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8" r:id="rId2"/>
  </p:sldMasterIdLst>
  <p:notesMasterIdLst>
    <p:notesMasterId r:id="rId29"/>
  </p:notesMasterIdLst>
  <p:handoutMasterIdLst>
    <p:handoutMasterId r:id="rId30"/>
  </p:handoutMasterIdLst>
  <p:sldIdLst>
    <p:sldId id="256" r:id="rId3"/>
    <p:sldId id="921" r:id="rId4"/>
    <p:sldId id="885" r:id="rId5"/>
    <p:sldId id="878" r:id="rId6"/>
    <p:sldId id="638" r:id="rId7"/>
    <p:sldId id="907" r:id="rId8"/>
    <p:sldId id="909" r:id="rId9"/>
    <p:sldId id="910" r:id="rId10"/>
    <p:sldId id="856" r:id="rId11"/>
    <p:sldId id="857" r:id="rId12"/>
    <p:sldId id="858" r:id="rId13"/>
    <p:sldId id="859" r:id="rId14"/>
    <p:sldId id="860" r:id="rId15"/>
    <p:sldId id="912" r:id="rId16"/>
    <p:sldId id="917" r:id="rId17"/>
    <p:sldId id="914" r:id="rId18"/>
    <p:sldId id="915" r:id="rId19"/>
    <p:sldId id="916" r:id="rId20"/>
    <p:sldId id="863" r:id="rId21"/>
    <p:sldId id="879" r:id="rId22"/>
    <p:sldId id="872" r:id="rId23"/>
    <p:sldId id="876" r:id="rId24"/>
    <p:sldId id="877" r:id="rId25"/>
    <p:sldId id="865" r:id="rId26"/>
    <p:sldId id="920" r:id="rId27"/>
    <p:sldId id="919" r:id="rId28"/>
  </p:sldIdLst>
  <p:sldSz cx="9144000" cy="5143500" type="screen16x9"/>
  <p:notesSz cx="6858000" cy="9144000"/>
  <p:defaultTex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6B79C"/>
    <a:srgbClr val="C0DAD9"/>
    <a:srgbClr val="0070C0"/>
    <a:srgbClr val="E5B9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EF36F5-EC6D-4F9F-AB6E-0A5364CB04B6}" v="409" dt="2019-06-24T06:41:11.1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63065" autoAdjust="0"/>
  </p:normalViewPr>
  <p:slideViewPr>
    <p:cSldViewPr snapToGrid="0">
      <p:cViewPr varScale="1">
        <p:scale>
          <a:sx n="71" d="100"/>
          <a:sy n="71" d="100"/>
        </p:scale>
        <p:origin x="1786" y="4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i\Desktop\data_al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i\Desktop\bak-0001\data_al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i\Desktop\bak-0001\data_al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18018178883943"/>
          <c:y val="0.29218571487563488"/>
          <c:w val="0.5737678438447259"/>
          <c:h val="0.54725460777161417"/>
        </c:manualLayout>
      </c:layout>
      <c:barChart>
        <c:barDir val="col"/>
        <c:grouping val="stacked"/>
        <c:varyColors val="0"/>
        <c:ser>
          <c:idx val="0"/>
          <c:order val="0"/>
          <c:tx>
            <c:strRef>
              <c:f>Sheet2!$F$28</c:f>
              <c:strCache>
                <c:ptCount val="1"/>
                <c:pt idx="0">
                  <c:v>Conv</c:v>
                </c:pt>
              </c:strCache>
            </c:strRef>
          </c:tx>
          <c:spPr>
            <a:solidFill>
              <a:schemeClr val="accent1"/>
            </a:solidFill>
            <a:ln>
              <a:noFill/>
            </a:ln>
            <a:effectLst/>
          </c:spPr>
          <c:invertIfNegative val="0"/>
          <c:cat>
            <c:strRef>
              <c:f>Sheet2!$E$29:$E$32</c:f>
              <c:strCache>
                <c:ptCount val="4"/>
                <c:pt idx="0">
                  <c:v>D=2</c:v>
                </c:pt>
                <c:pt idx="1">
                  <c:v>D=3</c:v>
                </c:pt>
                <c:pt idx="2">
                  <c:v>D=4</c:v>
                </c:pt>
                <c:pt idx="3">
                  <c:v>D=5</c:v>
                </c:pt>
              </c:strCache>
            </c:strRef>
          </c:cat>
          <c:val>
            <c:numRef>
              <c:f>Sheet2!$F$29:$F$32</c:f>
              <c:numCache>
                <c:formatCode>General</c:formatCode>
                <c:ptCount val="4"/>
                <c:pt idx="0">
                  <c:v>4.9866666666666699</c:v>
                </c:pt>
                <c:pt idx="1">
                  <c:v>4.9866666666666699</c:v>
                </c:pt>
                <c:pt idx="2">
                  <c:v>4.9866666666666699</c:v>
                </c:pt>
                <c:pt idx="3">
                  <c:v>4.9866666666666699</c:v>
                </c:pt>
              </c:numCache>
            </c:numRef>
          </c:val>
          <c:extLst>
            <c:ext xmlns:c16="http://schemas.microsoft.com/office/drawing/2014/chart" uri="{C3380CC4-5D6E-409C-BE32-E72D297353CC}">
              <c16:uniqueId val="{00000000-F7EB-4F5A-9534-3267CA6CAC6E}"/>
            </c:ext>
          </c:extLst>
        </c:ser>
        <c:ser>
          <c:idx val="1"/>
          <c:order val="1"/>
          <c:tx>
            <c:strRef>
              <c:f>Sheet2!$G$28</c:f>
              <c:strCache>
                <c:ptCount val="1"/>
                <c:pt idx="0">
                  <c:v>FC</c:v>
                </c:pt>
              </c:strCache>
            </c:strRef>
          </c:tx>
          <c:spPr>
            <a:solidFill>
              <a:schemeClr val="bg1">
                <a:lumMod val="95000"/>
              </a:schemeClr>
            </a:solidFill>
            <a:ln>
              <a:noFill/>
            </a:ln>
            <a:effectLst/>
          </c:spPr>
          <c:invertIfNegative val="0"/>
          <c:cat>
            <c:strRef>
              <c:f>Sheet2!$E$29:$E$32</c:f>
              <c:strCache>
                <c:ptCount val="4"/>
                <c:pt idx="0">
                  <c:v>D=2</c:v>
                </c:pt>
                <c:pt idx="1">
                  <c:v>D=3</c:v>
                </c:pt>
                <c:pt idx="2">
                  <c:v>D=4</c:v>
                </c:pt>
                <c:pt idx="3">
                  <c:v>D=5</c:v>
                </c:pt>
              </c:strCache>
            </c:strRef>
          </c:cat>
          <c:val>
            <c:numRef>
              <c:f>Sheet2!$G$29:$G$32</c:f>
              <c:numCache>
                <c:formatCode>General</c:formatCode>
                <c:ptCount val="4"/>
                <c:pt idx="0">
                  <c:v>2.8333333333333299</c:v>
                </c:pt>
                <c:pt idx="1">
                  <c:v>2.8333333333333299</c:v>
                </c:pt>
                <c:pt idx="2">
                  <c:v>2.8333333333333299</c:v>
                </c:pt>
                <c:pt idx="3">
                  <c:v>2.8333333333333299</c:v>
                </c:pt>
              </c:numCache>
            </c:numRef>
          </c:val>
          <c:extLst>
            <c:ext xmlns:c16="http://schemas.microsoft.com/office/drawing/2014/chart" uri="{C3380CC4-5D6E-409C-BE32-E72D297353CC}">
              <c16:uniqueId val="{00000001-F7EB-4F5A-9534-3267CA6CAC6E}"/>
            </c:ext>
          </c:extLst>
        </c:ser>
        <c:ser>
          <c:idx val="2"/>
          <c:order val="2"/>
          <c:tx>
            <c:strRef>
              <c:f>Sheet2!$H$28</c:f>
              <c:strCache>
                <c:ptCount val="1"/>
                <c:pt idx="0">
                  <c:v>Pooling</c:v>
                </c:pt>
              </c:strCache>
            </c:strRef>
          </c:tx>
          <c:spPr>
            <a:solidFill>
              <a:schemeClr val="tx1"/>
            </a:solidFill>
            <a:ln>
              <a:noFill/>
            </a:ln>
            <a:effectLst/>
          </c:spPr>
          <c:invertIfNegative val="0"/>
          <c:cat>
            <c:strRef>
              <c:f>Sheet2!$E$29:$E$32</c:f>
              <c:strCache>
                <c:ptCount val="4"/>
                <c:pt idx="0">
                  <c:v>D=2</c:v>
                </c:pt>
                <c:pt idx="1">
                  <c:v>D=3</c:v>
                </c:pt>
                <c:pt idx="2">
                  <c:v>D=4</c:v>
                </c:pt>
                <c:pt idx="3">
                  <c:v>D=5</c:v>
                </c:pt>
              </c:strCache>
            </c:strRef>
          </c:cat>
          <c:val>
            <c:numRef>
              <c:f>Sheet2!$H$29:$H$32</c:f>
              <c:numCache>
                <c:formatCode>General</c:formatCode>
                <c:ptCount val="4"/>
                <c:pt idx="0">
                  <c:v>7.28</c:v>
                </c:pt>
                <c:pt idx="1">
                  <c:v>7.28</c:v>
                </c:pt>
                <c:pt idx="2">
                  <c:v>7.28</c:v>
                </c:pt>
                <c:pt idx="3">
                  <c:v>7.28</c:v>
                </c:pt>
              </c:numCache>
            </c:numRef>
          </c:val>
          <c:extLst>
            <c:ext xmlns:c16="http://schemas.microsoft.com/office/drawing/2014/chart" uri="{C3380CC4-5D6E-409C-BE32-E72D297353CC}">
              <c16:uniqueId val="{00000002-F7EB-4F5A-9534-3267CA6CAC6E}"/>
            </c:ext>
          </c:extLst>
        </c:ser>
        <c:ser>
          <c:idx val="3"/>
          <c:order val="3"/>
          <c:tx>
            <c:strRef>
              <c:f>Sheet2!$I$28</c:f>
              <c:strCache>
                <c:ptCount val="1"/>
                <c:pt idx="0">
                  <c:v>Activation</c:v>
                </c:pt>
              </c:strCache>
            </c:strRef>
          </c:tx>
          <c:spPr>
            <a:solidFill>
              <a:schemeClr val="tx1">
                <a:lumMod val="50000"/>
                <a:lumOff val="50000"/>
              </a:schemeClr>
            </a:solidFill>
            <a:ln>
              <a:noFill/>
            </a:ln>
            <a:effectLst/>
          </c:spPr>
          <c:invertIfNegative val="0"/>
          <c:cat>
            <c:strRef>
              <c:f>Sheet2!$E$29:$E$32</c:f>
              <c:strCache>
                <c:ptCount val="4"/>
                <c:pt idx="0">
                  <c:v>D=2</c:v>
                </c:pt>
                <c:pt idx="1">
                  <c:v>D=3</c:v>
                </c:pt>
                <c:pt idx="2">
                  <c:v>D=4</c:v>
                </c:pt>
                <c:pt idx="3">
                  <c:v>D=5</c:v>
                </c:pt>
              </c:strCache>
            </c:strRef>
          </c:cat>
          <c:val>
            <c:numRef>
              <c:f>Sheet2!$I$29:$I$32</c:f>
              <c:numCache>
                <c:formatCode>General</c:formatCode>
                <c:ptCount val="4"/>
                <c:pt idx="0">
                  <c:v>26.1</c:v>
                </c:pt>
                <c:pt idx="1">
                  <c:v>65.25</c:v>
                </c:pt>
                <c:pt idx="2">
                  <c:v>163.125</c:v>
                </c:pt>
                <c:pt idx="3">
                  <c:v>407.8125</c:v>
                </c:pt>
              </c:numCache>
            </c:numRef>
          </c:val>
          <c:extLst>
            <c:ext xmlns:c16="http://schemas.microsoft.com/office/drawing/2014/chart" uri="{C3380CC4-5D6E-409C-BE32-E72D297353CC}">
              <c16:uniqueId val="{00000003-F7EB-4F5A-9534-3267CA6CAC6E}"/>
            </c:ext>
          </c:extLst>
        </c:ser>
        <c:dLbls>
          <c:showLegendKey val="0"/>
          <c:showVal val="0"/>
          <c:showCatName val="0"/>
          <c:showSerName val="0"/>
          <c:showPercent val="0"/>
          <c:showBubbleSize val="0"/>
        </c:dLbls>
        <c:gapWidth val="75"/>
        <c:overlap val="100"/>
        <c:axId val="-883139344"/>
        <c:axId val="-883145328"/>
      </c:barChart>
      <c:lineChart>
        <c:grouping val="standard"/>
        <c:varyColors val="0"/>
        <c:ser>
          <c:idx val="4"/>
          <c:order val="4"/>
          <c:tx>
            <c:strRef>
              <c:f>Sheet2!$J$28</c:f>
              <c:strCache>
                <c:ptCount val="1"/>
                <c:pt idx="0">
                  <c:v>Error</c:v>
                </c:pt>
              </c:strCache>
            </c:strRef>
          </c:tx>
          <c:spPr>
            <a:ln w="38100" cap="rnd">
              <a:solidFill>
                <a:schemeClr val="tx1"/>
              </a:solidFill>
              <a:round/>
            </a:ln>
            <a:effectLst/>
          </c:spPr>
          <c:marker>
            <c:symbol val="none"/>
          </c:marker>
          <c:cat>
            <c:strRef>
              <c:f>Sheet2!$E$29:$E$32</c:f>
              <c:strCache>
                <c:ptCount val="4"/>
                <c:pt idx="0">
                  <c:v>D=2</c:v>
                </c:pt>
                <c:pt idx="1">
                  <c:v>D=3</c:v>
                </c:pt>
                <c:pt idx="2">
                  <c:v>D=4</c:v>
                </c:pt>
                <c:pt idx="3">
                  <c:v>D=5</c:v>
                </c:pt>
              </c:strCache>
            </c:strRef>
          </c:cat>
          <c:val>
            <c:numRef>
              <c:f>Sheet2!$J$29:$J$32</c:f>
              <c:numCache>
                <c:formatCode>General</c:formatCode>
                <c:ptCount val="4"/>
                <c:pt idx="0">
                  <c:v>1.29000000000001</c:v>
                </c:pt>
                <c:pt idx="1">
                  <c:v>0.96999999999999897</c:v>
                </c:pt>
                <c:pt idx="2">
                  <c:v>0.84000000000000297</c:v>
                </c:pt>
                <c:pt idx="3">
                  <c:v>0.78000000000000103</c:v>
                </c:pt>
              </c:numCache>
            </c:numRef>
          </c:val>
          <c:smooth val="0"/>
          <c:extLst>
            <c:ext xmlns:c16="http://schemas.microsoft.com/office/drawing/2014/chart" uri="{C3380CC4-5D6E-409C-BE32-E72D297353CC}">
              <c16:uniqueId val="{00000004-F7EB-4F5A-9534-3267CA6CAC6E}"/>
            </c:ext>
          </c:extLst>
        </c:ser>
        <c:dLbls>
          <c:showLegendKey val="0"/>
          <c:showVal val="0"/>
          <c:showCatName val="0"/>
          <c:showSerName val="0"/>
          <c:showPercent val="0"/>
          <c:showBubbleSize val="0"/>
        </c:dLbls>
        <c:marker val="1"/>
        <c:smooth val="0"/>
        <c:axId val="-883146960"/>
        <c:axId val="-883143152"/>
      </c:lineChart>
      <c:catAx>
        <c:axId val="-88313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Calibri" panose="020F0502020204030204" pitchFamily="34" charset="0"/>
              </a:defRPr>
            </a:pPr>
            <a:endParaRPr lang="en-US"/>
          </a:p>
        </c:txPr>
        <c:crossAx val="-883145328"/>
        <c:crosses val="autoZero"/>
        <c:auto val="1"/>
        <c:lblAlgn val="ctr"/>
        <c:lblOffset val="100"/>
        <c:noMultiLvlLbl val="0"/>
      </c:catAx>
      <c:valAx>
        <c:axId val="-88314532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Calibri" panose="020F0502020204030204" pitchFamily="34" charset="0"/>
              </a:defRPr>
            </a:pPr>
            <a:endParaRPr lang="en-US"/>
          </a:p>
        </c:txPr>
        <c:crossAx val="-883139344"/>
        <c:crosses val="autoZero"/>
        <c:crossBetween val="between"/>
      </c:valAx>
      <c:valAx>
        <c:axId val="-88314315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ln>
                  <a:noFill/>
                </a:ln>
                <a:solidFill>
                  <a:schemeClr val="tx1"/>
                </a:solidFill>
                <a:latin typeface="+mj-lt"/>
                <a:ea typeface="+mn-ea"/>
                <a:cs typeface="Calibri" panose="020F0502020204030204" pitchFamily="34" charset="0"/>
              </a:defRPr>
            </a:pPr>
            <a:endParaRPr lang="en-US"/>
          </a:p>
        </c:txPr>
        <c:crossAx val="-883146960"/>
        <c:crosses val="max"/>
        <c:crossBetween val="between"/>
      </c:valAx>
      <c:catAx>
        <c:axId val="-883146960"/>
        <c:scaling>
          <c:orientation val="minMax"/>
        </c:scaling>
        <c:delete val="1"/>
        <c:axPos val="b"/>
        <c:numFmt formatCode="General" sourceLinked="1"/>
        <c:majorTickMark val="out"/>
        <c:minorTickMark val="none"/>
        <c:tickLblPos val="nextTo"/>
        <c:crossAx val="-883143152"/>
        <c:crosses val="autoZero"/>
        <c:auto val="1"/>
        <c:lblAlgn val="ctr"/>
        <c:lblOffset val="100"/>
        <c:noMultiLvlLbl val="0"/>
      </c:catAx>
      <c:spPr>
        <a:noFill/>
        <a:ln>
          <a:noFill/>
        </a:ln>
        <a:effectLst/>
      </c:spPr>
    </c:plotArea>
    <c:legend>
      <c:legendPos val="t"/>
      <c:layout>
        <c:manualLayout>
          <c:xMode val="edge"/>
          <c:yMode val="edge"/>
          <c:x val="3.0811889571499798E-3"/>
          <c:y val="9.6607263040531577E-2"/>
          <c:w val="0.84724400739546379"/>
          <c:h val="0.13531156049451273"/>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Calibri" panose="020F0502020204030204" pitchFamily="34"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048862642169729"/>
          <c:y val="0.16665682414698157"/>
          <c:w val="0.39170822071057343"/>
          <c:h val="0.52675135593389744"/>
        </c:manualLayout>
      </c:layout>
      <c:barChart>
        <c:barDir val="col"/>
        <c:grouping val="stacked"/>
        <c:varyColors val="0"/>
        <c:ser>
          <c:idx val="0"/>
          <c:order val="0"/>
          <c:tx>
            <c:strRef>
              <c:f>Sheet7!$E$10</c:f>
              <c:strCache>
                <c:ptCount val="1"/>
                <c:pt idx="0">
                  <c:v>Conv</c:v>
                </c:pt>
              </c:strCache>
            </c:strRef>
          </c:tx>
          <c:spPr>
            <a:solidFill>
              <a:schemeClr val="tx1">
                <a:lumMod val="75000"/>
                <a:lumOff val="25000"/>
              </a:schemeClr>
            </a:solidFill>
            <a:ln w="12700">
              <a:solidFill>
                <a:schemeClr val="tx1"/>
              </a:solidFill>
            </a:ln>
            <a:effectLst/>
          </c:spPr>
          <c:invertIfNegative val="0"/>
          <c:cat>
            <c:strRef>
              <c:f>Sheet7!$D$11:$D$12</c:f>
              <c:strCache>
                <c:ptCount val="2"/>
                <c:pt idx="0">
                  <c:v>D=2</c:v>
                </c:pt>
                <c:pt idx="1">
                  <c:v>TFHE</c:v>
                </c:pt>
              </c:strCache>
            </c:strRef>
          </c:cat>
          <c:val>
            <c:numRef>
              <c:f>Sheet7!$E$11:$E$12</c:f>
              <c:numCache>
                <c:formatCode>General</c:formatCode>
                <c:ptCount val="2"/>
                <c:pt idx="0">
                  <c:v>4.9866666666666699</c:v>
                </c:pt>
                <c:pt idx="1">
                  <c:v>15.495371475142599</c:v>
                </c:pt>
              </c:numCache>
            </c:numRef>
          </c:val>
          <c:extLst>
            <c:ext xmlns:c16="http://schemas.microsoft.com/office/drawing/2014/chart" uri="{C3380CC4-5D6E-409C-BE32-E72D297353CC}">
              <c16:uniqueId val="{00000000-B0A4-4DCB-AC24-7962F1210297}"/>
            </c:ext>
          </c:extLst>
        </c:ser>
        <c:ser>
          <c:idx val="1"/>
          <c:order val="1"/>
          <c:tx>
            <c:strRef>
              <c:f>Sheet7!$F$10</c:f>
              <c:strCache>
                <c:ptCount val="1"/>
                <c:pt idx="0">
                  <c:v>FC</c:v>
                </c:pt>
              </c:strCache>
            </c:strRef>
          </c:tx>
          <c:spPr>
            <a:solidFill>
              <a:schemeClr val="tx1">
                <a:lumMod val="50000"/>
                <a:lumOff val="50000"/>
              </a:schemeClr>
            </a:solidFill>
            <a:ln w="12700">
              <a:solidFill>
                <a:schemeClr val="tx1"/>
              </a:solidFill>
            </a:ln>
            <a:effectLst/>
          </c:spPr>
          <c:invertIfNegative val="0"/>
          <c:cat>
            <c:strRef>
              <c:f>Sheet7!$D$11:$D$12</c:f>
              <c:strCache>
                <c:ptCount val="2"/>
                <c:pt idx="0">
                  <c:v>D=2</c:v>
                </c:pt>
                <c:pt idx="1">
                  <c:v>TFHE</c:v>
                </c:pt>
              </c:strCache>
            </c:strRef>
          </c:cat>
          <c:val>
            <c:numRef>
              <c:f>Sheet7!$F$11:$F$12</c:f>
              <c:numCache>
                <c:formatCode>General</c:formatCode>
                <c:ptCount val="2"/>
                <c:pt idx="0">
                  <c:v>2.8333333333333299</c:v>
                </c:pt>
                <c:pt idx="1">
                  <c:v>71.321161858190706</c:v>
                </c:pt>
              </c:numCache>
            </c:numRef>
          </c:val>
          <c:extLst>
            <c:ext xmlns:c16="http://schemas.microsoft.com/office/drawing/2014/chart" uri="{C3380CC4-5D6E-409C-BE32-E72D297353CC}">
              <c16:uniqueId val="{00000001-B0A4-4DCB-AC24-7962F1210297}"/>
            </c:ext>
          </c:extLst>
        </c:ser>
        <c:ser>
          <c:idx val="2"/>
          <c:order val="2"/>
          <c:tx>
            <c:strRef>
              <c:f>Sheet7!$G$10</c:f>
              <c:strCache>
                <c:ptCount val="1"/>
                <c:pt idx="0">
                  <c:v>Pooling</c:v>
                </c:pt>
              </c:strCache>
            </c:strRef>
          </c:tx>
          <c:spPr>
            <a:solidFill>
              <a:schemeClr val="bg1">
                <a:lumMod val="75000"/>
              </a:schemeClr>
            </a:solidFill>
            <a:ln w="12700">
              <a:solidFill>
                <a:schemeClr val="tx1"/>
              </a:solidFill>
            </a:ln>
            <a:effectLst/>
          </c:spPr>
          <c:invertIfNegative val="0"/>
          <c:cat>
            <c:strRef>
              <c:f>Sheet7!$D$11:$D$12</c:f>
              <c:strCache>
                <c:ptCount val="2"/>
                <c:pt idx="0">
                  <c:v>D=2</c:v>
                </c:pt>
                <c:pt idx="1">
                  <c:v>TFHE</c:v>
                </c:pt>
              </c:strCache>
            </c:strRef>
          </c:cat>
          <c:val>
            <c:numRef>
              <c:f>Sheet7!$G$11:$G$12</c:f>
              <c:numCache>
                <c:formatCode>General</c:formatCode>
                <c:ptCount val="2"/>
                <c:pt idx="0">
                  <c:v>7.28</c:v>
                </c:pt>
                <c:pt idx="1">
                  <c:v>1.8100800000000099</c:v>
                </c:pt>
              </c:numCache>
            </c:numRef>
          </c:val>
          <c:extLst>
            <c:ext xmlns:c16="http://schemas.microsoft.com/office/drawing/2014/chart" uri="{C3380CC4-5D6E-409C-BE32-E72D297353CC}">
              <c16:uniqueId val="{00000002-B0A4-4DCB-AC24-7962F1210297}"/>
            </c:ext>
          </c:extLst>
        </c:ser>
        <c:ser>
          <c:idx val="3"/>
          <c:order val="3"/>
          <c:tx>
            <c:strRef>
              <c:f>Sheet7!$H$10</c:f>
              <c:strCache>
                <c:ptCount val="1"/>
                <c:pt idx="0">
                  <c:v>Activation</c:v>
                </c:pt>
              </c:strCache>
            </c:strRef>
          </c:tx>
          <c:spPr>
            <a:solidFill>
              <a:schemeClr val="tx1"/>
            </a:solidFill>
            <a:ln w="12700">
              <a:solidFill>
                <a:schemeClr val="tx1"/>
              </a:solidFill>
            </a:ln>
            <a:effectLst/>
          </c:spPr>
          <c:invertIfNegative val="0"/>
          <c:cat>
            <c:strRef>
              <c:f>Sheet7!$D$11:$D$12</c:f>
              <c:strCache>
                <c:ptCount val="2"/>
                <c:pt idx="0">
                  <c:v>D=2</c:v>
                </c:pt>
                <c:pt idx="1">
                  <c:v>TFHE</c:v>
                </c:pt>
              </c:strCache>
            </c:strRef>
          </c:cat>
          <c:val>
            <c:numRef>
              <c:f>Sheet7!$H$11:$H$12</c:f>
              <c:numCache>
                <c:formatCode>General</c:formatCode>
                <c:ptCount val="2"/>
                <c:pt idx="0">
                  <c:v>26.1</c:v>
                </c:pt>
                <c:pt idx="1">
                  <c:v>1.0907199999999999</c:v>
                </c:pt>
              </c:numCache>
            </c:numRef>
          </c:val>
          <c:extLst>
            <c:ext xmlns:c16="http://schemas.microsoft.com/office/drawing/2014/chart" uri="{C3380CC4-5D6E-409C-BE32-E72D297353CC}">
              <c16:uniqueId val="{00000003-B0A4-4DCB-AC24-7962F1210297}"/>
            </c:ext>
          </c:extLst>
        </c:ser>
        <c:dLbls>
          <c:showLegendKey val="0"/>
          <c:showVal val="0"/>
          <c:showCatName val="0"/>
          <c:showSerName val="0"/>
          <c:showPercent val="0"/>
          <c:showBubbleSize val="0"/>
        </c:dLbls>
        <c:gapWidth val="150"/>
        <c:overlap val="100"/>
        <c:axId val="1961024672"/>
        <c:axId val="1363394560"/>
      </c:barChart>
      <c:lineChart>
        <c:grouping val="standard"/>
        <c:varyColors val="0"/>
        <c:ser>
          <c:idx val="4"/>
          <c:order val="4"/>
          <c:tx>
            <c:strRef>
              <c:f>Sheet7!$I$10</c:f>
              <c:strCache>
                <c:ptCount val="1"/>
                <c:pt idx="0">
                  <c:v>Error</c:v>
                </c:pt>
              </c:strCache>
            </c:strRef>
          </c:tx>
          <c:spPr>
            <a:ln w="50800" cap="rnd">
              <a:solidFill>
                <a:srgbClr val="000000"/>
              </a:solidFill>
              <a:round/>
            </a:ln>
            <a:effectLst/>
          </c:spPr>
          <c:marker>
            <c:symbol val="none"/>
          </c:marker>
          <c:cat>
            <c:strRef>
              <c:f>Sheet7!$D$11:$D$12</c:f>
              <c:strCache>
                <c:ptCount val="2"/>
                <c:pt idx="0">
                  <c:v>D=2</c:v>
                </c:pt>
                <c:pt idx="1">
                  <c:v>TFHE</c:v>
                </c:pt>
              </c:strCache>
            </c:strRef>
          </c:cat>
          <c:val>
            <c:numRef>
              <c:f>Sheet7!$I$11:$I$12</c:f>
              <c:numCache>
                <c:formatCode>General</c:formatCode>
                <c:ptCount val="2"/>
                <c:pt idx="0">
                  <c:v>1.29000000000001</c:v>
                </c:pt>
                <c:pt idx="1">
                  <c:v>0.40999999999999698</c:v>
                </c:pt>
              </c:numCache>
            </c:numRef>
          </c:val>
          <c:smooth val="0"/>
          <c:extLst>
            <c:ext xmlns:c16="http://schemas.microsoft.com/office/drawing/2014/chart" uri="{C3380CC4-5D6E-409C-BE32-E72D297353CC}">
              <c16:uniqueId val="{00000004-B0A4-4DCB-AC24-7962F1210297}"/>
            </c:ext>
          </c:extLst>
        </c:ser>
        <c:dLbls>
          <c:showLegendKey val="0"/>
          <c:showVal val="0"/>
          <c:showCatName val="0"/>
          <c:showSerName val="0"/>
          <c:showPercent val="0"/>
          <c:showBubbleSize val="0"/>
        </c:dLbls>
        <c:marker val="1"/>
        <c:smooth val="0"/>
        <c:axId val="1908367680"/>
        <c:axId val="1960098384"/>
      </c:lineChart>
      <c:catAx>
        <c:axId val="1961024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Calibri" panose="020F0502020204030204" pitchFamily="34" charset="0"/>
              </a:defRPr>
            </a:pPr>
            <a:endParaRPr lang="en-US"/>
          </a:p>
        </c:txPr>
        <c:crossAx val="1363394560"/>
        <c:crosses val="autoZero"/>
        <c:auto val="1"/>
        <c:lblAlgn val="ctr"/>
        <c:lblOffset val="100"/>
        <c:noMultiLvlLbl val="0"/>
      </c:catAx>
      <c:valAx>
        <c:axId val="1363394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Calibri" panose="020F0502020204030204" pitchFamily="34" charset="0"/>
              </a:defRPr>
            </a:pPr>
            <a:endParaRPr lang="en-US"/>
          </a:p>
        </c:txPr>
        <c:crossAx val="1961024672"/>
        <c:crosses val="autoZero"/>
        <c:crossBetween val="between"/>
        <c:majorUnit val="20"/>
      </c:valAx>
      <c:valAx>
        <c:axId val="196009838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mj-lt"/>
                <a:ea typeface="+mn-ea"/>
                <a:cs typeface="Calibri" panose="020F0502020204030204" pitchFamily="34" charset="0"/>
              </a:defRPr>
            </a:pPr>
            <a:endParaRPr lang="en-US"/>
          </a:p>
        </c:txPr>
        <c:crossAx val="1908367680"/>
        <c:crosses val="max"/>
        <c:crossBetween val="between"/>
      </c:valAx>
      <c:catAx>
        <c:axId val="1908367680"/>
        <c:scaling>
          <c:orientation val="minMax"/>
        </c:scaling>
        <c:delete val="1"/>
        <c:axPos val="b"/>
        <c:numFmt formatCode="General" sourceLinked="1"/>
        <c:majorTickMark val="out"/>
        <c:minorTickMark val="none"/>
        <c:tickLblPos val="nextTo"/>
        <c:crossAx val="1960098384"/>
        <c:crosses val="autoZero"/>
        <c:auto val="1"/>
        <c:lblAlgn val="ctr"/>
        <c:lblOffset val="100"/>
        <c:noMultiLvlLbl val="0"/>
      </c:catAx>
      <c:spPr>
        <a:noFill/>
        <a:ln>
          <a:noFill/>
        </a:ln>
        <a:effectLst/>
      </c:spPr>
    </c:plotArea>
    <c:legend>
      <c:legendPos val="t"/>
      <c:layout>
        <c:manualLayout>
          <c:xMode val="edge"/>
          <c:yMode val="edge"/>
          <c:x val="8.0188814099747974E-3"/>
          <c:y val="6.2397265688534556E-2"/>
          <c:w val="0.68972947632317227"/>
          <c:h val="8.3381452318460197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99000920590791"/>
          <c:y val="0.17268334929273907"/>
          <c:w val="0.6961243494430609"/>
          <c:h val="0.69211278074924809"/>
        </c:manualLayout>
      </c:layout>
      <c:barChart>
        <c:barDir val="col"/>
        <c:grouping val="stacked"/>
        <c:varyColors val="0"/>
        <c:ser>
          <c:idx val="0"/>
          <c:order val="0"/>
          <c:tx>
            <c:strRef>
              <c:f>Sheet7!$E$10</c:f>
              <c:strCache>
                <c:ptCount val="1"/>
                <c:pt idx="0">
                  <c:v>Conv</c:v>
                </c:pt>
              </c:strCache>
            </c:strRef>
          </c:tx>
          <c:spPr>
            <a:solidFill>
              <a:schemeClr val="tx1">
                <a:lumMod val="75000"/>
                <a:lumOff val="25000"/>
              </a:schemeClr>
            </a:solidFill>
            <a:ln>
              <a:solidFill>
                <a:schemeClr val="tx1"/>
              </a:solidFill>
            </a:ln>
            <a:effectLst/>
          </c:spPr>
          <c:invertIfNegative val="0"/>
          <c:cat>
            <c:strRef>
              <c:f>Sheet7!$D$11:$D$13</c:f>
              <c:strCache>
                <c:ptCount val="3"/>
                <c:pt idx="0">
                  <c:v>D=2</c:v>
                </c:pt>
                <c:pt idx="1">
                  <c:v>TFHE</c:v>
                </c:pt>
                <c:pt idx="2">
                  <c:v>TFHE-log2</c:v>
                </c:pt>
              </c:strCache>
            </c:strRef>
          </c:cat>
          <c:val>
            <c:numRef>
              <c:f>Sheet7!$E$11:$E$13</c:f>
              <c:numCache>
                <c:formatCode>General</c:formatCode>
                <c:ptCount val="3"/>
                <c:pt idx="0">
                  <c:v>4.9866666666666699</c:v>
                </c:pt>
                <c:pt idx="1">
                  <c:v>15.495371475142599</c:v>
                </c:pt>
                <c:pt idx="2">
                  <c:v>2</c:v>
                </c:pt>
              </c:numCache>
            </c:numRef>
          </c:val>
          <c:extLst>
            <c:ext xmlns:c16="http://schemas.microsoft.com/office/drawing/2014/chart" uri="{C3380CC4-5D6E-409C-BE32-E72D297353CC}">
              <c16:uniqueId val="{00000000-189F-4A5A-A228-78D9F87A35BB}"/>
            </c:ext>
          </c:extLst>
        </c:ser>
        <c:ser>
          <c:idx val="1"/>
          <c:order val="1"/>
          <c:tx>
            <c:strRef>
              <c:f>Sheet7!$F$10</c:f>
              <c:strCache>
                <c:ptCount val="1"/>
                <c:pt idx="0">
                  <c:v>FC</c:v>
                </c:pt>
              </c:strCache>
            </c:strRef>
          </c:tx>
          <c:spPr>
            <a:solidFill>
              <a:schemeClr val="tx1">
                <a:lumMod val="50000"/>
                <a:lumOff val="50000"/>
              </a:schemeClr>
            </a:solidFill>
            <a:ln>
              <a:solidFill>
                <a:schemeClr val="tx1"/>
              </a:solidFill>
            </a:ln>
            <a:effectLst/>
          </c:spPr>
          <c:invertIfNegative val="0"/>
          <c:cat>
            <c:strRef>
              <c:f>Sheet7!$D$11:$D$13</c:f>
              <c:strCache>
                <c:ptCount val="3"/>
                <c:pt idx="0">
                  <c:v>D=2</c:v>
                </c:pt>
                <c:pt idx="1">
                  <c:v>TFHE</c:v>
                </c:pt>
                <c:pt idx="2">
                  <c:v>TFHE-log2</c:v>
                </c:pt>
              </c:strCache>
            </c:strRef>
          </c:cat>
          <c:val>
            <c:numRef>
              <c:f>Sheet7!$F$11:$F$13</c:f>
              <c:numCache>
                <c:formatCode>General</c:formatCode>
                <c:ptCount val="3"/>
                <c:pt idx="0">
                  <c:v>2.8333333333333299</c:v>
                </c:pt>
                <c:pt idx="1">
                  <c:v>71.321161858190706</c:v>
                </c:pt>
                <c:pt idx="2">
                  <c:v>8</c:v>
                </c:pt>
              </c:numCache>
            </c:numRef>
          </c:val>
          <c:extLst>
            <c:ext xmlns:c16="http://schemas.microsoft.com/office/drawing/2014/chart" uri="{C3380CC4-5D6E-409C-BE32-E72D297353CC}">
              <c16:uniqueId val="{00000001-189F-4A5A-A228-78D9F87A35BB}"/>
            </c:ext>
          </c:extLst>
        </c:ser>
        <c:ser>
          <c:idx val="2"/>
          <c:order val="2"/>
          <c:tx>
            <c:strRef>
              <c:f>Sheet7!$G$10</c:f>
              <c:strCache>
                <c:ptCount val="1"/>
                <c:pt idx="0">
                  <c:v>Pooling</c:v>
                </c:pt>
              </c:strCache>
            </c:strRef>
          </c:tx>
          <c:spPr>
            <a:solidFill>
              <a:schemeClr val="bg1">
                <a:lumMod val="75000"/>
              </a:schemeClr>
            </a:solidFill>
            <a:ln>
              <a:solidFill>
                <a:schemeClr val="tx1"/>
              </a:solidFill>
            </a:ln>
            <a:effectLst/>
          </c:spPr>
          <c:invertIfNegative val="0"/>
          <c:cat>
            <c:strRef>
              <c:f>Sheet7!$D$11:$D$13</c:f>
              <c:strCache>
                <c:ptCount val="3"/>
                <c:pt idx="0">
                  <c:v>D=2</c:v>
                </c:pt>
                <c:pt idx="1">
                  <c:v>TFHE</c:v>
                </c:pt>
                <c:pt idx="2">
                  <c:v>TFHE-log2</c:v>
                </c:pt>
              </c:strCache>
            </c:strRef>
          </c:cat>
          <c:val>
            <c:numRef>
              <c:f>Sheet7!$G$11:$G$13</c:f>
              <c:numCache>
                <c:formatCode>General</c:formatCode>
                <c:ptCount val="3"/>
                <c:pt idx="0">
                  <c:v>7.28</c:v>
                </c:pt>
                <c:pt idx="1">
                  <c:v>1.8100800000000099</c:v>
                </c:pt>
                <c:pt idx="2">
                  <c:v>1</c:v>
                </c:pt>
              </c:numCache>
            </c:numRef>
          </c:val>
          <c:extLst>
            <c:ext xmlns:c16="http://schemas.microsoft.com/office/drawing/2014/chart" uri="{C3380CC4-5D6E-409C-BE32-E72D297353CC}">
              <c16:uniqueId val="{00000002-189F-4A5A-A228-78D9F87A35BB}"/>
            </c:ext>
          </c:extLst>
        </c:ser>
        <c:ser>
          <c:idx val="3"/>
          <c:order val="3"/>
          <c:tx>
            <c:strRef>
              <c:f>Sheet7!$H$10</c:f>
              <c:strCache>
                <c:ptCount val="1"/>
                <c:pt idx="0">
                  <c:v>Activation</c:v>
                </c:pt>
              </c:strCache>
            </c:strRef>
          </c:tx>
          <c:spPr>
            <a:solidFill>
              <a:schemeClr val="accent4"/>
            </a:solidFill>
            <a:ln>
              <a:solidFill>
                <a:schemeClr val="tx1"/>
              </a:solidFill>
            </a:ln>
            <a:effectLst/>
          </c:spPr>
          <c:invertIfNegative val="0"/>
          <c:cat>
            <c:strRef>
              <c:f>Sheet7!$D$11:$D$13</c:f>
              <c:strCache>
                <c:ptCount val="3"/>
                <c:pt idx="0">
                  <c:v>D=2</c:v>
                </c:pt>
                <c:pt idx="1">
                  <c:v>TFHE</c:v>
                </c:pt>
                <c:pt idx="2">
                  <c:v>TFHE-log2</c:v>
                </c:pt>
              </c:strCache>
            </c:strRef>
          </c:cat>
          <c:val>
            <c:numRef>
              <c:f>Sheet7!$H$11:$H$13</c:f>
              <c:numCache>
                <c:formatCode>General</c:formatCode>
                <c:ptCount val="3"/>
                <c:pt idx="0">
                  <c:v>26.1</c:v>
                </c:pt>
                <c:pt idx="1">
                  <c:v>1.0907199999999999</c:v>
                </c:pt>
                <c:pt idx="2">
                  <c:v>1</c:v>
                </c:pt>
              </c:numCache>
            </c:numRef>
          </c:val>
          <c:extLst>
            <c:ext xmlns:c16="http://schemas.microsoft.com/office/drawing/2014/chart" uri="{C3380CC4-5D6E-409C-BE32-E72D297353CC}">
              <c16:uniqueId val="{00000003-189F-4A5A-A228-78D9F87A35BB}"/>
            </c:ext>
          </c:extLst>
        </c:ser>
        <c:dLbls>
          <c:showLegendKey val="0"/>
          <c:showVal val="0"/>
          <c:showCatName val="0"/>
          <c:showSerName val="0"/>
          <c:showPercent val="0"/>
          <c:showBubbleSize val="0"/>
        </c:dLbls>
        <c:gapWidth val="150"/>
        <c:overlap val="100"/>
        <c:axId val="1912893936"/>
        <c:axId val="1750731248"/>
      </c:barChart>
      <c:lineChart>
        <c:grouping val="standard"/>
        <c:varyColors val="0"/>
        <c:ser>
          <c:idx val="4"/>
          <c:order val="4"/>
          <c:tx>
            <c:strRef>
              <c:f>Sheet7!$I$10</c:f>
              <c:strCache>
                <c:ptCount val="1"/>
                <c:pt idx="0">
                  <c:v>Error</c:v>
                </c:pt>
              </c:strCache>
            </c:strRef>
          </c:tx>
          <c:spPr>
            <a:ln w="38100" cap="rnd">
              <a:solidFill>
                <a:schemeClr val="tx1"/>
              </a:solidFill>
              <a:round/>
            </a:ln>
            <a:effectLst/>
          </c:spPr>
          <c:marker>
            <c:symbol val="none"/>
          </c:marker>
          <c:cat>
            <c:strRef>
              <c:f>Sheet7!$D$11:$D$13</c:f>
              <c:strCache>
                <c:ptCount val="3"/>
                <c:pt idx="0">
                  <c:v>D=2</c:v>
                </c:pt>
                <c:pt idx="1">
                  <c:v>TFHE</c:v>
                </c:pt>
                <c:pt idx="2">
                  <c:v>TFHE-log2</c:v>
                </c:pt>
              </c:strCache>
            </c:strRef>
          </c:cat>
          <c:val>
            <c:numRef>
              <c:f>Sheet7!$I$11:$I$13</c:f>
              <c:numCache>
                <c:formatCode>General</c:formatCode>
                <c:ptCount val="3"/>
                <c:pt idx="0">
                  <c:v>1.29000000000001</c:v>
                </c:pt>
                <c:pt idx="1">
                  <c:v>0.40999999999999698</c:v>
                </c:pt>
                <c:pt idx="2">
                  <c:v>0.41</c:v>
                </c:pt>
              </c:numCache>
            </c:numRef>
          </c:val>
          <c:smooth val="0"/>
          <c:extLst>
            <c:ext xmlns:c16="http://schemas.microsoft.com/office/drawing/2014/chart" uri="{C3380CC4-5D6E-409C-BE32-E72D297353CC}">
              <c16:uniqueId val="{00000004-189F-4A5A-A228-78D9F87A35BB}"/>
            </c:ext>
          </c:extLst>
        </c:ser>
        <c:dLbls>
          <c:showLegendKey val="0"/>
          <c:showVal val="0"/>
          <c:showCatName val="0"/>
          <c:showSerName val="0"/>
          <c:showPercent val="0"/>
          <c:showBubbleSize val="0"/>
        </c:dLbls>
        <c:marker val="1"/>
        <c:smooth val="0"/>
        <c:axId val="1959660352"/>
        <c:axId val="1920695872"/>
      </c:lineChart>
      <c:catAx>
        <c:axId val="1912893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1750731248"/>
        <c:crosses val="autoZero"/>
        <c:auto val="1"/>
        <c:lblAlgn val="ctr"/>
        <c:lblOffset val="100"/>
        <c:noMultiLvlLbl val="0"/>
      </c:catAx>
      <c:valAx>
        <c:axId val="1750731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1912893936"/>
        <c:crosses val="autoZero"/>
        <c:crossBetween val="between"/>
      </c:valAx>
      <c:valAx>
        <c:axId val="192069587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1959660352"/>
        <c:crosses val="max"/>
        <c:crossBetween val="between"/>
      </c:valAx>
      <c:catAx>
        <c:axId val="1959660352"/>
        <c:scaling>
          <c:orientation val="minMax"/>
        </c:scaling>
        <c:delete val="1"/>
        <c:axPos val="b"/>
        <c:numFmt formatCode="General" sourceLinked="1"/>
        <c:majorTickMark val="out"/>
        <c:minorTickMark val="none"/>
        <c:tickLblPos val="nextTo"/>
        <c:crossAx val="1920695872"/>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371BDD-8CAE-4FEF-ABA8-874E9403EBB9}" type="datetimeFigureOut">
              <a:rPr lang="en-US" smtClean="0"/>
              <a:t>1/27/2021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2FD981-237F-4258-AEE0-3FA71C4D0D8C}" type="slidenum">
              <a:rPr lang="en-US" smtClean="0"/>
              <a:t>‹#›</a:t>
            </a:fld>
            <a:endParaRPr lang="en-US"/>
          </a:p>
        </p:txBody>
      </p:sp>
    </p:spTree>
    <p:extLst>
      <p:ext uri="{BB962C8B-B14F-4D97-AF65-F5344CB8AC3E}">
        <p14:creationId xmlns:p14="http://schemas.microsoft.com/office/powerpoint/2010/main" val="15992125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DF4875-ECE8-4062-8F59-4F3C8E85DFD9}"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9DFE7-E045-4526-9CB1-F09FD6176B79}" type="slidenum">
              <a:rPr lang="en-US" smtClean="0"/>
              <a:t>‹#›</a:t>
            </a:fld>
            <a:endParaRPr lang="en-US"/>
          </a:p>
        </p:txBody>
      </p:sp>
    </p:spTree>
    <p:extLst>
      <p:ext uri="{BB962C8B-B14F-4D97-AF65-F5344CB8AC3E}">
        <p14:creationId xmlns:p14="http://schemas.microsoft.com/office/powerpoint/2010/main" val="35859858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9DFE7-E045-4526-9CB1-F09FD6176B79}" type="slidenum">
              <a:rPr lang="en-US" smtClean="0"/>
              <a:t>1</a:t>
            </a:fld>
            <a:endParaRPr lang="en-US"/>
          </a:p>
        </p:txBody>
      </p:sp>
    </p:spTree>
    <p:extLst>
      <p:ext uri="{BB962C8B-B14F-4D97-AF65-F5344CB8AC3E}">
        <p14:creationId xmlns:p14="http://schemas.microsoft.com/office/powerpoint/2010/main" val="212049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10</a:t>
            </a:fld>
            <a:endParaRPr lang="en-US"/>
          </a:p>
        </p:txBody>
      </p:sp>
    </p:spTree>
    <p:extLst>
      <p:ext uri="{BB962C8B-B14F-4D97-AF65-F5344CB8AC3E}">
        <p14:creationId xmlns:p14="http://schemas.microsoft.com/office/powerpoint/2010/main" val="3015854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11</a:t>
            </a:fld>
            <a:endParaRPr lang="en-US"/>
          </a:p>
        </p:txBody>
      </p:sp>
    </p:spTree>
    <p:extLst>
      <p:ext uri="{BB962C8B-B14F-4D97-AF65-F5344CB8AC3E}">
        <p14:creationId xmlns:p14="http://schemas.microsoft.com/office/powerpoint/2010/main" val="7228297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12</a:t>
            </a:fld>
            <a:endParaRPr lang="en-US"/>
          </a:p>
        </p:txBody>
      </p:sp>
    </p:spTree>
    <p:extLst>
      <p:ext uri="{BB962C8B-B14F-4D97-AF65-F5344CB8AC3E}">
        <p14:creationId xmlns:p14="http://schemas.microsoft.com/office/powerpoint/2010/main" val="814325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13</a:t>
            </a:fld>
            <a:endParaRPr lang="en-US"/>
          </a:p>
        </p:txBody>
      </p:sp>
    </p:spTree>
    <p:extLst>
      <p:ext uri="{BB962C8B-B14F-4D97-AF65-F5344CB8AC3E}">
        <p14:creationId xmlns:p14="http://schemas.microsoft.com/office/powerpoint/2010/main" val="2799232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119DFE7-E045-4526-9CB1-F09FD6176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354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119DFE7-E045-4526-9CB1-F09FD6176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4404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119DFE7-E045-4526-9CB1-F09FD6176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926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17</a:t>
            </a:fld>
            <a:endParaRPr lang="en-US"/>
          </a:p>
        </p:txBody>
      </p:sp>
    </p:spTree>
    <p:extLst>
      <p:ext uri="{BB962C8B-B14F-4D97-AF65-F5344CB8AC3E}">
        <p14:creationId xmlns:p14="http://schemas.microsoft.com/office/powerpoint/2010/main" val="299906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18</a:t>
            </a:fld>
            <a:endParaRPr lang="en-US"/>
          </a:p>
        </p:txBody>
      </p:sp>
    </p:spTree>
    <p:extLst>
      <p:ext uri="{BB962C8B-B14F-4D97-AF65-F5344CB8AC3E}">
        <p14:creationId xmlns:p14="http://schemas.microsoft.com/office/powerpoint/2010/main" val="1621488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19</a:t>
            </a:fld>
            <a:endParaRPr lang="en-US"/>
          </a:p>
        </p:txBody>
      </p:sp>
    </p:spTree>
    <p:extLst>
      <p:ext uri="{BB962C8B-B14F-4D97-AF65-F5344CB8AC3E}">
        <p14:creationId xmlns:p14="http://schemas.microsoft.com/office/powerpoint/2010/main" val="78308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2</a:t>
            </a:fld>
            <a:endParaRPr lang="en-US"/>
          </a:p>
        </p:txBody>
      </p:sp>
    </p:spTree>
    <p:extLst>
      <p:ext uri="{BB962C8B-B14F-4D97-AF65-F5344CB8AC3E}">
        <p14:creationId xmlns:p14="http://schemas.microsoft.com/office/powerpoint/2010/main" val="881567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119DFE7-E045-4526-9CB1-F09FD6176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337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21</a:t>
            </a:fld>
            <a:endParaRPr lang="en-US"/>
          </a:p>
        </p:txBody>
      </p:sp>
    </p:spTree>
    <p:extLst>
      <p:ext uri="{BB962C8B-B14F-4D97-AF65-F5344CB8AC3E}">
        <p14:creationId xmlns:p14="http://schemas.microsoft.com/office/powerpoint/2010/main" val="3609789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119DFE7-E045-4526-9CB1-F09FD6176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437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
            </a:r>
            <a:r>
              <a:rPr lang="en-US" altLang="zh-CN" dirty="0"/>
              <a:t>otivation</a:t>
            </a:r>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23</a:t>
            </a:fld>
            <a:endParaRPr lang="en-US"/>
          </a:p>
        </p:txBody>
      </p:sp>
    </p:spTree>
    <p:extLst>
      <p:ext uri="{BB962C8B-B14F-4D97-AF65-F5344CB8AC3E}">
        <p14:creationId xmlns:p14="http://schemas.microsoft.com/office/powerpoint/2010/main" val="1454546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24</a:t>
            </a:fld>
            <a:endParaRPr lang="en-US"/>
          </a:p>
        </p:txBody>
      </p:sp>
    </p:spTree>
    <p:extLst>
      <p:ext uri="{BB962C8B-B14F-4D97-AF65-F5344CB8AC3E}">
        <p14:creationId xmlns:p14="http://schemas.microsoft.com/office/powerpoint/2010/main" val="1725869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25</a:t>
            </a:fld>
            <a:endParaRPr lang="en-US"/>
          </a:p>
        </p:txBody>
      </p:sp>
    </p:spTree>
    <p:extLst>
      <p:ext uri="{BB962C8B-B14F-4D97-AF65-F5344CB8AC3E}">
        <p14:creationId xmlns:p14="http://schemas.microsoft.com/office/powerpoint/2010/main" val="139246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9DFE7-E045-4526-9CB1-F09FD6176B79}" type="slidenum">
              <a:rPr lang="en-US" smtClean="0"/>
              <a:t>26</a:t>
            </a:fld>
            <a:endParaRPr lang="en-US"/>
          </a:p>
        </p:txBody>
      </p:sp>
    </p:spTree>
    <p:extLst>
      <p:ext uri="{BB962C8B-B14F-4D97-AF65-F5344CB8AC3E}">
        <p14:creationId xmlns:p14="http://schemas.microsoft.com/office/powerpoint/2010/main" val="3122134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3</a:t>
            </a:fld>
            <a:endParaRPr lang="en-US"/>
          </a:p>
        </p:txBody>
      </p:sp>
    </p:spTree>
    <p:extLst>
      <p:ext uri="{BB962C8B-B14F-4D97-AF65-F5344CB8AC3E}">
        <p14:creationId xmlns:p14="http://schemas.microsoft.com/office/powerpoint/2010/main" val="2009878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4</a:t>
            </a:fld>
            <a:endParaRPr lang="en-US"/>
          </a:p>
        </p:txBody>
      </p:sp>
    </p:spTree>
    <p:extLst>
      <p:ext uri="{BB962C8B-B14F-4D97-AF65-F5344CB8AC3E}">
        <p14:creationId xmlns:p14="http://schemas.microsoft.com/office/powerpoint/2010/main" val="375193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mj-lt"/>
              <a:buNone/>
            </a:pPr>
            <a:endParaRPr lang="en-US" dirty="0"/>
          </a:p>
        </p:txBody>
      </p:sp>
      <p:sp>
        <p:nvSpPr>
          <p:cNvPr id="4" name="Slide Number Placeholder 3"/>
          <p:cNvSpPr>
            <a:spLocks noGrp="1"/>
          </p:cNvSpPr>
          <p:nvPr>
            <p:ph type="sldNum" sz="quarter" idx="5"/>
          </p:nvPr>
        </p:nvSpPr>
        <p:spPr/>
        <p:txBody>
          <a:bodyPr/>
          <a:lstStyle/>
          <a:p>
            <a:fld id="{7C99CECB-8C32-1F4E-A38C-D6E05A0076D5}" type="slidenum">
              <a:rPr lang="en-US" smtClean="0"/>
              <a:t>5</a:t>
            </a:fld>
            <a:endParaRPr lang="en-US"/>
          </a:p>
        </p:txBody>
      </p:sp>
    </p:spTree>
    <p:extLst>
      <p:ext uri="{BB962C8B-B14F-4D97-AF65-F5344CB8AC3E}">
        <p14:creationId xmlns:p14="http://schemas.microsoft.com/office/powerpoint/2010/main" val="1819096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119DFE7-E045-4526-9CB1-F09FD6176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179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119DFE7-E045-4526-9CB1-F09FD6176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406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2119DFE7-E045-4526-9CB1-F09FD6176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3429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460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19DFE7-E045-4526-9CB1-F09FD6176B79}" type="slidenum">
              <a:rPr lang="en-US" smtClean="0"/>
              <a:t>9</a:t>
            </a:fld>
            <a:endParaRPr lang="en-US"/>
          </a:p>
        </p:txBody>
      </p:sp>
    </p:spTree>
    <p:extLst>
      <p:ext uri="{BB962C8B-B14F-4D97-AF65-F5344CB8AC3E}">
        <p14:creationId xmlns:p14="http://schemas.microsoft.com/office/powerpoint/2010/main" val="2972182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892" indent="0" algn="ctr">
              <a:buNone/>
              <a:defRPr sz="1800"/>
            </a:lvl2pPr>
            <a:lvl3pPr marL="685783" indent="0" algn="ctr">
              <a:buNone/>
              <a:defRPr sz="1800"/>
            </a:lvl3pPr>
            <a:lvl4pPr marL="1028675" indent="0" algn="ctr">
              <a:buNone/>
              <a:defRPr sz="1500"/>
            </a:lvl4pPr>
            <a:lvl5pPr marL="1371566" indent="0" algn="ctr">
              <a:buNone/>
              <a:defRPr sz="1500"/>
            </a:lvl5pPr>
            <a:lvl6pPr marL="1714457" indent="0" algn="ctr">
              <a:buNone/>
              <a:defRPr sz="1500"/>
            </a:lvl6pPr>
            <a:lvl7pPr marL="2057348" indent="0" algn="ctr">
              <a:buNone/>
              <a:defRPr sz="1500"/>
            </a:lvl7pPr>
            <a:lvl8pPr marL="2400240" indent="0" algn="ctr">
              <a:buNone/>
              <a:defRPr sz="1500"/>
            </a:lvl8pPr>
            <a:lvl9pPr marL="2743132" indent="0" algn="ctr">
              <a:buNone/>
              <a:defRPr sz="1500"/>
            </a:lvl9pPr>
          </a:lstStyle>
          <a:p>
            <a:r>
              <a:rPr lang="en-US"/>
              <a:t>Click to edit Master subtitle style</a:t>
            </a:r>
          </a:p>
        </p:txBody>
      </p:sp>
      <p:sp>
        <p:nvSpPr>
          <p:cNvPr id="4" name="Date Placeholder 3"/>
          <p:cNvSpPr>
            <a:spLocks noGrp="1"/>
          </p:cNvSpPr>
          <p:nvPr>
            <p:ph type="dt" sz="half" idx="10"/>
          </p:nvPr>
        </p:nvSpPr>
        <p:spPr/>
        <p:txBody>
          <a:bodyPr/>
          <a:lstStyle/>
          <a:p>
            <a:pPr defTabSz="914378">
              <a:buClr>
                <a:srgbClr val="000000"/>
              </a:buClr>
            </a:pPr>
            <a:endParaRPr lang="en-US" kern="0">
              <a:latin typeface="Arial"/>
              <a:cs typeface="Arial"/>
              <a:sym typeface="Arial"/>
            </a:endParaRPr>
          </a:p>
        </p:txBody>
      </p:sp>
      <p:sp>
        <p:nvSpPr>
          <p:cNvPr id="5" name="Footer Placeholder 4"/>
          <p:cNvSpPr>
            <a:spLocks noGrp="1"/>
          </p:cNvSpPr>
          <p:nvPr>
            <p:ph type="ftr" sz="quarter" idx="11"/>
          </p:nvPr>
        </p:nvSpPr>
        <p:spPr/>
        <p:txBody>
          <a:bodyPr/>
          <a:lstStyle/>
          <a:p>
            <a:pPr defTabSz="914378">
              <a:buClr>
                <a:srgbClr val="000000"/>
              </a:buClr>
            </a:pPr>
            <a:endParaRPr lang="en-US" kern="0">
              <a:latin typeface="Arial"/>
              <a:cs typeface="Arial"/>
              <a:sym typeface="Arial"/>
            </a:endParaRPr>
          </a:p>
        </p:txBody>
      </p:sp>
      <p:sp>
        <p:nvSpPr>
          <p:cNvPr id="6" name="Slide Number Placeholder 5"/>
          <p:cNvSpPr>
            <a:spLocks noGrp="1"/>
          </p:cNvSpPr>
          <p:nvPr>
            <p:ph type="sldNum" sz="quarter"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dirty="0">
              <a:latin typeface="Arial"/>
              <a:cs typeface="Arial"/>
              <a:sym typeface="Aria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655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78">
              <a:buClr>
                <a:srgbClr val="000000"/>
              </a:buClr>
            </a:pPr>
            <a:endParaRPr lang="en-US" kern="0">
              <a:latin typeface="Arial"/>
              <a:cs typeface="Arial"/>
              <a:sym typeface="Arial"/>
            </a:endParaRPr>
          </a:p>
        </p:txBody>
      </p:sp>
      <p:sp>
        <p:nvSpPr>
          <p:cNvPr id="5" name="Footer Placeholder 4"/>
          <p:cNvSpPr>
            <a:spLocks noGrp="1"/>
          </p:cNvSpPr>
          <p:nvPr>
            <p:ph type="ftr" sz="quarter" idx="11"/>
          </p:nvPr>
        </p:nvSpPr>
        <p:spPr/>
        <p:txBody>
          <a:bodyPr/>
          <a:lstStyle/>
          <a:p>
            <a:pPr defTabSz="914378">
              <a:buClr>
                <a:srgbClr val="000000"/>
              </a:buClr>
            </a:pPr>
            <a:endParaRPr lang="en-US" kern="0">
              <a:latin typeface="Arial"/>
              <a:cs typeface="Arial"/>
              <a:sym typeface="Aria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dirty="0">
              <a:solidFill>
                <a:schemeClr val="tx1"/>
              </a:solidFill>
              <a:latin typeface="Arial"/>
              <a:cs typeface="Arial"/>
              <a:sym typeface="Arial"/>
            </a:endParaRPr>
          </a:p>
        </p:txBody>
      </p:sp>
    </p:spTree>
    <p:extLst>
      <p:ext uri="{BB962C8B-B14F-4D97-AF65-F5344CB8AC3E}">
        <p14:creationId xmlns:p14="http://schemas.microsoft.com/office/powerpoint/2010/main" val="328732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11085"/>
            <a:ext cx="1971675" cy="431806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1" y="311084"/>
            <a:ext cx="5800725" cy="431806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78">
              <a:buClr>
                <a:srgbClr val="000000"/>
              </a:buClr>
            </a:pPr>
            <a:endParaRPr lang="en-US" kern="0">
              <a:latin typeface="Arial"/>
              <a:cs typeface="Arial"/>
              <a:sym typeface="Arial"/>
            </a:endParaRPr>
          </a:p>
        </p:txBody>
      </p:sp>
      <p:sp>
        <p:nvSpPr>
          <p:cNvPr id="5" name="Footer Placeholder 4"/>
          <p:cNvSpPr>
            <a:spLocks noGrp="1"/>
          </p:cNvSpPr>
          <p:nvPr>
            <p:ph type="ftr" sz="quarter" idx="11"/>
          </p:nvPr>
        </p:nvSpPr>
        <p:spPr/>
        <p:txBody>
          <a:bodyPr/>
          <a:lstStyle/>
          <a:p>
            <a:pPr defTabSz="914378">
              <a:buClr>
                <a:srgbClr val="000000"/>
              </a:buClr>
            </a:pPr>
            <a:endParaRPr lang="en-US" kern="0">
              <a:latin typeface="Arial"/>
              <a:cs typeface="Arial"/>
              <a:sym typeface="Aria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dirty="0">
              <a:solidFill>
                <a:schemeClr val="tx1"/>
              </a:solidFill>
              <a:latin typeface="Arial"/>
              <a:cs typeface="Arial"/>
              <a:sym typeface="Arial"/>
            </a:endParaRPr>
          </a:p>
        </p:txBody>
      </p:sp>
    </p:spTree>
    <p:extLst>
      <p:ext uri="{BB962C8B-B14F-4D97-AF65-F5344CB8AC3E}">
        <p14:creationId xmlns:p14="http://schemas.microsoft.com/office/powerpoint/2010/main" val="4249506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5"/>
        <p:cNvGrpSpPr/>
        <p:nvPr/>
      </p:nvGrpSpPr>
      <p:grpSpPr>
        <a:xfrm>
          <a:off x="0" y="0"/>
          <a:ext cx="0" cy="0"/>
          <a:chOff x="0" y="0"/>
          <a:chExt cx="0" cy="0"/>
        </a:xfrm>
      </p:grpSpPr>
      <p:sp>
        <p:nvSpPr>
          <p:cNvPr id="27" name="Shape 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sp>
        <p:nvSpPr>
          <p:cNvPr id="28" name="Shape 2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189" lvl="0" indent="-342892">
              <a:spcBef>
                <a:spcPts val="0"/>
              </a:spcBef>
              <a:spcAft>
                <a:spcPts val="0"/>
              </a:spcAft>
              <a:buSzPts val="1800"/>
              <a:buChar char="●"/>
              <a:defRPr sz="1800"/>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dirty="0"/>
          </a:p>
        </p:txBody>
      </p:sp>
      <p:sp>
        <p:nvSpPr>
          <p:cNvPr id="29" name="Shape 29"/>
          <p:cNvSpPr txBox="1">
            <a:spLocks noGrp="1"/>
          </p:cNvSpPr>
          <p:nvPr>
            <p:ph type="sldNum" idx="12"/>
          </p:nvPr>
        </p:nvSpPr>
        <p:spPr>
          <a:xfrm>
            <a:off x="8472458" y="4749900"/>
            <a:ext cx="548700" cy="393600"/>
          </a:xfrm>
          <a:prstGeom prst="rect">
            <a:avLst/>
          </a:prstGeom>
        </p:spPr>
        <p:txBody>
          <a:bodyPr spcFirstLastPara="1" wrap="square" lIns="91425" tIns="91425" rIns="91425" bIns="91425" anchor="ctr"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dirty="0">
              <a:solidFill>
                <a:schemeClr val="tx1"/>
              </a:solidFill>
              <a:latin typeface="Arial"/>
              <a:cs typeface="Arial"/>
              <a:sym typeface="Arial"/>
            </a:endParaRPr>
          </a:p>
        </p:txBody>
      </p:sp>
    </p:spTree>
    <p:extLst>
      <p:ext uri="{BB962C8B-B14F-4D97-AF65-F5344CB8AC3E}">
        <p14:creationId xmlns:p14="http://schemas.microsoft.com/office/powerpoint/2010/main" val="1295982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spTree>
      <p:nvGrpSpPr>
        <p:cNvPr id="1" name="Shape 21"/>
        <p:cNvGrpSpPr/>
        <p:nvPr/>
      </p:nvGrpSpPr>
      <p:grpSpPr>
        <a:xfrm>
          <a:off x="0" y="0"/>
          <a:ext cx="0" cy="0"/>
          <a:chOff x="0" y="0"/>
          <a:chExt cx="0" cy="0"/>
        </a:xfrm>
      </p:grpSpPr>
      <p:sp>
        <p:nvSpPr>
          <p:cNvPr id="23" name="Shape 2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tx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dirty="0">
              <a:solidFill>
                <a:schemeClr val="tx1"/>
              </a:solidFill>
              <a:latin typeface="Arial"/>
              <a:cs typeface="Arial"/>
              <a:sym typeface="Arial"/>
            </a:endParaRPr>
          </a:p>
        </p:txBody>
      </p:sp>
    </p:spTree>
    <p:extLst>
      <p:ext uri="{BB962C8B-B14F-4D97-AF65-F5344CB8AC3E}">
        <p14:creationId xmlns:p14="http://schemas.microsoft.com/office/powerpoint/2010/main" val="3378415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432450" y="446131"/>
            <a:ext cx="1024830" cy="219456"/>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432450" y="1501815"/>
            <a:ext cx="3127519" cy="1726040"/>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2977587" y="1"/>
            <a:ext cx="6166413" cy="5143499"/>
          </a:xfrm>
          <a:prstGeom prst="rect">
            <a:avLst/>
          </a:prstGeom>
        </p:spPr>
      </p:pic>
    </p:spTree>
    <p:extLst>
      <p:ext uri="{BB962C8B-B14F-4D97-AF65-F5344CB8AC3E}">
        <p14:creationId xmlns:p14="http://schemas.microsoft.com/office/powerpoint/2010/main" val="3389183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441198" y="1819156"/>
            <a:ext cx="3125915" cy="830997"/>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3920490" y="0"/>
            <a:ext cx="5223510" cy="51435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23641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941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693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2744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362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78">
              <a:buClr>
                <a:srgbClr val="000000"/>
              </a:buClr>
            </a:pPr>
            <a:endParaRPr lang="en-US" kern="0">
              <a:latin typeface="Arial"/>
              <a:cs typeface="Arial"/>
              <a:sym typeface="Arial"/>
            </a:endParaRPr>
          </a:p>
        </p:txBody>
      </p:sp>
      <p:sp>
        <p:nvSpPr>
          <p:cNvPr id="5" name="Footer Placeholder 4"/>
          <p:cNvSpPr>
            <a:spLocks noGrp="1"/>
          </p:cNvSpPr>
          <p:nvPr>
            <p:ph type="ftr" sz="quarter" idx="11"/>
          </p:nvPr>
        </p:nvSpPr>
        <p:spPr/>
        <p:txBody>
          <a:bodyPr/>
          <a:lstStyle/>
          <a:p>
            <a:pPr defTabSz="914378">
              <a:buClr>
                <a:srgbClr val="000000"/>
              </a:buClr>
            </a:pPr>
            <a:endParaRPr lang="en-US" kern="0">
              <a:latin typeface="Arial"/>
              <a:cs typeface="Arial"/>
              <a:sym typeface="Arial"/>
            </a:endParaRPr>
          </a:p>
        </p:txBody>
      </p:sp>
      <p:sp>
        <p:nvSpPr>
          <p:cNvPr id="6" name="Slide Number Placeholder 5"/>
          <p:cNvSpPr>
            <a:spLocks noGrp="1"/>
          </p:cNvSpPr>
          <p:nvPr>
            <p:ph type="sldNum" sz="quarter"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a:latin typeface="Arial"/>
              <a:cs typeface="Arial"/>
              <a:sym typeface="Arial"/>
            </a:endParaRPr>
          </a:p>
        </p:txBody>
      </p:sp>
    </p:spTree>
    <p:extLst>
      <p:ext uri="{BB962C8B-B14F-4D97-AF65-F5344CB8AC3E}">
        <p14:creationId xmlns:p14="http://schemas.microsoft.com/office/powerpoint/2010/main" val="7358871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81092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43800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3"/>
            <a:ext cx="3118772" cy="830997"/>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70935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54434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1186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70257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6"/>
            <a:ext cx="8263890" cy="415498"/>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71524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4681395"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38377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3269218" y="1519238"/>
            <a:ext cx="2606040" cy="2606040"/>
          </a:xfrm>
          <a:blipFill>
            <a:blip r:embed="rId2"/>
            <a:stretch>
              <a:fillRect/>
            </a:stretch>
          </a:blipFill>
        </p:spPr>
        <p:txBody>
          <a:bodyPr lIns="0" tIns="0" rIns="0" bIns="100584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6100882" y="1519238"/>
            <a:ext cx="2606040" cy="2606040"/>
          </a:xfrm>
          <a:blipFill>
            <a:blip r:embed="rId2"/>
            <a:stretch>
              <a:fillRect/>
            </a:stretch>
          </a:blipFill>
        </p:spPr>
        <p:txBody>
          <a:bodyPr lIns="0" tIns="0" rIns="0" bIns="100584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076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6805421" y="1519238"/>
            <a:ext cx="1899666" cy="1899666"/>
          </a:xfrm>
          <a:blipFill>
            <a:blip r:embed="rId2"/>
            <a:stretch>
              <a:fillRect/>
            </a:stretch>
          </a:blipFill>
        </p:spPr>
        <p:txBody>
          <a:bodyPr lIns="0" tIns="0" rIns="0" bIns="731520" anchor="ctr" anchorCtr="0">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96657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892" indent="0">
              <a:buNone/>
              <a:defRPr sz="1400">
                <a:solidFill>
                  <a:schemeClr val="tx1">
                    <a:tint val="75000"/>
                  </a:schemeClr>
                </a:solidFill>
              </a:defRPr>
            </a:lvl2pPr>
            <a:lvl3pPr marL="685783" indent="0">
              <a:buNone/>
              <a:defRPr sz="1200">
                <a:solidFill>
                  <a:schemeClr val="tx1">
                    <a:tint val="75000"/>
                  </a:schemeClr>
                </a:solidFill>
              </a:defRPr>
            </a:lvl3pPr>
            <a:lvl4pPr marL="1028675" indent="0">
              <a:buNone/>
              <a:defRPr sz="1100">
                <a:solidFill>
                  <a:schemeClr val="tx1">
                    <a:tint val="75000"/>
                  </a:schemeClr>
                </a:solidFill>
              </a:defRPr>
            </a:lvl4pPr>
            <a:lvl5pPr marL="1371566" indent="0">
              <a:buNone/>
              <a:defRPr sz="1100">
                <a:solidFill>
                  <a:schemeClr val="tx1">
                    <a:tint val="75000"/>
                  </a:schemeClr>
                </a:solidFill>
              </a:defRPr>
            </a:lvl5pPr>
            <a:lvl6pPr marL="1714457" indent="0">
              <a:buNone/>
              <a:defRPr sz="1100">
                <a:solidFill>
                  <a:schemeClr val="tx1">
                    <a:tint val="75000"/>
                  </a:schemeClr>
                </a:solidFill>
              </a:defRPr>
            </a:lvl6pPr>
            <a:lvl7pPr marL="2057348" indent="0">
              <a:buNone/>
              <a:defRPr sz="1100">
                <a:solidFill>
                  <a:schemeClr val="tx1">
                    <a:tint val="75000"/>
                  </a:schemeClr>
                </a:solidFill>
              </a:defRPr>
            </a:lvl7pPr>
            <a:lvl8pPr marL="2400240" indent="0">
              <a:buNone/>
              <a:defRPr sz="1100">
                <a:solidFill>
                  <a:schemeClr val="tx1">
                    <a:tint val="75000"/>
                  </a:schemeClr>
                </a:solidFill>
              </a:defRPr>
            </a:lvl8pPr>
            <a:lvl9pPr marL="2743132" indent="0">
              <a:buNone/>
              <a:defRPr sz="1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378">
              <a:buClr>
                <a:srgbClr val="000000"/>
              </a:buClr>
            </a:pPr>
            <a:endParaRPr lang="en-US" kern="0">
              <a:latin typeface="Arial"/>
              <a:cs typeface="Arial"/>
              <a:sym typeface="Arial"/>
            </a:endParaRPr>
          </a:p>
        </p:txBody>
      </p:sp>
      <p:sp>
        <p:nvSpPr>
          <p:cNvPr id="5" name="Footer Placeholder 4"/>
          <p:cNvSpPr>
            <a:spLocks noGrp="1"/>
          </p:cNvSpPr>
          <p:nvPr>
            <p:ph type="ftr" sz="quarter" idx="11"/>
          </p:nvPr>
        </p:nvSpPr>
        <p:spPr/>
        <p:txBody>
          <a:bodyPr/>
          <a:lstStyle/>
          <a:p>
            <a:pPr defTabSz="914378">
              <a:buClr>
                <a:srgbClr val="000000"/>
              </a:buClr>
            </a:pPr>
            <a:endParaRPr lang="en-US" kern="0">
              <a:latin typeface="Arial"/>
              <a:cs typeface="Arial"/>
              <a:sym typeface="Arial"/>
            </a:endParaRPr>
          </a:p>
        </p:txBody>
      </p:sp>
      <p:sp>
        <p:nvSpPr>
          <p:cNvPr id="6" name="Slide Number Placeholder 5"/>
          <p:cNvSpPr>
            <a:spLocks noGrp="1"/>
          </p:cNvSpPr>
          <p:nvPr>
            <p:ph type="sldNum" sz="quarter"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a:latin typeface="Arial"/>
              <a:cs typeface="Arial"/>
              <a:sym typeface="Arial"/>
            </a:endParaRP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1148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00547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46992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578490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34650263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4412818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3144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9560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6153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3262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6407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p>
        </p:txBody>
      </p:sp>
      <p:sp>
        <p:nvSpPr>
          <p:cNvPr id="3" name="Content Placeholder 2"/>
          <p:cNvSpPr>
            <a:spLocks noGrp="1"/>
          </p:cNvSpPr>
          <p:nvPr>
            <p:ph sz="half" idx="1"/>
          </p:nvPr>
        </p:nvSpPr>
        <p:spPr>
          <a:xfrm>
            <a:off x="822959" y="1384301"/>
            <a:ext cx="370332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3440" y="1384301"/>
            <a:ext cx="370332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378">
              <a:buClr>
                <a:srgbClr val="000000"/>
              </a:buClr>
            </a:pPr>
            <a:endParaRPr lang="en-US" kern="0">
              <a:latin typeface="Arial"/>
              <a:cs typeface="Arial"/>
              <a:sym typeface="Arial"/>
            </a:endParaRPr>
          </a:p>
        </p:txBody>
      </p:sp>
      <p:sp>
        <p:nvSpPr>
          <p:cNvPr id="6" name="Footer Placeholder 5"/>
          <p:cNvSpPr>
            <a:spLocks noGrp="1"/>
          </p:cNvSpPr>
          <p:nvPr>
            <p:ph type="ftr" sz="quarter" idx="11"/>
          </p:nvPr>
        </p:nvSpPr>
        <p:spPr/>
        <p:txBody>
          <a:bodyPr/>
          <a:lstStyle/>
          <a:p>
            <a:pPr defTabSz="914378">
              <a:buClr>
                <a:srgbClr val="000000"/>
              </a:buClr>
            </a:pPr>
            <a:endParaRPr lang="en-US" kern="0">
              <a:latin typeface="Arial"/>
              <a:cs typeface="Arial"/>
              <a:sym typeface="Arial"/>
            </a:endParaRPr>
          </a:p>
        </p:txBody>
      </p:sp>
      <p:sp>
        <p:nvSpPr>
          <p:cNvPr id="7" name="Slide Number Placeholder 6"/>
          <p:cNvSpPr>
            <a:spLocks noGrp="1"/>
          </p:cNvSpPr>
          <p:nvPr>
            <p:ph type="sldNum" sz="quarter"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a:latin typeface="Arial"/>
              <a:cs typeface="Arial"/>
              <a:sym typeface="Arial"/>
            </a:endParaRPr>
          </a:p>
        </p:txBody>
      </p:sp>
    </p:spTree>
    <p:extLst>
      <p:ext uri="{BB962C8B-B14F-4D97-AF65-F5344CB8AC3E}">
        <p14:creationId xmlns:p14="http://schemas.microsoft.com/office/powerpoint/2010/main" val="37774892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218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61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8409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33831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206922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378">
              <a:buClr>
                <a:srgbClr val="000000"/>
              </a:buClr>
            </a:pPr>
            <a:endParaRPr lang="en-US" kern="0">
              <a:latin typeface="Arial"/>
              <a:cs typeface="Arial"/>
              <a:sym typeface="Arial"/>
            </a:endParaRPr>
          </a:p>
        </p:txBody>
      </p:sp>
      <p:sp>
        <p:nvSpPr>
          <p:cNvPr id="8" name="Footer Placeholder 7"/>
          <p:cNvSpPr>
            <a:spLocks noGrp="1"/>
          </p:cNvSpPr>
          <p:nvPr>
            <p:ph type="ftr" sz="quarter" idx="11"/>
          </p:nvPr>
        </p:nvSpPr>
        <p:spPr/>
        <p:txBody>
          <a:bodyPr/>
          <a:lstStyle/>
          <a:p>
            <a:pPr defTabSz="914378">
              <a:buClr>
                <a:srgbClr val="000000"/>
              </a:buClr>
            </a:pPr>
            <a:endParaRPr lang="en-US" kern="0">
              <a:latin typeface="Arial"/>
              <a:cs typeface="Arial"/>
              <a:sym typeface="Arial"/>
            </a:endParaRPr>
          </a:p>
        </p:txBody>
      </p:sp>
      <p:sp>
        <p:nvSpPr>
          <p:cNvPr id="9" name="Slide Number Placeholder 8"/>
          <p:cNvSpPr>
            <a:spLocks noGrp="1"/>
          </p:cNvSpPr>
          <p:nvPr>
            <p:ph type="sldNum" sz="quarter"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a:latin typeface="Arial"/>
              <a:cs typeface="Arial"/>
              <a:sym typeface="Arial"/>
            </a:endParaRPr>
          </a:p>
        </p:txBody>
      </p:sp>
    </p:spTree>
    <p:extLst>
      <p:ext uri="{BB962C8B-B14F-4D97-AF65-F5344CB8AC3E}">
        <p14:creationId xmlns:p14="http://schemas.microsoft.com/office/powerpoint/2010/main" val="3019483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378">
              <a:buClr>
                <a:srgbClr val="000000"/>
              </a:buClr>
            </a:pPr>
            <a:endParaRPr lang="en-US" kern="0">
              <a:latin typeface="Arial"/>
              <a:cs typeface="Arial"/>
              <a:sym typeface="Arial"/>
            </a:endParaRPr>
          </a:p>
        </p:txBody>
      </p:sp>
      <p:sp>
        <p:nvSpPr>
          <p:cNvPr id="4" name="Footer Placeholder 3"/>
          <p:cNvSpPr>
            <a:spLocks noGrp="1"/>
          </p:cNvSpPr>
          <p:nvPr>
            <p:ph type="ftr" sz="quarter" idx="11"/>
          </p:nvPr>
        </p:nvSpPr>
        <p:spPr/>
        <p:txBody>
          <a:bodyPr/>
          <a:lstStyle/>
          <a:p>
            <a:pPr defTabSz="914378">
              <a:buClr>
                <a:srgbClr val="000000"/>
              </a:buClr>
            </a:pPr>
            <a:endParaRPr lang="en-US" kern="0">
              <a:latin typeface="Arial"/>
              <a:cs typeface="Arial"/>
              <a:sym typeface="Arial"/>
            </a:endParaRPr>
          </a:p>
        </p:txBody>
      </p:sp>
      <p:sp>
        <p:nvSpPr>
          <p:cNvPr id="5" name="Slide Number Placeholder 4"/>
          <p:cNvSpPr>
            <a:spLocks noGrp="1"/>
          </p:cNvSpPr>
          <p:nvPr>
            <p:ph type="sldNum" sz="quarter"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a:latin typeface="Arial"/>
              <a:cs typeface="Arial"/>
              <a:sym typeface="Arial"/>
            </a:endParaRPr>
          </a:p>
        </p:txBody>
      </p:sp>
    </p:spTree>
    <p:extLst>
      <p:ext uri="{BB962C8B-B14F-4D97-AF65-F5344CB8AC3E}">
        <p14:creationId xmlns:p14="http://schemas.microsoft.com/office/powerpoint/2010/main" val="3056627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pPr defTabSz="914378">
              <a:buClr>
                <a:srgbClr val="000000"/>
              </a:buClr>
            </a:pPr>
            <a:endParaRPr lang="en-US" kern="0">
              <a:latin typeface="Arial"/>
              <a:cs typeface="Arial"/>
              <a:sym typeface="Arial"/>
            </a:endParaRPr>
          </a:p>
        </p:txBody>
      </p:sp>
      <p:sp>
        <p:nvSpPr>
          <p:cNvPr id="8" name="Footer Placeholder 7"/>
          <p:cNvSpPr>
            <a:spLocks noGrp="1"/>
          </p:cNvSpPr>
          <p:nvPr>
            <p:ph type="ftr" sz="quarter" idx="11"/>
          </p:nvPr>
        </p:nvSpPr>
        <p:spPr/>
        <p:txBody>
          <a:bodyPr/>
          <a:lstStyle>
            <a:lvl1pPr>
              <a:defRPr>
                <a:solidFill>
                  <a:srgbClr val="FFFFFF"/>
                </a:solidFill>
              </a:defRPr>
            </a:lvl1pPr>
          </a:lstStyle>
          <a:p>
            <a:pPr defTabSz="914378">
              <a:buClr>
                <a:srgbClr val="000000"/>
              </a:buClr>
            </a:pPr>
            <a:endParaRPr lang="en-US" kern="0">
              <a:latin typeface="Arial"/>
              <a:cs typeface="Arial"/>
              <a:sym typeface="Arial"/>
            </a:endParaRPr>
          </a:p>
        </p:txBody>
      </p:sp>
      <p:sp>
        <p:nvSpPr>
          <p:cNvPr id="9" name="Slide Number Placeholder 8"/>
          <p:cNvSpPr>
            <a:spLocks noGrp="1"/>
          </p:cNvSpPr>
          <p:nvPr>
            <p:ph type="sldNum" sz="quarter" idx="12"/>
          </p:nvPr>
        </p:nvSpPr>
        <p:spPr/>
        <p:txBody>
          <a:bodyPr/>
          <a:lstStyle>
            <a:lvl1pPr>
              <a:defRPr>
                <a:solidFill>
                  <a:schemeClr val="tx1"/>
                </a:solidFill>
              </a:defRPr>
            </a:lvl1p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dirty="0">
              <a:solidFill>
                <a:schemeClr val="tx1"/>
              </a:solidFill>
              <a:latin typeface="Arial"/>
              <a:cs typeface="Arial"/>
              <a:sym typeface="Arial"/>
            </a:endParaRPr>
          </a:p>
        </p:txBody>
      </p:sp>
    </p:spTree>
    <p:extLst>
      <p:ext uri="{BB962C8B-B14F-4D97-AF65-F5344CB8AC3E}">
        <p14:creationId xmlns:p14="http://schemas.microsoft.com/office/powerpoint/2010/main" val="3506710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p>
        </p:txBody>
      </p:sp>
      <p:sp>
        <p:nvSpPr>
          <p:cNvPr id="3" name="Content Placeholder 2"/>
          <p:cNvSpPr>
            <a:spLocks noGrp="1"/>
          </p:cNvSpPr>
          <p:nvPr>
            <p:ph idx="1"/>
          </p:nvPr>
        </p:nvSpPr>
        <p:spPr>
          <a:xfrm>
            <a:off x="3600450" y="548640"/>
            <a:ext cx="4869180" cy="3943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2194561"/>
            <a:ext cx="2400300" cy="2534343"/>
          </a:xfrm>
        </p:spPr>
        <p:txBody>
          <a:bodyPr lIns="91440" rIns="91440">
            <a:normAutofit/>
          </a:bodyPr>
          <a:lstStyle>
            <a:lvl1pPr marL="0" indent="0">
              <a:buNone/>
              <a:defRPr sz="1100">
                <a:solidFill>
                  <a:srgbClr val="FFFFFF"/>
                </a:solidFill>
              </a:defRPr>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pPr defTabSz="914378">
              <a:buClr>
                <a:srgbClr val="000000"/>
              </a:buClr>
            </a:pPr>
            <a:endParaRPr lang="en-US" kern="0">
              <a:latin typeface="Arial"/>
              <a:cs typeface="Arial"/>
              <a:sym typeface="Arial"/>
            </a:endParaRPr>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pPr defTabSz="914378">
              <a:buClr>
                <a:srgbClr val="000000"/>
              </a:buClr>
            </a:pPr>
            <a:endParaRPr lang="en-US" kern="0">
              <a:solidFill>
                <a:srgbClr val="637052"/>
              </a:solidFill>
              <a:latin typeface="Arial"/>
              <a:cs typeface="Arial"/>
              <a:sym typeface="Aria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defTabSz="914378">
              <a:buClr>
                <a:srgbClr val="000000"/>
              </a:buClr>
            </a:pPr>
            <a:fld id="{00000000-1234-1234-1234-123412341234}" type="slidenum">
              <a:rPr lang="en" kern="0" smtClean="0">
                <a:solidFill>
                  <a:srgbClr val="637052"/>
                </a:solidFill>
                <a:latin typeface="Arial"/>
                <a:cs typeface="Arial"/>
                <a:sym typeface="Arial"/>
              </a:rPr>
              <a:pPr defTabSz="914378">
                <a:buClr>
                  <a:srgbClr val="000000"/>
                </a:buClr>
              </a:pPr>
              <a:t>‹#›</a:t>
            </a:fld>
            <a:endParaRPr lang="en" kern="0">
              <a:solidFill>
                <a:srgbClr val="637052"/>
              </a:solidFill>
              <a:latin typeface="Arial"/>
              <a:cs typeface="Arial"/>
              <a:sym typeface="Arial"/>
            </a:endParaRPr>
          </a:p>
        </p:txBody>
      </p:sp>
    </p:spTree>
    <p:extLst>
      <p:ext uri="{BB962C8B-B14F-4D97-AF65-F5344CB8AC3E}">
        <p14:creationId xmlns:p14="http://schemas.microsoft.com/office/powerpoint/2010/main" val="3555508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3" y="1"/>
            <a:ext cx="9143989" cy="3686307"/>
          </a:xfrm>
          <a:blipFill>
            <a:blip r:embed="rId2"/>
            <a:stretch>
              <a:fillRect/>
            </a:stretch>
          </a:blipFill>
        </p:spPr>
        <p:txBody>
          <a:bodyPr lIns="457200" tIns="457200" anchor="t"/>
          <a:lstStyle>
            <a:lvl1pPr marL="0" indent="0">
              <a:buNone/>
              <a:defRPr sz="2400">
                <a:solidFill>
                  <a:schemeClr val="bg1"/>
                </a:solidFill>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Click icon to add picture</a:t>
            </a:r>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00">
                <a:solidFill>
                  <a:srgbClr val="FFFFFF"/>
                </a:solidFill>
              </a:defRPr>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a:t>Edit Master text styles</a:t>
            </a:r>
          </a:p>
        </p:txBody>
      </p:sp>
      <p:sp>
        <p:nvSpPr>
          <p:cNvPr id="5" name="Date Placeholder 4"/>
          <p:cNvSpPr>
            <a:spLocks noGrp="1"/>
          </p:cNvSpPr>
          <p:nvPr>
            <p:ph type="dt" sz="half" idx="10"/>
          </p:nvPr>
        </p:nvSpPr>
        <p:spPr/>
        <p:txBody>
          <a:bodyPr/>
          <a:lstStyle/>
          <a:p>
            <a:pPr defTabSz="914378">
              <a:buClr>
                <a:srgbClr val="000000"/>
              </a:buClr>
            </a:pPr>
            <a:endParaRPr lang="en-US" kern="0">
              <a:latin typeface="Arial"/>
              <a:cs typeface="Arial"/>
              <a:sym typeface="Arial"/>
            </a:endParaRPr>
          </a:p>
        </p:txBody>
      </p:sp>
      <p:sp>
        <p:nvSpPr>
          <p:cNvPr id="6" name="Footer Placeholder 5"/>
          <p:cNvSpPr>
            <a:spLocks noGrp="1"/>
          </p:cNvSpPr>
          <p:nvPr>
            <p:ph type="ftr" sz="quarter" idx="11"/>
          </p:nvPr>
        </p:nvSpPr>
        <p:spPr/>
        <p:txBody>
          <a:bodyPr/>
          <a:lstStyle/>
          <a:p>
            <a:pPr defTabSz="914378">
              <a:buClr>
                <a:srgbClr val="000000"/>
              </a:buClr>
            </a:pPr>
            <a:endParaRPr lang="en-US" kern="0">
              <a:latin typeface="Arial"/>
              <a:cs typeface="Arial"/>
              <a:sym typeface="Arial"/>
            </a:endParaRPr>
          </a:p>
        </p:txBody>
      </p:sp>
      <p:sp>
        <p:nvSpPr>
          <p:cNvPr id="7" name="Slide Number Placeholder 6"/>
          <p:cNvSpPr>
            <a:spLocks noGrp="1"/>
          </p:cNvSpPr>
          <p:nvPr>
            <p:ph type="sldNum" sz="quarter"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a:latin typeface="Arial"/>
              <a:cs typeface="Arial"/>
              <a:sym typeface="Arial"/>
            </a:endParaRPr>
          </a:p>
        </p:txBody>
      </p:sp>
    </p:spTree>
    <p:extLst>
      <p:ext uri="{BB962C8B-B14F-4D97-AF65-F5344CB8AC3E}">
        <p14:creationId xmlns:p14="http://schemas.microsoft.com/office/powerpoint/2010/main" val="2858843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image" Target="../media/image2.emf"/><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700">
                <a:solidFill>
                  <a:srgbClr val="FFFFFF"/>
                </a:solidFill>
              </a:defRPr>
            </a:lvl1pPr>
          </a:lstStyle>
          <a:p>
            <a:pPr defTabSz="914378">
              <a:buClr>
                <a:srgbClr val="000000"/>
              </a:buClr>
            </a:pPr>
            <a:endParaRPr lang="en-US" kern="0">
              <a:latin typeface="Arial"/>
              <a:cs typeface="Arial"/>
              <a:sym typeface="Arial"/>
            </a:endParaRPr>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700" cap="all" baseline="0">
                <a:solidFill>
                  <a:srgbClr val="FFFFFF"/>
                </a:solidFill>
              </a:defRPr>
            </a:lvl1pPr>
          </a:lstStyle>
          <a:p>
            <a:pPr defTabSz="914378">
              <a:buClr>
                <a:srgbClr val="000000"/>
              </a:buClr>
            </a:pPr>
            <a:endParaRPr lang="en-US" kern="0">
              <a:latin typeface="Arial"/>
              <a:cs typeface="Arial"/>
              <a:sym typeface="Arial"/>
            </a:endParaRPr>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1600">
                <a:solidFill>
                  <a:srgbClr val="FFFFFF"/>
                </a:solidFill>
              </a:defRPr>
            </a:lvl1pPr>
          </a:lstStyle>
          <a:p>
            <a:pPr defTabSz="914378">
              <a:buClr>
                <a:srgbClr val="000000"/>
              </a:buClr>
            </a:pPr>
            <a:fld id="{00000000-1234-1234-1234-123412341234}" type="slidenum">
              <a:rPr lang="en" kern="0" smtClean="0">
                <a:latin typeface="Arial"/>
                <a:cs typeface="Arial"/>
                <a:sym typeface="Arial"/>
              </a:rPr>
              <a:pPr defTabSz="914378">
                <a:buClr>
                  <a:srgbClr val="000000"/>
                </a:buClr>
              </a:pPr>
              <a:t>‹#›</a:t>
            </a:fld>
            <a:endParaRPr lang="en" kern="0">
              <a:latin typeface="Arial"/>
              <a:cs typeface="Arial"/>
              <a:sym typeface="Arial"/>
            </a:endParaRPr>
          </a:p>
        </p:txBody>
      </p:sp>
    </p:spTree>
    <p:extLst>
      <p:ext uri="{BB962C8B-B14F-4D97-AF65-F5344CB8AC3E}">
        <p14:creationId xmlns:p14="http://schemas.microsoft.com/office/powerpoint/2010/main" val="8060385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hf hdr="0" ftr="0" dt="0"/>
  <p:txStyles>
    <p:titleStyle>
      <a:lvl1pPr algn="l" defTabSz="685783"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9" indent="-68579" algn="l" defTabSz="685783"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9" indent="-137156" algn="l" defTabSz="685783" rtl="0" eaLnBrk="1" latinLnBrk="0" hangingPunct="1">
        <a:lnSpc>
          <a:spcPct val="90000"/>
        </a:lnSpc>
        <a:spcBef>
          <a:spcPts val="15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2pPr>
      <a:lvl3pPr marL="425186" indent="-13715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3pPr>
      <a:lvl4pPr marL="562342" indent="-13715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4pPr>
      <a:lvl5pPr marL="699499" indent="-13715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5pPr>
      <a:lvl6pPr marL="824980" indent="-17144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8pPr>
      <a:lvl9pPr marL="1274969" indent="-171446" algn="l" defTabSz="685783" rtl="0" eaLnBrk="1" latinLnBrk="0" hangingPunct="1">
        <a:lnSpc>
          <a:spcPct val="90000"/>
        </a:lnSpc>
        <a:spcBef>
          <a:spcPts val="150"/>
        </a:spcBef>
        <a:spcAft>
          <a:spcPts val="300"/>
        </a:spcAft>
        <a:buClr>
          <a:schemeClr val="accent1"/>
        </a:buClr>
        <a:buFont typeface="Calibri" pitchFamily="34" charset="0"/>
        <a:buChar char="◦"/>
        <a:defRPr sz="1100" kern="1200">
          <a:solidFill>
            <a:schemeClr val="tx1">
              <a:lumMod val="75000"/>
              <a:lumOff val="25000"/>
            </a:schemeClr>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71856223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Lst>
  <p:transition>
    <p:fade/>
  </p:transition>
  <p:hf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4.png"/><Relationship Id="rId5" Type="http://schemas.openxmlformats.org/officeDocument/2006/relationships/hyperlink" Target="mailto:louqian@iu.edu"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notesSlide" Target="../notesSlides/notesSlide10.xml"/><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14.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chart" Target="../charts/chart2.xml"/><Relationship Id="rId5" Type="http://schemas.openxmlformats.org/officeDocument/2006/relationships/notesSlide" Target="../notesSlides/notesSlide11.xml"/><Relationship Id="rId4"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12.m4a"/><Relationship Id="rId7" Type="http://schemas.openxmlformats.org/officeDocument/2006/relationships/image" Target="../media/image420.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410.png"/><Relationship Id="rId5" Type="http://schemas.openxmlformats.org/officeDocument/2006/relationships/notesSlide" Target="../notesSlides/notesSlide12.xml"/><Relationship Id="rId4"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1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chart" Target="../charts/chart3.xml"/><Relationship Id="rId5" Type="http://schemas.openxmlformats.org/officeDocument/2006/relationships/notesSlide" Target="../notesSlides/notesSlide13.xml"/><Relationship Id="rId4"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audio" Target="../media/media14.m4a"/><Relationship Id="rId21" Type="http://schemas.openxmlformats.org/officeDocument/2006/relationships/image" Target="../media/image89.png"/><Relationship Id="rId7" Type="http://schemas.openxmlformats.org/officeDocument/2006/relationships/image" Target="../media/image79.png"/><Relationship Id="rId12" Type="http://schemas.openxmlformats.org/officeDocument/2006/relationships/image" Target="../media/image43.png"/><Relationship Id="rId17" Type="http://schemas.openxmlformats.org/officeDocument/2006/relationships/image" Target="../media/image85.png"/><Relationship Id="rId2" Type="http://schemas.microsoft.com/office/2007/relationships/media" Target="../media/media14.m4a"/><Relationship Id="rId16" Type="http://schemas.openxmlformats.org/officeDocument/2006/relationships/image" Target="../media/image84.png"/><Relationship Id="rId20" Type="http://schemas.openxmlformats.org/officeDocument/2006/relationships/image" Target="../media/image37.png"/><Relationship Id="rId1" Type="http://schemas.openxmlformats.org/officeDocument/2006/relationships/tags" Target="../tags/tag12.xml"/><Relationship Id="rId6" Type="http://schemas.openxmlformats.org/officeDocument/2006/relationships/image" Target="../media/image42.png"/><Relationship Id="rId11" Type="http://schemas.openxmlformats.org/officeDocument/2006/relationships/image" Target="../media/image41.png"/><Relationship Id="rId5" Type="http://schemas.openxmlformats.org/officeDocument/2006/relationships/notesSlide" Target="../notesSlides/notesSlide14.xml"/><Relationship Id="rId15" Type="http://schemas.openxmlformats.org/officeDocument/2006/relationships/image" Target="../media/image83.png"/><Relationship Id="rId23" Type="http://schemas.openxmlformats.org/officeDocument/2006/relationships/image" Target="../media/image14.png"/><Relationship Id="rId10" Type="http://schemas.openxmlformats.org/officeDocument/2006/relationships/image" Target="../media/image40.png"/><Relationship Id="rId19" Type="http://schemas.openxmlformats.org/officeDocument/2006/relationships/image" Target="../media/image87.png"/><Relationship Id="rId4" Type="http://schemas.openxmlformats.org/officeDocument/2006/relationships/slideLayout" Target="../slideLayouts/slideLayout12.xml"/><Relationship Id="rId9" Type="http://schemas.openxmlformats.org/officeDocument/2006/relationships/image" Target="../media/image80.png"/><Relationship Id="rId14" Type="http://schemas.openxmlformats.org/officeDocument/2006/relationships/image" Target="../media/image82.png"/><Relationship Id="rId22"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7.png"/><Relationship Id="rId3" Type="http://schemas.openxmlformats.org/officeDocument/2006/relationships/audio" Target="../media/media15.m4a"/><Relationship Id="rId7" Type="http://schemas.openxmlformats.org/officeDocument/2006/relationships/image" Target="../media/image52.png"/><Relationship Id="rId12" Type="http://schemas.openxmlformats.org/officeDocument/2006/relationships/image" Target="../media/image96.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notesSlide" Target="../notesSlides/notesSlide15.xml"/><Relationship Id="rId15" Type="http://schemas.openxmlformats.org/officeDocument/2006/relationships/image" Target="../media/image14.png"/><Relationship Id="rId10" Type="http://schemas.openxmlformats.org/officeDocument/2006/relationships/image" Target="../media/image83.png"/><Relationship Id="rId4" Type="http://schemas.openxmlformats.org/officeDocument/2006/relationships/slideLayout" Target="../slideLayouts/slideLayout12.xml"/><Relationship Id="rId9" Type="http://schemas.openxmlformats.org/officeDocument/2006/relationships/image" Target="../media/image94.png"/><Relationship Id="rId14" Type="http://schemas.openxmlformats.org/officeDocument/2006/relationships/image" Target="../media/image98.png"/></Relationships>
</file>

<file path=ppt/slides/_rels/slide16.xml.rels><?xml version="1.0" encoding="UTF-8" standalone="yes"?>
<Relationships xmlns="http://schemas.openxmlformats.org/package/2006/relationships"><Relationship Id="rId13" Type="http://schemas.openxmlformats.org/officeDocument/2006/relationships/image" Target="../media/image165.png"/><Relationship Id="rId18" Type="http://schemas.openxmlformats.org/officeDocument/2006/relationships/image" Target="../media/image170.png"/><Relationship Id="rId26" Type="http://schemas.openxmlformats.org/officeDocument/2006/relationships/image" Target="../media/image179.png"/><Relationship Id="rId39" Type="http://schemas.openxmlformats.org/officeDocument/2006/relationships/image" Target="../media/image201.png"/><Relationship Id="rId21" Type="http://schemas.openxmlformats.org/officeDocument/2006/relationships/image" Target="../media/image174.png"/><Relationship Id="rId34" Type="http://schemas.openxmlformats.org/officeDocument/2006/relationships/image" Target="../media/image187.png"/><Relationship Id="rId42" Type="http://schemas.openxmlformats.org/officeDocument/2006/relationships/image" Target="../media/image204.png"/><Relationship Id="rId7" Type="http://schemas.openxmlformats.org/officeDocument/2006/relationships/image" Target="../media/image160.png"/><Relationship Id="rId2" Type="http://schemas.microsoft.com/office/2007/relationships/media" Target="../media/media16.m4a"/><Relationship Id="rId16" Type="http://schemas.openxmlformats.org/officeDocument/2006/relationships/image" Target="../media/image168.png"/><Relationship Id="rId20" Type="http://schemas.openxmlformats.org/officeDocument/2006/relationships/image" Target="../media/image173.png"/><Relationship Id="rId29" Type="http://schemas.openxmlformats.org/officeDocument/2006/relationships/image" Target="../media/image182.png"/><Relationship Id="rId41" Type="http://schemas.openxmlformats.org/officeDocument/2006/relationships/image" Target="../media/image203.png"/><Relationship Id="rId1" Type="http://schemas.openxmlformats.org/officeDocument/2006/relationships/tags" Target="../tags/tag14.xml"/><Relationship Id="rId6" Type="http://schemas.openxmlformats.org/officeDocument/2006/relationships/image" Target="../media/image159.png"/><Relationship Id="rId11" Type="http://schemas.openxmlformats.org/officeDocument/2006/relationships/image" Target="../media/image163.png"/><Relationship Id="rId24" Type="http://schemas.openxmlformats.org/officeDocument/2006/relationships/image" Target="../media/image177.png"/><Relationship Id="rId32" Type="http://schemas.openxmlformats.org/officeDocument/2006/relationships/image" Target="../media/image185.png"/><Relationship Id="rId37" Type="http://schemas.openxmlformats.org/officeDocument/2006/relationships/image" Target="../media/image199.png"/><Relationship Id="rId40" Type="http://schemas.openxmlformats.org/officeDocument/2006/relationships/image" Target="../media/image202.png"/><Relationship Id="rId5" Type="http://schemas.openxmlformats.org/officeDocument/2006/relationships/notesSlide" Target="../notesSlides/notesSlide16.xml"/><Relationship Id="rId15" Type="http://schemas.openxmlformats.org/officeDocument/2006/relationships/image" Target="../media/image167.png"/><Relationship Id="rId23" Type="http://schemas.openxmlformats.org/officeDocument/2006/relationships/image" Target="../media/image176.png"/><Relationship Id="rId28" Type="http://schemas.openxmlformats.org/officeDocument/2006/relationships/image" Target="../media/image181.png"/><Relationship Id="rId36" Type="http://schemas.openxmlformats.org/officeDocument/2006/relationships/image" Target="../media/image198.png"/><Relationship Id="rId10" Type="http://schemas.openxmlformats.org/officeDocument/2006/relationships/image" Target="../media/image172.png"/><Relationship Id="rId19" Type="http://schemas.openxmlformats.org/officeDocument/2006/relationships/image" Target="../media/image171.png"/><Relationship Id="rId31" Type="http://schemas.openxmlformats.org/officeDocument/2006/relationships/image" Target="../media/image184.png"/><Relationship Id="rId44" Type="http://schemas.openxmlformats.org/officeDocument/2006/relationships/image" Target="../media/image14.png"/><Relationship Id="rId4" Type="http://schemas.openxmlformats.org/officeDocument/2006/relationships/slideLayout" Target="../slideLayouts/slideLayout12.xml"/><Relationship Id="rId9" Type="http://schemas.openxmlformats.org/officeDocument/2006/relationships/image" Target="../media/image162.png"/><Relationship Id="rId14" Type="http://schemas.openxmlformats.org/officeDocument/2006/relationships/image" Target="../media/image166.png"/><Relationship Id="rId22" Type="http://schemas.openxmlformats.org/officeDocument/2006/relationships/image" Target="../media/image175.png"/><Relationship Id="rId27" Type="http://schemas.openxmlformats.org/officeDocument/2006/relationships/image" Target="../media/image180.png"/><Relationship Id="rId30" Type="http://schemas.openxmlformats.org/officeDocument/2006/relationships/image" Target="../media/image183.png"/><Relationship Id="rId35" Type="http://schemas.openxmlformats.org/officeDocument/2006/relationships/image" Target="../media/image197.png"/><Relationship Id="rId43" Type="http://schemas.openxmlformats.org/officeDocument/2006/relationships/image" Target="../media/image205.png"/><Relationship Id="rId8" Type="http://schemas.openxmlformats.org/officeDocument/2006/relationships/image" Target="../media/image161.png"/><Relationship Id="rId3" Type="http://schemas.openxmlformats.org/officeDocument/2006/relationships/audio" Target="../media/media16.m4a"/><Relationship Id="rId12" Type="http://schemas.openxmlformats.org/officeDocument/2006/relationships/image" Target="../media/image164.png"/><Relationship Id="rId17" Type="http://schemas.openxmlformats.org/officeDocument/2006/relationships/image" Target="../media/image169.png"/><Relationship Id="rId25" Type="http://schemas.openxmlformats.org/officeDocument/2006/relationships/image" Target="../media/image178.png"/><Relationship Id="rId33" Type="http://schemas.openxmlformats.org/officeDocument/2006/relationships/image" Target="../media/image186.png"/><Relationship Id="rId38" Type="http://schemas.openxmlformats.org/officeDocument/2006/relationships/image" Target="../media/image200.png"/></Relationships>
</file>

<file path=ppt/slides/_rels/slide17.xml.rels><?xml version="1.0" encoding="UTF-8" standalone="yes"?>
<Relationships xmlns="http://schemas.openxmlformats.org/package/2006/relationships"><Relationship Id="rId8" Type="http://schemas.openxmlformats.org/officeDocument/2006/relationships/image" Target="../media/image960.png"/><Relationship Id="rId13" Type="http://schemas.openxmlformats.org/officeDocument/2006/relationships/image" Target="../media/image1010.png"/><Relationship Id="rId18" Type="http://schemas.openxmlformats.org/officeDocument/2006/relationships/image" Target="../media/image620.png"/><Relationship Id="rId3" Type="http://schemas.openxmlformats.org/officeDocument/2006/relationships/audio" Target="../media/media17.m4a"/><Relationship Id="rId21" Type="http://schemas.openxmlformats.org/officeDocument/2006/relationships/image" Target="../media/image188.png"/><Relationship Id="rId7" Type="http://schemas.openxmlformats.org/officeDocument/2006/relationships/image" Target="../media/image950.png"/><Relationship Id="rId12" Type="http://schemas.openxmlformats.org/officeDocument/2006/relationships/image" Target="../media/image1000.png"/><Relationship Id="rId17" Type="http://schemas.openxmlformats.org/officeDocument/2006/relationships/image" Target="../media/image250.png"/><Relationship Id="rId2" Type="http://schemas.microsoft.com/office/2007/relationships/media" Target="../media/media17.m4a"/><Relationship Id="rId16" Type="http://schemas.openxmlformats.org/officeDocument/2006/relationships/image" Target="../media/image1040.png"/><Relationship Id="rId20" Type="http://schemas.openxmlformats.org/officeDocument/2006/relationships/image" Target="../media/image28.png"/><Relationship Id="rId1" Type="http://schemas.openxmlformats.org/officeDocument/2006/relationships/tags" Target="../tags/tag15.xml"/><Relationship Id="rId6" Type="http://schemas.openxmlformats.org/officeDocument/2006/relationships/image" Target="../media/image940.png"/><Relationship Id="rId11" Type="http://schemas.openxmlformats.org/officeDocument/2006/relationships/image" Target="../media/image990.png"/><Relationship Id="rId24" Type="http://schemas.openxmlformats.org/officeDocument/2006/relationships/image" Target="../media/image14.png"/><Relationship Id="rId5" Type="http://schemas.openxmlformats.org/officeDocument/2006/relationships/notesSlide" Target="../notesSlides/notesSlide17.xml"/><Relationship Id="rId15" Type="http://schemas.openxmlformats.org/officeDocument/2006/relationships/image" Target="../media/image1030.png"/><Relationship Id="rId23" Type="http://schemas.openxmlformats.org/officeDocument/2006/relationships/image" Target="../media/image650.png"/><Relationship Id="rId10" Type="http://schemas.openxmlformats.org/officeDocument/2006/relationships/image" Target="../media/image980.png"/><Relationship Id="rId19" Type="http://schemas.openxmlformats.org/officeDocument/2006/relationships/image" Target="../media/image630.png"/><Relationship Id="rId4" Type="http://schemas.openxmlformats.org/officeDocument/2006/relationships/slideLayout" Target="../slideLayouts/slideLayout12.xml"/><Relationship Id="rId9" Type="http://schemas.openxmlformats.org/officeDocument/2006/relationships/image" Target="../media/image970.png"/><Relationship Id="rId14" Type="http://schemas.openxmlformats.org/officeDocument/2006/relationships/image" Target="../media/image1020.png"/><Relationship Id="rId22" Type="http://schemas.openxmlformats.org/officeDocument/2006/relationships/image" Target="../media/image106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4.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audio" Target="../media/media19.m4a"/><Relationship Id="rId7" Type="http://schemas.openxmlformats.org/officeDocument/2006/relationships/image" Target="../media/image64.png"/><Relationship Id="rId12" Type="http://schemas.openxmlformats.org/officeDocument/2006/relationships/image" Target="../media/image14.png"/><Relationship Id="rId2" Type="http://schemas.microsoft.com/office/2007/relationships/media" Target="../media/media19.m4a"/><Relationship Id="rId1" Type="http://schemas.openxmlformats.org/officeDocument/2006/relationships/tags" Target="../tags/tag16.xml"/><Relationship Id="rId6" Type="http://schemas.openxmlformats.org/officeDocument/2006/relationships/image" Target="../media/image63.png"/><Relationship Id="rId11" Type="http://schemas.openxmlformats.org/officeDocument/2006/relationships/image" Target="../media/image75.png"/><Relationship Id="rId5" Type="http://schemas.openxmlformats.org/officeDocument/2006/relationships/notesSlide" Target="../notesSlides/notesSlide19.xml"/><Relationship Id="rId10" Type="http://schemas.openxmlformats.org/officeDocument/2006/relationships/image" Target="../media/image74.png"/><Relationship Id="rId4" Type="http://schemas.openxmlformats.org/officeDocument/2006/relationships/slideLayout" Target="../slideLayouts/slideLayout12.xml"/><Relationship Id="rId9"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1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17.xml"/><Relationship Id="rId6" Type="http://schemas.openxmlformats.org/officeDocument/2006/relationships/image" Target="../media/image14.png"/><Relationship Id="rId5" Type="http://schemas.openxmlformats.org/officeDocument/2006/relationships/notesSlide" Target="../notesSlides/notesSlide20.xml"/><Relationship Id="rId4"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83.emf"/><Relationship Id="rId3" Type="http://schemas.openxmlformats.org/officeDocument/2006/relationships/audio" Target="../media/media21.m4a"/><Relationship Id="rId7" Type="http://schemas.openxmlformats.org/officeDocument/2006/relationships/image" Target="../media/image77.emf"/><Relationship Id="rId12" Type="http://schemas.openxmlformats.org/officeDocument/2006/relationships/image" Target="../media/image82.emf"/><Relationship Id="rId17" Type="http://schemas.openxmlformats.org/officeDocument/2006/relationships/image" Target="../media/image14.png"/><Relationship Id="rId2" Type="http://schemas.microsoft.com/office/2007/relationships/media" Target="../media/media21.m4a"/><Relationship Id="rId16" Type="http://schemas.openxmlformats.org/officeDocument/2006/relationships/image" Target="../media/image86.emf"/><Relationship Id="rId1" Type="http://schemas.openxmlformats.org/officeDocument/2006/relationships/tags" Target="../tags/tag18.xml"/><Relationship Id="rId6" Type="http://schemas.openxmlformats.org/officeDocument/2006/relationships/image" Target="../media/image76.emf"/><Relationship Id="rId11" Type="http://schemas.openxmlformats.org/officeDocument/2006/relationships/image" Target="../media/image81.emf"/><Relationship Id="rId5" Type="http://schemas.openxmlformats.org/officeDocument/2006/relationships/notesSlide" Target="../notesSlides/notesSlide21.xml"/><Relationship Id="rId15" Type="http://schemas.openxmlformats.org/officeDocument/2006/relationships/image" Target="../media/image85.emf"/><Relationship Id="rId10" Type="http://schemas.openxmlformats.org/officeDocument/2006/relationships/image" Target="../media/image80.emf"/><Relationship Id="rId4" Type="http://schemas.openxmlformats.org/officeDocument/2006/relationships/slideLayout" Target="../slideLayouts/slideLayout12.xml"/><Relationship Id="rId9" Type="http://schemas.openxmlformats.org/officeDocument/2006/relationships/image" Target="../media/image79.emf"/><Relationship Id="rId14" Type="http://schemas.openxmlformats.org/officeDocument/2006/relationships/image" Target="../media/image84.emf"/></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19.xml"/><Relationship Id="rId6" Type="http://schemas.openxmlformats.org/officeDocument/2006/relationships/image" Target="../media/image14.png"/><Relationship Id="rId5" Type="http://schemas.openxmlformats.org/officeDocument/2006/relationships/notesSlide" Target="../notesSlides/notesSlide22.xml"/><Relationship Id="rId4"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audio" Target="../media/media23.m4a"/><Relationship Id="rId7" Type="http://schemas.openxmlformats.org/officeDocument/2006/relationships/image" Target="../media/image88.emf"/><Relationship Id="rId2" Type="http://schemas.microsoft.com/office/2007/relationships/media" Target="../media/media23.m4a"/><Relationship Id="rId1" Type="http://schemas.openxmlformats.org/officeDocument/2006/relationships/tags" Target="../tags/tag20.xml"/><Relationship Id="rId6" Type="http://schemas.openxmlformats.org/officeDocument/2006/relationships/image" Target="../media/image87.emf"/><Relationship Id="rId11" Type="http://schemas.openxmlformats.org/officeDocument/2006/relationships/image" Target="../media/image14.png"/><Relationship Id="rId5" Type="http://schemas.openxmlformats.org/officeDocument/2006/relationships/notesSlide" Target="../notesSlides/notesSlide23.xml"/><Relationship Id="rId10" Type="http://schemas.openxmlformats.org/officeDocument/2006/relationships/image" Target="../media/image91.emf"/><Relationship Id="rId4" Type="http://schemas.openxmlformats.org/officeDocument/2006/relationships/slideLayout" Target="../slideLayouts/slideLayout12.xml"/><Relationship Id="rId9" Type="http://schemas.openxmlformats.org/officeDocument/2006/relationships/image" Target="../media/image90.e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4.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4.png"/><Relationship Id="rId5" Type="http://schemas.openxmlformats.org/officeDocument/2006/relationships/image" Target="../media/image9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4.png"/><Relationship Id="rId5" Type="http://schemas.openxmlformats.org/officeDocument/2006/relationships/hyperlink" Target="mailto:louqian@iu.edu" TargetMode="External"/><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3.emf"/><Relationship Id="rId3" Type="http://schemas.openxmlformats.org/officeDocument/2006/relationships/audio" Target="../media/media3.m4a"/><Relationship Id="rId7" Type="http://schemas.openxmlformats.org/officeDocument/2006/relationships/image" Target="../media/image17.emf"/><Relationship Id="rId12" Type="http://schemas.openxmlformats.org/officeDocument/2006/relationships/image" Target="../media/image22.emf"/><Relationship Id="rId2" Type="http://schemas.microsoft.com/office/2007/relationships/media" Target="../media/media3.m4a"/><Relationship Id="rId16" Type="http://schemas.openxmlformats.org/officeDocument/2006/relationships/image" Target="../media/image14.png"/><Relationship Id="rId1" Type="http://schemas.openxmlformats.org/officeDocument/2006/relationships/tags" Target="../tags/tag2.xml"/><Relationship Id="rId6" Type="http://schemas.openxmlformats.org/officeDocument/2006/relationships/image" Target="../media/image16.emf"/><Relationship Id="rId11" Type="http://schemas.openxmlformats.org/officeDocument/2006/relationships/image" Target="../media/image21.emf"/><Relationship Id="rId5" Type="http://schemas.openxmlformats.org/officeDocument/2006/relationships/notesSlide" Target="../notesSlides/notesSlide3.xml"/><Relationship Id="rId15" Type="http://schemas.openxmlformats.org/officeDocument/2006/relationships/image" Target="../media/image25.emf"/><Relationship Id="rId10" Type="http://schemas.openxmlformats.org/officeDocument/2006/relationships/image" Target="../media/image20.emf"/><Relationship Id="rId4" Type="http://schemas.openxmlformats.org/officeDocument/2006/relationships/slideLayout" Target="../slideLayouts/slideLayout12.xml"/><Relationship Id="rId9" Type="http://schemas.openxmlformats.org/officeDocument/2006/relationships/image" Target="../media/image19.emf"/><Relationship Id="rId14" Type="http://schemas.openxmlformats.org/officeDocument/2006/relationships/image" Target="../media/image24.emf"/></Relationships>
</file>

<file path=ppt/slides/_rels/slide4.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2.emf"/><Relationship Id="rId18" Type="http://schemas.openxmlformats.org/officeDocument/2006/relationships/image" Target="../media/image28.emf"/><Relationship Id="rId3" Type="http://schemas.openxmlformats.org/officeDocument/2006/relationships/audio" Target="../media/media4.m4a"/><Relationship Id="rId21" Type="http://schemas.openxmlformats.org/officeDocument/2006/relationships/image" Target="../media/image31.emf"/><Relationship Id="rId7" Type="http://schemas.openxmlformats.org/officeDocument/2006/relationships/image" Target="../media/image17.emf"/><Relationship Id="rId12" Type="http://schemas.openxmlformats.org/officeDocument/2006/relationships/image" Target="../media/image21.emf"/><Relationship Id="rId17" Type="http://schemas.openxmlformats.org/officeDocument/2006/relationships/image" Target="../media/image27.emf"/><Relationship Id="rId2" Type="http://schemas.microsoft.com/office/2007/relationships/media" Target="../media/media4.m4a"/><Relationship Id="rId16" Type="http://schemas.openxmlformats.org/officeDocument/2006/relationships/image" Target="../media/image26.emf"/><Relationship Id="rId20" Type="http://schemas.openxmlformats.org/officeDocument/2006/relationships/image" Target="../media/image30.emf"/><Relationship Id="rId1" Type="http://schemas.openxmlformats.org/officeDocument/2006/relationships/tags" Target="../tags/tag3.xml"/><Relationship Id="rId6" Type="http://schemas.openxmlformats.org/officeDocument/2006/relationships/image" Target="../media/image16.emf"/><Relationship Id="rId11" Type="http://schemas.openxmlformats.org/officeDocument/2006/relationships/image" Target="../media/image20.emf"/><Relationship Id="rId5" Type="http://schemas.openxmlformats.org/officeDocument/2006/relationships/notesSlide" Target="../notesSlides/notesSlide4.xml"/><Relationship Id="rId15" Type="http://schemas.openxmlformats.org/officeDocument/2006/relationships/image" Target="../media/image25.emf"/><Relationship Id="rId10" Type="http://schemas.openxmlformats.org/officeDocument/2006/relationships/image" Target="../media/image19.emf"/><Relationship Id="rId19" Type="http://schemas.openxmlformats.org/officeDocument/2006/relationships/image" Target="../media/image29.emf"/><Relationship Id="rId4" Type="http://schemas.openxmlformats.org/officeDocument/2006/relationships/slideLayout" Target="../slideLayouts/slideLayout12.xml"/><Relationship Id="rId9" Type="http://schemas.openxmlformats.org/officeDocument/2006/relationships/image" Target="../media/image23.emf"/><Relationship Id="rId14" Type="http://schemas.openxmlformats.org/officeDocument/2006/relationships/image" Target="../media/image24.emf"/><Relationship Id="rId22"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slideLayout" Target="../slideLayouts/slideLayout7.xml"/><Relationship Id="rId7" Type="http://schemas.openxmlformats.org/officeDocument/2006/relationships/image" Target="../media/image33.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2.png"/><Relationship Id="rId5" Type="http://schemas.microsoft.com/office/2017/06/relationships/model3d" Target="../media/model3d1.glb"/><Relationship Id="rId10" Type="http://schemas.openxmlformats.org/officeDocument/2006/relationships/image" Target="../media/image14.png"/><Relationship Id="rId4" Type="http://schemas.openxmlformats.org/officeDocument/2006/relationships/notesSlide" Target="../notesSlides/notesSlide5.xml"/><Relationship Id="rId9" Type="http://schemas.openxmlformats.org/officeDocument/2006/relationships/image" Target="../media/image35.jpe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audio" Target="../media/media6.m4a"/><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microsoft.com/office/2007/relationships/media" Target="../media/media6.m4a"/><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tags" Target="../tags/tag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notesSlide" Target="../notesSlides/notesSlide6.xml"/><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slideLayout" Target="../slideLayouts/slideLayout12.xml"/><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audio" Target="../media/media7.m4a"/><Relationship Id="rId7" Type="http://schemas.openxmlformats.org/officeDocument/2006/relationships/image" Target="../media/image56.png"/><Relationship Id="rId12" Type="http://schemas.openxmlformats.org/officeDocument/2006/relationships/image" Target="../media/image61.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notesSlide" Target="../notesSlides/notesSlide7.xml"/><Relationship Id="rId10" Type="http://schemas.openxmlformats.org/officeDocument/2006/relationships/image" Target="../media/image59.png"/><Relationship Id="rId4" Type="http://schemas.openxmlformats.org/officeDocument/2006/relationships/slideLayout" Target="../slideLayouts/slideLayout12.xml"/><Relationship Id="rId9" Type="http://schemas.openxmlformats.org/officeDocument/2006/relationships/image" Target="../media/image58.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13" Type="http://schemas.openxmlformats.org/officeDocument/2006/relationships/image" Target="../media/image71.png"/><Relationship Id="rId3" Type="http://schemas.openxmlformats.org/officeDocument/2006/relationships/audio" Target="../media/media8.m4a"/><Relationship Id="rId7" Type="http://schemas.openxmlformats.org/officeDocument/2006/relationships/image" Target="../media/image65.png"/><Relationship Id="rId12" Type="http://schemas.openxmlformats.org/officeDocument/2006/relationships/image" Target="../media/image70.png"/><Relationship Id="rId2" Type="http://schemas.microsoft.com/office/2007/relationships/media" Target="../media/media8.m4a"/><Relationship Id="rId16" Type="http://schemas.openxmlformats.org/officeDocument/2006/relationships/image" Target="../media/image14.png"/><Relationship Id="rId1" Type="http://schemas.openxmlformats.org/officeDocument/2006/relationships/tags" Target="../tags/tag6.xml"/><Relationship Id="rId6" Type="http://schemas.openxmlformats.org/officeDocument/2006/relationships/image" Target="../media/image36.png"/><Relationship Id="rId11" Type="http://schemas.openxmlformats.org/officeDocument/2006/relationships/image" Target="../media/image69.png"/><Relationship Id="rId5" Type="http://schemas.openxmlformats.org/officeDocument/2006/relationships/notesSlide" Target="../notesSlides/notesSlide8.xml"/><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slideLayout" Target="../slideLayouts/slideLayout12.xml"/><Relationship Id="rId9" Type="http://schemas.openxmlformats.org/officeDocument/2006/relationships/image" Target="../media/image67.png"/><Relationship Id="rId1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4.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chart" Target="../charts/chart1.xml"/><Relationship Id="rId5" Type="http://schemas.openxmlformats.org/officeDocument/2006/relationships/notesSlide" Target="../notesSlides/notesSlide9.xml"/><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C71CAF9-4461-454A-B702-D536C3775752}" type="slidenum">
              <a:rPr lang="en-US" smtClean="0">
                <a:solidFill>
                  <a:schemeClr val="tx1"/>
                </a:solidFill>
              </a:rPr>
              <a:t>1</a:t>
            </a:fld>
            <a:endParaRPr lang="en-US" dirty="0">
              <a:solidFill>
                <a:schemeClr val="tx1"/>
              </a:solidFill>
            </a:endParaRPr>
          </a:p>
        </p:txBody>
      </p:sp>
      <p:sp>
        <p:nvSpPr>
          <p:cNvPr id="11" name="Shape 67">
            <a:extLst>
              <a:ext uri="{FF2B5EF4-FFF2-40B4-BE49-F238E27FC236}">
                <a16:creationId xmlns:a16="http://schemas.microsoft.com/office/drawing/2014/main" id="{7214FF3E-A6B9-4CCC-BD4B-81CA6E3CC853}"/>
              </a:ext>
            </a:extLst>
          </p:cNvPr>
          <p:cNvSpPr txBox="1">
            <a:spLocks/>
          </p:cNvSpPr>
          <p:nvPr/>
        </p:nvSpPr>
        <p:spPr>
          <a:xfrm>
            <a:off x="350036" y="2096273"/>
            <a:ext cx="8422305" cy="1553985"/>
          </a:xfrm>
          <a:prstGeom prst="rect">
            <a:avLst/>
          </a:prstGeom>
        </p:spPr>
        <p:txBody>
          <a:bodyPr spcFirstLastPara="1" vert="horz" wrap="square" lIns="91425" tIns="91425" rIns="91425" bIns="91425" rtlCol="0" anchor="t" anchorCtr="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2400" dirty="0">
                <a:latin typeface="+mj-lt"/>
              </a:rPr>
              <a:t>Qian Lou </a:t>
            </a:r>
            <a:r>
              <a:rPr lang="en-US" sz="2400" dirty="0"/>
              <a:t> </a:t>
            </a:r>
          </a:p>
          <a:p>
            <a:pPr marL="0" indent="0" algn="ctr">
              <a:spcBef>
                <a:spcPts val="0"/>
              </a:spcBef>
              <a:spcAft>
                <a:spcPts val="0"/>
              </a:spcAft>
              <a:buNone/>
            </a:pPr>
            <a:r>
              <a:rPr lang="en-US" sz="2400" dirty="0"/>
              <a:t>  </a:t>
            </a:r>
          </a:p>
          <a:p>
            <a:pPr marL="0" indent="0" algn="ctr">
              <a:spcBef>
                <a:spcPts val="0"/>
              </a:spcBef>
              <a:spcAft>
                <a:spcPts val="0"/>
              </a:spcAft>
              <a:buNone/>
            </a:pPr>
            <a:r>
              <a:rPr lang="en-US" sz="2400" dirty="0">
                <a:latin typeface="+mj-lt"/>
                <a:hlinkClick r:id="rId5"/>
              </a:rPr>
              <a:t>louqian@iu.edu</a:t>
            </a:r>
            <a:endParaRPr lang="en-US" sz="2400" dirty="0">
              <a:latin typeface="+mj-lt"/>
            </a:endParaRPr>
          </a:p>
          <a:p>
            <a:pPr marL="0" indent="0" algn="ctr">
              <a:spcBef>
                <a:spcPts val="0"/>
              </a:spcBef>
              <a:spcAft>
                <a:spcPts val="0"/>
              </a:spcAft>
              <a:buNone/>
            </a:pPr>
            <a:r>
              <a:rPr lang="en-US" sz="2400" dirty="0"/>
              <a:t>  </a:t>
            </a:r>
          </a:p>
          <a:p>
            <a:pPr marL="0" indent="0" algn="ctr">
              <a:spcBef>
                <a:spcPts val="0"/>
              </a:spcBef>
              <a:spcAft>
                <a:spcPts val="0"/>
              </a:spcAft>
              <a:buNone/>
            </a:pPr>
            <a:r>
              <a:rPr lang="en-US" sz="2400" dirty="0">
                <a:latin typeface="+mj-lt"/>
              </a:rPr>
              <a:t>Indiana University Bloomington</a:t>
            </a:r>
          </a:p>
          <a:p>
            <a:pPr marL="0" indent="0" algn="ctr">
              <a:spcBef>
                <a:spcPts val="0"/>
              </a:spcBef>
              <a:spcAft>
                <a:spcPts val="0"/>
              </a:spcAft>
              <a:buNone/>
            </a:pPr>
            <a:endParaRPr lang="en-US" sz="2400" dirty="0"/>
          </a:p>
          <a:p>
            <a:pPr marL="0" indent="0" algn="ctr">
              <a:spcBef>
                <a:spcPts val="0"/>
              </a:spcBef>
              <a:spcAft>
                <a:spcPts val="0"/>
              </a:spcAft>
              <a:buNone/>
            </a:pPr>
            <a:r>
              <a:rPr lang="en-US" sz="2400" dirty="0"/>
              <a:t>	</a:t>
            </a:r>
            <a:endParaRPr lang="en-US" sz="2800" dirty="0"/>
          </a:p>
        </p:txBody>
      </p:sp>
      <p:sp>
        <p:nvSpPr>
          <p:cNvPr id="12" name="Shape 66">
            <a:extLst>
              <a:ext uri="{FF2B5EF4-FFF2-40B4-BE49-F238E27FC236}">
                <a16:creationId xmlns:a16="http://schemas.microsoft.com/office/drawing/2014/main" id="{76460DF0-9AF6-4735-8CB8-A76BCCCB41FD}"/>
              </a:ext>
            </a:extLst>
          </p:cNvPr>
          <p:cNvSpPr txBox="1">
            <a:spLocks/>
          </p:cNvSpPr>
          <p:nvPr/>
        </p:nvSpPr>
        <p:spPr>
          <a:xfrm>
            <a:off x="0" y="731242"/>
            <a:ext cx="9081855" cy="962924"/>
          </a:xfrm>
          <a:prstGeom prst="rect">
            <a:avLst/>
          </a:prstGeom>
        </p:spPr>
        <p:txBody>
          <a:bodyPr spcFirstLastPara="1" vert="horz" wrap="square" lIns="91425" tIns="91425" rIns="91425" bIns="91425" rtlCol="0" anchor="b" anchorCtr="0">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a:spcBef>
                <a:spcPts val="0"/>
              </a:spcBef>
            </a:pPr>
            <a:r>
              <a:rPr lang="en-US" dirty="0"/>
              <a:t>Fast and Accurate </a:t>
            </a:r>
          </a:p>
          <a:p>
            <a:pPr algn="ctr">
              <a:spcBef>
                <a:spcPts val="0"/>
              </a:spcBef>
            </a:pPr>
            <a:r>
              <a:rPr lang="en-US" dirty="0"/>
              <a:t>Privacy-Preserving Machine Learning</a:t>
            </a:r>
            <a:endParaRPr lang="en-US" dirty="0">
              <a:cs typeface="Calibri Light"/>
            </a:endParaRPr>
          </a:p>
        </p:txBody>
      </p:sp>
      <p:pic>
        <p:nvPicPr>
          <p:cNvPr id="6" name="Audio 5">
            <a:hlinkClick r:id="" action="ppaction://media"/>
            <a:extLst>
              <a:ext uri="{FF2B5EF4-FFF2-40B4-BE49-F238E27FC236}">
                <a16:creationId xmlns:a16="http://schemas.microsoft.com/office/drawing/2014/main" id="{6ED10C14-5C1B-4261-A97A-B55A510893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4157082590"/>
      </p:ext>
    </p:extLst>
  </p:cSld>
  <p:clrMapOvr>
    <a:masterClrMapping/>
  </p:clrMapOvr>
  <mc:AlternateContent xmlns:mc="http://schemas.openxmlformats.org/markup-compatibility/2006" xmlns:p14="http://schemas.microsoft.com/office/powerpoint/2010/main">
    <mc:Choice Requires="p14">
      <p:transition spd="slow" p14:dur="2000" advTm="8498"/>
    </mc:Choice>
    <mc:Fallback xmlns="">
      <p:transition spd="slow" advTm="8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597275-27BA-425C-8FDE-28A1F50246FA}"/>
              </a:ext>
            </a:extLst>
          </p:cNvPr>
          <p:cNvSpPr/>
          <p:nvPr/>
        </p:nvSpPr>
        <p:spPr>
          <a:xfrm>
            <a:off x="793903" y="1172073"/>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Solution: TFHE-based HE activations</a:t>
            </a:r>
          </a:p>
        </p:txBody>
      </p:sp>
      <p:sp>
        <p:nvSpPr>
          <p:cNvPr id="3" name="Rectangle 2">
            <a:extLst>
              <a:ext uri="{FF2B5EF4-FFF2-40B4-BE49-F238E27FC236}">
                <a16:creationId xmlns:a16="http://schemas.microsoft.com/office/drawing/2014/main" id="{589D0D41-B735-4F59-BFF0-414892711BF8}"/>
              </a:ext>
            </a:extLst>
          </p:cNvPr>
          <p:cNvSpPr/>
          <p:nvPr/>
        </p:nvSpPr>
        <p:spPr>
          <a:xfrm>
            <a:off x="4242079" y="3628038"/>
            <a:ext cx="469595"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FDECC7D-8428-462D-95F6-3C603F2C9C75}"/>
              </a:ext>
            </a:extLst>
          </p:cNvPr>
          <p:cNvSpPr txBox="1"/>
          <p:nvPr/>
        </p:nvSpPr>
        <p:spPr>
          <a:xfrm>
            <a:off x="439134" y="918846"/>
            <a:ext cx="7605890" cy="954107"/>
          </a:xfrm>
          <a:prstGeom prst="rect">
            <a:avLst/>
          </a:prstGeom>
          <a:noFill/>
        </p:spPr>
        <p:txBody>
          <a:bodyPr wrap="square" rtlCol="0">
            <a:spAutoFit/>
          </a:bodyPr>
          <a:lstStyle/>
          <a:p>
            <a:pPr marL="214313" indent="-214313" defTabSz="685800">
              <a:buFont typeface="Arial" panose="020B0604020202020204" pitchFamily="34" charset="0"/>
              <a:buChar char="•"/>
            </a:pPr>
            <a:r>
              <a:rPr lang="en-US" sz="2000" dirty="0">
                <a:solidFill>
                  <a:prstClr val="black"/>
                </a:solidFill>
                <a:latin typeface="+mj-lt"/>
              </a:rPr>
              <a:t>Prior HE schemes:</a:t>
            </a:r>
          </a:p>
          <a:p>
            <a:pPr marL="628650" lvl="1" indent="-285750" defTabSz="685800">
              <a:buFont typeface="Arial" panose="020B0604020202020204" pitchFamily="34" charset="0"/>
              <a:buChar char="•"/>
            </a:pPr>
            <a:r>
              <a:rPr lang="en-US" sz="1800" dirty="0">
                <a:solidFill>
                  <a:prstClr val="black"/>
                </a:solidFill>
                <a:latin typeface="+mj-lt"/>
              </a:rPr>
              <a:t>BGV, BFV, FV-RNS and HEAAN</a:t>
            </a:r>
          </a:p>
          <a:p>
            <a:pPr marL="628650" lvl="1" indent="-285750" defTabSz="685800">
              <a:buFont typeface="Arial" panose="020B0604020202020204" pitchFamily="34" charset="0"/>
              <a:buChar char="•"/>
            </a:pPr>
            <a:r>
              <a:rPr lang="en-US" sz="1800" dirty="0">
                <a:solidFill>
                  <a:prstClr val="black"/>
                </a:solidFill>
                <a:latin typeface="+mj-lt"/>
              </a:rPr>
              <a:t>Enc(fixed point number), e.g., Enc(10)</a:t>
            </a:r>
          </a:p>
        </p:txBody>
      </p:sp>
      <p:sp>
        <p:nvSpPr>
          <p:cNvPr id="23" name="TextBox 22">
            <a:extLst>
              <a:ext uri="{FF2B5EF4-FFF2-40B4-BE49-F238E27FC236}">
                <a16:creationId xmlns:a16="http://schemas.microsoft.com/office/drawing/2014/main" id="{E4013A1B-1A0D-4CDF-B9F2-A354C64C5823}"/>
              </a:ext>
            </a:extLst>
          </p:cNvPr>
          <p:cNvSpPr txBox="1"/>
          <p:nvPr/>
        </p:nvSpPr>
        <p:spPr>
          <a:xfrm>
            <a:off x="496118" y="2038001"/>
            <a:ext cx="7605890" cy="1508105"/>
          </a:xfrm>
          <a:prstGeom prst="rect">
            <a:avLst/>
          </a:prstGeom>
          <a:noFill/>
        </p:spPr>
        <p:txBody>
          <a:bodyPr wrap="square" rtlCol="0">
            <a:spAutoFit/>
          </a:bodyPr>
          <a:lstStyle/>
          <a:p>
            <a:pPr marL="214313" indent="-214313" defTabSz="685800">
              <a:buFont typeface="Arial" panose="020B0604020202020204" pitchFamily="34" charset="0"/>
              <a:buChar char="•"/>
            </a:pPr>
            <a:r>
              <a:rPr lang="en-US" sz="2000" dirty="0">
                <a:solidFill>
                  <a:prstClr val="black"/>
                </a:solidFill>
                <a:latin typeface="+mj-lt"/>
              </a:rPr>
              <a:t>TFHE:</a:t>
            </a:r>
          </a:p>
          <a:p>
            <a:pPr marL="628650" lvl="1" indent="-285750" defTabSz="685800">
              <a:buFont typeface="Arial" panose="020B0604020202020204" pitchFamily="34" charset="0"/>
              <a:buChar char="•"/>
            </a:pPr>
            <a:r>
              <a:rPr lang="en-US" sz="1800" dirty="0">
                <a:solidFill>
                  <a:prstClr val="black"/>
                </a:solidFill>
                <a:latin typeface="+mj-lt"/>
              </a:rPr>
              <a:t>Enc(binaries), e.g., 10 = 1010</a:t>
            </a:r>
            <a:r>
              <a:rPr lang="en-US" sz="1800" baseline="-25000" dirty="0">
                <a:solidFill>
                  <a:prstClr val="black"/>
                </a:solidFill>
                <a:latin typeface="+mj-lt"/>
              </a:rPr>
              <a:t>2</a:t>
            </a:r>
            <a:r>
              <a:rPr lang="en-US" sz="1800" dirty="0">
                <a:solidFill>
                  <a:prstClr val="black"/>
                </a:solidFill>
                <a:latin typeface="+mj-lt"/>
              </a:rPr>
              <a:t>, Enc(1), Enc(0), Enc(1), Enc(0)</a:t>
            </a:r>
          </a:p>
          <a:p>
            <a:pPr marL="628650" lvl="1" indent="-285750" defTabSz="685800">
              <a:buFont typeface="Arial" panose="020B0604020202020204" pitchFamily="34" charset="0"/>
              <a:buChar char="•"/>
            </a:pPr>
            <a:r>
              <a:rPr lang="en-US" sz="1800" dirty="0">
                <a:solidFill>
                  <a:prstClr val="black"/>
                </a:solidFill>
                <a:latin typeface="+mj-lt"/>
              </a:rPr>
              <a:t>Enc(1) AND Enc(0) = Enc(0)</a:t>
            </a:r>
          </a:p>
          <a:p>
            <a:pPr marL="628650" lvl="1" indent="-285750" defTabSz="685800">
              <a:buFont typeface="Arial" panose="020B0604020202020204" pitchFamily="34" charset="0"/>
              <a:buChar char="•"/>
            </a:pPr>
            <a:r>
              <a:rPr lang="en-US" sz="1800" dirty="0">
                <a:solidFill>
                  <a:prstClr val="black"/>
                </a:solidFill>
                <a:latin typeface="+mj-lt"/>
              </a:rPr>
              <a:t>Enc(1) OR Enc(1) = Enc(1)</a:t>
            </a:r>
          </a:p>
          <a:p>
            <a:pPr lvl="1" defTabSz="685800"/>
            <a:endParaRPr lang="en-US" sz="1800" dirty="0">
              <a:solidFill>
                <a:prstClr val="black"/>
              </a:solidFill>
            </a:endParaRPr>
          </a:p>
        </p:txBody>
      </p:sp>
      <p:grpSp>
        <p:nvGrpSpPr>
          <p:cNvPr id="24" name="Group 23">
            <a:extLst>
              <a:ext uri="{FF2B5EF4-FFF2-40B4-BE49-F238E27FC236}">
                <a16:creationId xmlns:a16="http://schemas.microsoft.com/office/drawing/2014/main" id="{8FC98971-97B4-4CAE-990D-4DF9B77E8C32}"/>
              </a:ext>
            </a:extLst>
          </p:cNvPr>
          <p:cNvGrpSpPr/>
          <p:nvPr/>
        </p:nvGrpSpPr>
        <p:grpSpPr>
          <a:xfrm>
            <a:off x="2939838" y="3251528"/>
            <a:ext cx="2710435" cy="1355884"/>
            <a:chOff x="519112" y="2636838"/>
            <a:chExt cx="2710437" cy="1355883"/>
          </a:xfrm>
        </p:grpSpPr>
        <p:sp>
          <p:nvSpPr>
            <p:cNvPr id="25" name="Freeform 9">
              <a:extLst>
                <a:ext uri="{FF2B5EF4-FFF2-40B4-BE49-F238E27FC236}">
                  <a16:creationId xmlns:a16="http://schemas.microsoft.com/office/drawing/2014/main" id="{E1002C1C-1B28-42A5-92FA-3131A8A9989F}"/>
                </a:ext>
              </a:extLst>
            </p:cNvPr>
            <p:cNvSpPr>
              <a:spLocks/>
            </p:cNvSpPr>
            <p:nvPr/>
          </p:nvSpPr>
          <p:spPr bwMode="auto">
            <a:xfrm>
              <a:off x="1968500" y="3003550"/>
              <a:ext cx="498475" cy="373063"/>
            </a:xfrm>
            <a:custGeom>
              <a:avLst/>
              <a:gdLst>
                <a:gd name="T0" fmla="*/ 0 w 967"/>
                <a:gd name="T1" fmla="*/ 0 h 725"/>
                <a:gd name="T2" fmla="*/ 0 w 967"/>
                <a:gd name="T3" fmla="*/ 725 h 725"/>
                <a:gd name="T4" fmla="*/ 580 w 967"/>
                <a:gd name="T5" fmla="*/ 725 h 725"/>
                <a:gd name="T6" fmla="*/ 967 w 967"/>
                <a:gd name="T7" fmla="*/ 363 h 725"/>
                <a:gd name="T8" fmla="*/ 580 w 967"/>
                <a:gd name="T9" fmla="*/ 0 h 725"/>
                <a:gd name="T10" fmla="*/ 0 w 967"/>
                <a:gd name="T11" fmla="*/ 0 h 725"/>
              </a:gdLst>
              <a:ahLst/>
              <a:cxnLst>
                <a:cxn ang="0">
                  <a:pos x="T0" y="T1"/>
                </a:cxn>
                <a:cxn ang="0">
                  <a:pos x="T2" y="T3"/>
                </a:cxn>
                <a:cxn ang="0">
                  <a:pos x="T4" y="T5"/>
                </a:cxn>
                <a:cxn ang="0">
                  <a:pos x="T6" y="T7"/>
                </a:cxn>
                <a:cxn ang="0">
                  <a:pos x="T8" y="T9"/>
                </a:cxn>
                <a:cxn ang="0">
                  <a:pos x="T10" y="T11"/>
                </a:cxn>
              </a:cxnLst>
              <a:rect l="0" t="0" r="r" b="b"/>
              <a:pathLst>
                <a:path w="967" h="725">
                  <a:moveTo>
                    <a:pt x="0" y="0"/>
                  </a:moveTo>
                  <a:lnTo>
                    <a:pt x="0" y="725"/>
                  </a:lnTo>
                  <a:lnTo>
                    <a:pt x="580" y="725"/>
                  </a:lnTo>
                  <a:cubicBezTo>
                    <a:pt x="794" y="725"/>
                    <a:pt x="967" y="563"/>
                    <a:pt x="967" y="363"/>
                  </a:cubicBezTo>
                  <a:cubicBezTo>
                    <a:pt x="967" y="162"/>
                    <a:pt x="794" y="0"/>
                    <a:pt x="580" y="0"/>
                  </a:cubicBezTo>
                  <a:lnTo>
                    <a:pt x="0" y="0"/>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Freeform 10">
              <a:extLst>
                <a:ext uri="{FF2B5EF4-FFF2-40B4-BE49-F238E27FC236}">
                  <a16:creationId xmlns:a16="http://schemas.microsoft.com/office/drawing/2014/main" id="{6AE0114A-2C14-491B-AD40-33FC41FBA320}"/>
                </a:ext>
              </a:extLst>
            </p:cNvPr>
            <p:cNvSpPr>
              <a:spLocks/>
            </p:cNvSpPr>
            <p:nvPr/>
          </p:nvSpPr>
          <p:spPr bwMode="auto">
            <a:xfrm>
              <a:off x="1968500" y="3003550"/>
              <a:ext cx="498475" cy="373063"/>
            </a:xfrm>
            <a:custGeom>
              <a:avLst/>
              <a:gdLst>
                <a:gd name="T0" fmla="*/ 0 w 967"/>
                <a:gd name="T1" fmla="*/ 0 h 725"/>
                <a:gd name="T2" fmla="*/ 0 w 967"/>
                <a:gd name="T3" fmla="*/ 725 h 725"/>
                <a:gd name="T4" fmla="*/ 580 w 967"/>
                <a:gd name="T5" fmla="*/ 725 h 725"/>
                <a:gd name="T6" fmla="*/ 967 w 967"/>
                <a:gd name="T7" fmla="*/ 363 h 725"/>
                <a:gd name="T8" fmla="*/ 580 w 967"/>
                <a:gd name="T9" fmla="*/ 0 h 725"/>
                <a:gd name="T10" fmla="*/ 0 w 967"/>
                <a:gd name="T11" fmla="*/ 0 h 725"/>
              </a:gdLst>
              <a:ahLst/>
              <a:cxnLst>
                <a:cxn ang="0">
                  <a:pos x="T0" y="T1"/>
                </a:cxn>
                <a:cxn ang="0">
                  <a:pos x="T2" y="T3"/>
                </a:cxn>
                <a:cxn ang="0">
                  <a:pos x="T4" y="T5"/>
                </a:cxn>
                <a:cxn ang="0">
                  <a:pos x="T6" y="T7"/>
                </a:cxn>
                <a:cxn ang="0">
                  <a:pos x="T8" y="T9"/>
                </a:cxn>
                <a:cxn ang="0">
                  <a:pos x="T10" y="T11"/>
                </a:cxn>
              </a:cxnLst>
              <a:rect l="0" t="0" r="r" b="b"/>
              <a:pathLst>
                <a:path w="967" h="725">
                  <a:moveTo>
                    <a:pt x="0" y="0"/>
                  </a:moveTo>
                  <a:lnTo>
                    <a:pt x="0" y="725"/>
                  </a:lnTo>
                  <a:lnTo>
                    <a:pt x="580" y="725"/>
                  </a:lnTo>
                  <a:cubicBezTo>
                    <a:pt x="794" y="725"/>
                    <a:pt x="967" y="563"/>
                    <a:pt x="967" y="363"/>
                  </a:cubicBezTo>
                  <a:cubicBezTo>
                    <a:pt x="967" y="162"/>
                    <a:pt x="794" y="0"/>
                    <a:pt x="580" y="0"/>
                  </a:cubicBezTo>
                  <a:lnTo>
                    <a:pt x="0" y="0"/>
                  </a:ln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Freeform 11">
              <a:extLst>
                <a:ext uri="{FF2B5EF4-FFF2-40B4-BE49-F238E27FC236}">
                  <a16:creationId xmlns:a16="http://schemas.microsoft.com/office/drawing/2014/main" id="{C71BF283-C871-4DE9-B622-A52D4701B54C}"/>
                </a:ext>
              </a:extLst>
            </p:cNvPr>
            <p:cNvSpPr>
              <a:spLocks noEditPoints="1"/>
            </p:cNvSpPr>
            <p:nvPr/>
          </p:nvSpPr>
          <p:spPr bwMode="auto">
            <a:xfrm>
              <a:off x="1349375" y="3003550"/>
              <a:ext cx="214313" cy="187325"/>
            </a:xfrm>
            <a:custGeom>
              <a:avLst/>
              <a:gdLst>
                <a:gd name="T0" fmla="*/ 0 w 417"/>
                <a:gd name="T1" fmla="*/ 363 h 363"/>
                <a:gd name="T2" fmla="*/ 0 w 417"/>
                <a:gd name="T3" fmla="*/ 0 h 363"/>
                <a:gd name="T4" fmla="*/ 363 w 417"/>
                <a:gd name="T5" fmla="*/ 181 h 363"/>
                <a:gd name="T6" fmla="*/ 0 w 417"/>
                <a:gd name="T7" fmla="*/ 363 h 363"/>
                <a:gd name="T8" fmla="*/ 363 w 417"/>
                <a:gd name="T9" fmla="*/ 181 h 363"/>
                <a:gd name="T10" fmla="*/ 390 w 417"/>
                <a:gd name="T11" fmla="*/ 154 h 363"/>
                <a:gd name="T12" fmla="*/ 417 w 417"/>
                <a:gd name="T13" fmla="*/ 181 h 363"/>
                <a:gd name="T14" fmla="*/ 390 w 417"/>
                <a:gd name="T15" fmla="*/ 209 h 363"/>
                <a:gd name="T16" fmla="*/ 363 w 417"/>
                <a:gd name="T17" fmla="*/ 18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363">
                  <a:moveTo>
                    <a:pt x="0" y="363"/>
                  </a:moveTo>
                  <a:lnTo>
                    <a:pt x="0" y="0"/>
                  </a:lnTo>
                  <a:lnTo>
                    <a:pt x="363" y="181"/>
                  </a:lnTo>
                  <a:lnTo>
                    <a:pt x="0" y="363"/>
                  </a:lnTo>
                  <a:close/>
                  <a:moveTo>
                    <a:pt x="363" y="181"/>
                  </a:moveTo>
                  <a:cubicBezTo>
                    <a:pt x="363" y="166"/>
                    <a:pt x="375" y="154"/>
                    <a:pt x="390" y="154"/>
                  </a:cubicBezTo>
                  <a:cubicBezTo>
                    <a:pt x="405" y="154"/>
                    <a:pt x="417" y="166"/>
                    <a:pt x="417" y="181"/>
                  </a:cubicBezTo>
                  <a:cubicBezTo>
                    <a:pt x="417" y="196"/>
                    <a:pt x="405" y="209"/>
                    <a:pt x="390" y="209"/>
                  </a:cubicBezTo>
                  <a:cubicBezTo>
                    <a:pt x="375" y="209"/>
                    <a:pt x="363" y="196"/>
                    <a:pt x="363" y="181"/>
                  </a:cubicBez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2">
              <a:extLst>
                <a:ext uri="{FF2B5EF4-FFF2-40B4-BE49-F238E27FC236}">
                  <a16:creationId xmlns:a16="http://schemas.microsoft.com/office/drawing/2014/main" id="{5891FF2E-84FC-43CA-85CB-73CA028AC80E}"/>
                </a:ext>
              </a:extLst>
            </p:cNvPr>
            <p:cNvSpPr>
              <a:spLocks noEditPoints="1"/>
            </p:cNvSpPr>
            <p:nvPr/>
          </p:nvSpPr>
          <p:spPr bwMode="auto">
            <a:xfrm>
              <a:off x="1349375" y="3003550"/>
              <a:ext cx="214313" cy="187325"/>
            </a:xfrm>
            <a:custGeom>
              <a:avLst/>
              <a:gdLst>
                <a:gd name="T0" fmla="*/ 0 w 417"/>
                <a:gd name="T1" fmla="*/ 363 h 363"/>
                <a:gd name="T2" fmla="*/ 0 w 417"/>
                <a:gd name="T3" fmla="*/ 0 h 363"/>
                <a:gd name="T4" fmla="*/ 363 w 417"/>
                <a:gd name="T5" fmla="*/ 181 h 363"/>
                <a:gd name="T6" fmla="*/ 0 w 417"/>
                <a:gd name="T7" fmla="*/ 363 h 363"/>
                <a:gd name="T8" fmla="*/ 363 w 417"/>
                <a:gd name="T9" fmla="*/ 181 h 363"/>
                <a:gd name="T10" fmla="*/ 390 w 417"/>
                <a:gd name="T11" fmla="*/ 154 h 363"/>
                <a:gd name="T12" fmla="*/ 417 w 417"/>
                <a:gd name="T13" fmla="*/ 181 h 363"/>
                <a:gd name="T14" fmla="*/ 390 w 417"/>
                <a:gd name="T15" fmla="*/ 209 h 363"/>
                <a:gd name="T16" fmla="*/ 363 w 417"/>
                <a:gd name="T17" fmla="*/ 181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7" h="363">
                  <a:moveTo>
                    <a:pt x="0" y="363"/>
                  </a:moveTo>
                  <a:lnTo>
                    <a:pt x="0" y="0"/>
                  </a:lnTo>
                  <a:lnTo>
                    <a:pt x="363" y="181"/>
                  </a:lnTo>
                  <a:lnTo>
                    <a:pt x="0" y="363"/>
                  </a:lnTo>
                  <a:close/>
                  <a:moveTo>
                    <a:pt x="363" y="181"/>
                  </a:moveTo>
                  <a:cubicBezTo>
                    <a:pt x="363" y="166"/>
                    <a:pt x="375" y="154"/>
                    <a:pt x="390" y="154"/>
                  </a:cubicBezTo>
                  <a:cubicBezTo>
                    <a:pt x="405" y="154"/>
                    <a:pt x="417" y="166"/>
                    <a:pt x="417" y="181"/>
                  </a:cubicBezTo>
                  <a:cubicBezTo>
                    <a:pt x="417" y="196"/>
                    <a:pt x="405" y="209"/>
                    <a:pt x="390" y="209"/>
                  </a:cubicBezTo>
                  <a:cubicBezTo>
                    <a:pt x="375" y="209"/>
                    <a:pt x="363" y="196"/>
                    <a:pt x="363" y="181"/>
                  </a:cubicBez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3">
              <a:extLst>
                <a:ext uri="{FF2B5EF4-FFF2-40B4-BE49-F238E27FC236}">
                  <a16:creationId xmlns:a16="http://schemas.microsoft.com/office/drawing/2014/main" id="{EF2B5089-9704-40C2-9507-65D2A3654C8C}"/>
                </a:ext>
              </a:extLst>
            </p:cNvPr>
            <p:cNvSpPr>
              <a:spLocks/>
            </p:cNvSpPr>
            <p:nvPr/>
          </p:nvSpPr>
          <p:spPr bwMode="auto">
            <a:xfrm>
              <a:off x="1968500" y="3606800"/>
              <a:ext cx="498475" cy="373063"/>
            </a:xfrm>
            <a:custGeom>
              <a:avLst/>
              <a:gdLst>
                <a:gd name="T0" fmla="*/ 0 w 967"/>
                <a:gd name="T1" fmla="*/ 0 h 726"/>
                <a:gd name="T2" fmla="*/ 0 w 967"/>
                <a:gd name="T3" fmla="*/ 726 h 726"/>
                <a:gd name="T4" fmla="*/ 580 w 967"/>
                <a:gd name="T5" fmla="*/ 726 h 726"/>
                <a:gd name="T6" fmla="*/ 967 w 967"/>
                <a:gd name="T7" fmla="*/ 363 h 726"/>
                <a:gd name="T8" fmla="*/ 580 w 967"/>
                <a:gd name="T9" fmla="*/ 0 h 726"/>
                <a:gd name="T10" fmla="*/ 0 w 967"/>
                <a:gd name="T11" fmla="*/ 0 h 726"/>
              </a:gdLst>
              <a:ahLst/>
              <a:cxnLst>
                <a:cxn ang="0">
                  <a:pos x="T0" y="T1"/>
                </a:cxn>
                <a:cxn ang="0">
                  <a:pos x="T2" y="T3"/>
                </a:cxn>
                <a:cxn ang="0">
                  <a:pos x="T4" y="T5"/>
                </a:cxn>
                <a:cxn ang="0">
                  <a:pos x="T6" y="T7"/>
                </a:cxn>
                <a:cxn ang="0">
                  <a:pos x="T8" y="T9"/>
                </a:cxn>
                <a:cxn ang="0">
                  <a:pos x="T10" y="T11"/>
                </a:cxn>
              </a:cxnLst>
              <a:rect l="0" t="0" r="r" b="b"/>
              <a:pathLst>
                <a:path w="967" h="726">
                  <a:moveTo>
                    <a:pt x="0" y="0"/>
                  </a:moveTo>
                  <a:lnTo>
                    <a:pt x="0" y="726"/>
                  </a:lnTo>
                  <a:lnTo>
                    <a:pt x="580" y="726"/>
                  </a:lnTo>
                  <a:cubicBezTo>
                    <a:pt x="794" y="726"/>
                    <a:pt x="967" y="563"/>
                    <a:pt x="967" y="363"/>
                  </a:cubicBezTo>
                  <a:cubicBezTo>
                    <a:pt x="967" y="162"/>
                    <a:pt x="794" y="0"/>
                    <a:pt x="580" y="0"/>
                  </a:cubicBezTo>
                  <a:lnTo>
                    <a:pt x="0" y="0"/>
                  </a:lnTo>
                  <a:close/>
                </a:path>
              </a:pathLst>
            </a:custGeom>
            <a:solidFill>
              <a:srgbClr val="A5A5A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4">
              <a:extLst>
                <a:ext uri="{FF2B5EF4-FFF2-40B4-BE49-F238E27FC236}">
                  <a16:creationId xmlns:a16="http://schemas.microsoft.com/office/drawing/2014/main" id="{2847AB28-D546-4B79-9692-AF911A89F0CC}"/>
                </a:ext>
              </a:extLst>
            </p:cNvPr>
            <p:cNvSpPr>
              <a:spLocks/>
            </p:cNvSpPr>
            <p:nvPr/>
          </p:nvSpPr>
          <p:spPr bwMode="auto">
            <a:xfrm>
              <a:off x="1968500" y="3606800"/>
              <a:ext cx="498475" cy="373063"/>
            </a:xfrm>
            <a:custGeom>
              <a:avLst/>
              <a:gdLst>
                <a:gd name="T0" fmla="*/ 0 w 967"/>
                <a:gd name="T1" fmla="*/ 0 h 726"/>
                <a:gd name="T2" fmla="*/ 0 w 967"/>
                <a:gd name="T3" fmla="*/ 726 h 726"/>
                <a:gd name="T4" fmla="*/ 580 w 967"/>
                <a:gd name="T5" fmla="*/ 726 h 726"/>
                <a:gd name="T6" fmla="*/ 967 w 967"/>
                <a:gd name="T7" fmla="*/ 363 h 726"/>
                <a:gd name="T8" fmla="*/ 580 w 967"/>
                <a:gd name="T9" fmla="*/ 0 h 726"/>
                <a:gd name="T10" fmla="*/ 0 w 967"/>
                <a:gd name="T11" fmla="*/ 0 h 726"/>
              </a:gdLst>
              <a:ahLst/>
              <a:cxnLst>
                <a:cxn ang="0">
                  <a:pos x="T0" y="T1"/>
                </a:cxn>
                <a:cxn ang="0">
                  <a:pos x="T2" y="T3"/>
                </a:cxn>
                <a:cxn ang="0">
                  <a:pos x="T4" y="T5"/>
                </a:cxn>
                <a:cxn ang="0">
                  <a:pos x="T6" y="T7"/>
                </a:cxn>
                <a:cxn ang="0">
                  <a:pos x="T8" y="T9"/>
                </a:cxn>
                <a:cxn ang="0">
                  <a:pos x="T10" y="T11"/>
                </a:cxn>
              </a:cxnLst>
              <a:rect l="0" t="0" r="r" b="b"/>
              <a:pathLst>
                <a:path w="967" h="726">
                  <a:moveTo>
                    <a:pt x="0" y="0"/>
                  </a:moveTo>
                  <a:lnTo>
                    <a:pt x="0" y="726"/>
                  </a:lnTo>
                  <a:lnTo>
                    <a:pt x="580" y="726"/>
                  </a:lnTo>
                  <a:cubicBezTo>
                    <a:pt x="794" y="726"/>
                    <a:pt x="967" y="563"/>
                    <a:pt x="967" y="363"/>
                  </a:cubicBezTo>
                  <a:cubicBezTo>
                    <a:pt x="967" y="162"/>
                    <a:pt x="794" y="0"/>
                    <a:pt x="580" y="0"/>
                  </a:cubicBezTo>
                  <a:lnTo>
                    <a:pt x="0" y="0"/>
                  </a:lnTo>
                  <a:close/>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Line 15">
              <a:extLst>
                <a:ext uri="{FF2B5EF4-FFF2-40B4-BE49-F238E27FC236}">
                  <a16:creationId xmlns:a16="http://schemas.microsoft.com/office/drawing/2014/main" id="{EE212A9E-43B3-4E3B-BE3C-186069601A3A}"/>
                </a:ext>
              </a:extLst>
            </p:cNvPr>
            <p:cNvSpPr>
              <a:spLocks noChangeShapeType="1"/>
            </p:cNvSpPr>
            <p:nvPr/>
          </p:nvSpPr>
          <p:spPr bwMode="auto">
            <a:xfrm flipV="1">
              <a:off x="1563687" y="3095625"/>
              <a:ext cx="404813" cy="1588"/>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6">
              <a:extLst>
                <a:ext uri="{FF2B5EF4-FFF2-40B4-BE49-F238E27FC236}">
                  <a16:creationId xmlns:a16="http://schemas.microsoft.com/office/drawing/2014/main" id="{D9073720-3F5E-4A59-A48A-8429EA267EE8}"/>
                </a:ext>
              </a:extLst>
            </p:cNvPr>
            <p:cNvSpPr>
              <a:spLocks/>
            </p:cNvSpPr>
            <p:nvPr/>
          </p:nvSpPr>
          <p:spPr bwMode="auto">
            <a:xfrm>
              <a:off x="1738312" y="3097213"/>
              <a:ext cx="230188" cy="601663"/>
            </a:xfrm>
            <a:custGeom>
              <a:avLst/>
              <a:gdLst>
                <a:gd name="T0" fmla="*/ 145 w 145"/>
                <a:gd name="T1" fmla="*/ 379 h 379"/>
                <a:gd name="T2" fmla="*/ 0 w 145"/>
                <a:gd name="T3" fmla="*/ 379 h 379"/>
                <a:gd name="T4" fmla="*/ 0 w 145"/>
                <a:gd name="T5" fmla="*/ 0 h 379"/>
              </a:gdLst>
              <a:ahLst/>
              <a:cxnLst>
                <a:cxn ang="0">
                  <a:pos x="T0" y="T1"/>
                </a:cxn>
                <a:cxn ang="0">
                  <a:pos x="T2" y="T3"/>
                </a:cxn>
                <a:cxn ang="0">
                  <a:pos x="T4" y="T5"/>
                </a:cxn>
              </a:cxnLst>
              <a:rect l="0" t="0" r="r" b="b"/>
              <a:pathLst>
                <a:path w="145" h="379">
                  <a:moveTo>
                    <a:pt x="145" y="379"/>
                  </a:moveTo>
                  <a:lnTo>
                    <a:pt x="0" y="379"/>
                  </a:lnTo>
                  <a:lnTo>
                    <a:pt x="0" y="0"/>
                  </a:lnTo>
                </a:path>
              </a:pathLst>
            </a:cu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Oval 17">
              <a:extLst>
                <a:ext uri="{FF2B5EF4-FFF2-40B4-BE49-F238E27FC236}">
                  <a16:creationId xmlns:a16="http://schemas.microsoft.com/office/drawing/2014/main" id="{C4D6ED3B-128F-4EBB-A9FC-8C946D9208B3}"/>
                </a:ext>
              </a:extLst>
            </p:cNvPr>
            <p:cNvSpPr>
              <a:spLocks noChangeArrowheads="1"/>
            </p:cNvSpPr>
            <p:nvPr/>
          </p:nvSpPr>
          <p:spPr bwMode="auto">
            <a:xfrm>
              <a:off x="1720850" y="3078163"/>
              <a:ext cx="34925" cy="3810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Oval 18">
              <a:extLst>
                <a:ext uri="{FF2B5EF4-FFF2-40B4-BE49-F238E27FC236}">
                  <a16:creationId xmlns:a16="http://schemas.microsoft.com/office/drawing/2014/main" id="{9358053D-B280-4E01-B83C-E689D4A2524B}"/>
                </a:ext>
              </a:extLst>
            </p:cNvPr>
            <p:cNvSpPr>
              <a:spLocks noChangeArrowheads="1"/>
            </p:cNvSpPr>
            <p:nvPr/>
          </p:nvSpPr>
          <p:spPr bwMode="auto">
            <a:xfrm>
              <a:off x="1720850" y="3078163"/>
              <a:ext cx="34925" cy="38100"/>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 name="Oval 19">
              <a:extLst>
                <a:ext uri="{FF2B5EF4-FFF2-40B4-BE49-F238E27FC236}">
                  <a16:creationId xmlns:a16="http://schemas.microsoft.com/office/drawing/2014/main" id="{F47C1BFB-527A-40E7-81E4-0E524C7D57EF}"/>
                </a:ext>
              </a:extLst>
            </p:cNvPr>
            <p:cNvSpPr>
              <a:spLocks noChangeArrowheads="1"/>
            </p:cNvSpPr>
            <p:nvPr/>
          </p:nvSpPr>
          <p:spPr bwMode="auto">
            <a:xfrm>
              <a:off x="1720850" y="3683000"/>
              <a:ext cx="36513" cy="38100"/>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 name="Oval 20">
              <a:extLst>
                <a:ext uri="{FF2B5EF4-FFF2-40B4-BE49-F238E27FC236}">
                  <a16:creationId xmlns:a16="http://schemas.microsoft.com/office/drawing/2014/main" id="{A5C4F02B-F7AF-4744-8B4C-C6E1E0245501}"/>
                </a:ext>
              </a:extLst>
            </p:cNvPr>
            <p:cNvSpPr>
              <a:spLocks noChangeArrowheads="1"/>
            </p:cNvSpPr>
            <p:nvPr/>
          </p:nvSpPr>
          <p:spPr bwMode="auto">
            <a:xfrm>
              <a:off x="1720850" y="3683000"/>
              <a:ext cx="36513" cy="38100"/>
            </a:xfrm>
            <a:prstGeom prst="ellipse">
              <a:avLst/>
            </a:prstGeom>
            <a:noFill/>
            <a:ln w="158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 name="Line 21">
              <a:extLst>
                <a:ext uri="{FF2B5EF4-FFF2-40B4-BE49-F238E27FC236}">
                  <a16:creationId xmlns:a16="http://schemas.microsoft.com/office/drawing/2014/main" id="{0BD6E8F6-874E-4EE2-860A-86840C520F32}"/>
                </a:ext>
              </a:extLst>
            </p:cNvPr>
            <p:cNvSpPr>
              <a:spLocks noChangeShapeType="1"/>
            </p:cNvSpPr>
            <p:nvPr/>
          </p:nvSpPr>
          <p:spPr bwMode="auto">
            <a:xfrm flipH="1">
              <a:off x="1128712" y="3282950"/>
              <a:ext cx="839788"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 name="Line 22">
              <a:extLst>
                <a:ext uri="{FF2B5EF4-FFF2-40B4-BE49-F238E27FC236}">
                  <a16:creationId xmlns:a16="http://schemas.microsoft.com/office/drawing/2014/main" id="{F83F4DBA-EE0F-43A8-BFDF-707B15DA12B7}"/>
                </a:ext>
              </a:extLst>
            </p:cNvPr>
            <p:cNvSpPr>
              <a:spLocks noChangeShapeType="1"/>
            </p:cNvSpPr>
            <p:nvPr/>
          </p:nvSpPr>
          <p:spPr bwMode="auto">
            <a:xfrm flipH="1">
              <a:off x="835025" y="3886200"/>
              <a:ext cx="1133475"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 name="Line 23">
              <a:extLst>
                <a:ext uri="{FF2B5EF4-FFF2-40B4-BE49-F238E27FC236}">
                  <a16:creationId xmlns:a16="http://schemas.microsoft.com/office/drawing/2014/main" id="{B25F9B05-CA3E-459D-B896-13CFC4F75D23}"/>
                </a:ext>
              </a:extLst>
            </p:cNvPr>
            <p:cNvSpPr>
              <a:spLocks noChangeShapeType="1"/>
            </p:cNvSpPr>
            <p:nvPr/>
          </p:nvSpPr>
          <p:spPr bwMode="auto">
            <a:xfrm flipH="1">
              <a:off x="833437" y="3097213"/>
              <a:ext cx="515938"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 name="Line 24">
              <a:extLst>
                <a:ext uri="{FF2B5EF4-FFF2-40B4-BE49-F238E27FC236}">
                  <a16:creationId xmlns:a16="http://schemas.microsoft.com/office/drawing/2014/main" id="{2ABDBCC9-2B86-4DEF-8D56-E89DE753E594}"/>
                </a:ext>
              </a:extLst>
            </p:cNvPr>
            <p:cNvSpPr>
              <a:spLocks noChangeShapeType="1"/>
            </p:cNvSpPr>
            <p:nvPr/>
          </p:nvSpPr>
          <p:spPr bwMode="auto">
            <a:xfrm flipH="1">
              <a:off x="833437" y="3282950"/>
              <a:ext cx="295275"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 name="Line 25">
              <a:extLst>
                <a:ext uri="{FF2B5EF4-FFF2-40B4-BE49-F238E27FC236}">
                  <a16:creationId xmlns:a16="http://schemas.microsoft.com/office/drawing/2014/main" id="{DF0FD17F-E110-4364-BE81-3AB90D73971A}"/>
                </a:ext>
              </a:extLst>
            </p:cNvPr>
            <p:cNvSpPr>
              <a:spLocks noChangeShapeType="1"/>
            </p:cNvSpPr>
            <p:nvPr/>
          </p:nvSpPr>
          <p:spPr bwMode="auto">
            <a:xfrm>
              <a:off x="2466975" y="3189288"/>
              <a:ext cx="403225"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 name="Line 26">
              <a:extLst>
                <a:ext uri="{FF2B5EF4-FFF2-40B4-BE49-F238E27FC236}">
                  <a16:creationId xmlns:a16="http://schemas.microsoft.com/office/drawing/2014/main" id="{5218A491-FF15-42FC-AA24-B8A0AF4671B5}"/>
                </a:ext>
              </a:extLst>
            </p:cNvPr>
            <p:cNvSpPr>
              <a:spLocks noChangeShapeType="1"/>
            </p:cNvSpPr>
            <p:nvPr/>
          </p:nvSpPr>
          <p:spPr bwMode="auto">
            <a:xfrm>
              <a:off x="2466975" y="3794125"/>
              <a:ext cx="403225"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 name="Rectangle 27">
              <a:extLst>
                <a:ext uri="{FF2B5EF4-FFF2-40B4-BE49-F238E27FC236}">
                  <a16:creationId xmlns:a16="http://schemas.microsoft.com/office/drawing/2014/main" id="{C7A3F12C-7008-4A21-8CC7-3537EB62A505}"/>
                </a:ext>
              </a:extLst>
            </p:cNvPr>
            <p:cNvSpPr>
              <a:spLocks noChangeArrowheads="1"/>
            </p:cNvSpPr>
            <p:nvPr/>
          </p:nvSpPr>
          <p:spPr bwMode="auto">
            <a:xfrm>
              <a:off x="519112" y="2960688"/>
              <a:ext cx="1009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000000"/>
                  </a:solidFill>
                  <a:latin typeface="+mj-lt"/>
                </a:rPr>
                <a:t>X</a:t>
              </a:r>
              <a:endParaRPr lang="en-US" altLang="en-US" dirty="0">
                <a:latin typeface="+mj-lt"/>
              </a:endParaRPr>
            </a:p>
          </p:txBody>
        </p:sp>
        <p:sp>
          <p:nvSpPr>
            <p:cNvPr id="50" name="Rectangle 28">
              <a:extLst>
                <a:ext uri="{FF2B5EF4-FFF2-40B4-BE49-F238E27FC236}">
                  <a16:creationId xmlns:a16="http://schemas.microsoft.com/office/drawing/2014/main" id="{0055F90B-47A2-4BC6-86AA-D9637D3671F3}"/>
                </a:ext>
              </a:extLst>
            </p:cNvPr>
            <p:cNvSpPr>
              <a:spLocks noChangeArrowheads="1"/>
            </p:cNvSpPr>
            <p:nvPr/>
          </p:nvSpPr>
          <p:spPr bwMode="auto">
            <a:xfrm>
              <a:off x="633412" y="2960688"/>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a:t>
              </a:r>
              <a:endParaRPr lang="en-US" altLang="en-US">
                <a:latin typeface="+mj-lt"/>
              </a:endParaRPr>
            </a:p>
          </p:txBody>
        </p:sp>
        <p:sp>
          <p:nvSpPr>
            <p:cNvPr id="51" name="Rectangle 29">
              <a:extLst>
                <a:ext uri="{FF2B5EF4-FFF2-40B4-BE49-F238E27FC236}">
                  <a16:creationId xmlns:a16="http://schemas.microsoft.com/office/drawing/2014/main" id="{D7392CA2-4A2A-459F-8EDA-7C2236CD4888}"/>
                </a:ext>
              </a:extLst>
            </p:cNvPr>
            <p:cNvSpPr>
              <a:spLocks noChangeArrowheads="1"/>
            </p:cNvSpPr>
            <p:nvPr/>
          </p:nvSpPr>
          <p:spPr bwMode="auto">
            <a:xfrm>
              <a:off x="701675" y="2960688"/>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000000"/>
                  </a:solidFill>
                  <a:latin typeface="+mj-lt"/>
                </a:rPr>
                <a:t>2</a:t>
              </a:r>
              <a:endParaRPr lang="en-US" altLang="en-US" dirty="0">
                <a:latin typeface="+mj-lt"/>
              </a:endParaRPr>
            </a:p>
          </p:txBody>
        </p:sp>
        <p:sp>
          <p:nvSpPr>
            <p:cNvPr id="52" name="Rectangle 30">
              <a:extLst>
                <a:ext uri="{FF2B5EF4-FFF2-40B4-BE49-F238E27FC236}">
                  <a16:creationId xmlns:a16="http://schemas.microsoft.com/office/drawing/2014/main" id="{CE53FD25-4F3D-43A9-A7EF-BD3CD9AB62FB}"/>
                </a:ext>
              </a:extLst>
            </p:cNvPr>
            <p:cNvSpPr>
              <a:spLocks noChangeArrowheads="1"/>
            </p:cNvSpPr>
            <p:nvPr/>
          </p:nvSpPr>
          <p:spPr bwMode="auto">
            <a:xfrm>
              <a:off x="808037" y="2960688"/>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a:t>
              </a:r>
              <a:endParaRPr lang="en-US" altLang="en-US">
                <a:latin typeface="+mj-lt"/>
              </a:endParaRPr>
            </a:p>
          </p:txBody>
        </p:sp>
        <p:sp>
          <p:nvSpPr>
            <p:cNvPr id="53" name="Rectangle 31">
              <a:extLst>
                <a:ext uri="{FF2B5EF4-FFF2-40B4-BE49-F238E27FC236}">
                  <a16:creationId xmlns:a16="http://schemas.microsoft.com/office/drawing/2014/main" id="{52D5F5F9-7519-441E-85E6-6BF147D2FF75}"/>
                </a:ext>
              </a:extLst>
            </p:cNvPr>
            <p:cNvSpPr>
              <a:spLocks noChangeArrowheads="1"/>
            </p:cNvSpPr>
            <p:nvPr/>
          </p:nvSpPr>
          <p:spPr bwMode="auto">
            <a:xfrm>
              <a:off x="519112" y="3141663"/>
              <a:ext cx="1009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X</a:t>
              </a:r>
              <a:endParaRPr lang="en-US" altLang="en-US">
                <a:latin typeface="+mj-lt"/>
              </a:endParaRPr>
            </a:p>
          </p:txBody>
        </p:sp>
        <p:sp>
          <p:nvSpPr>
            <p:cNvPr id="54" name="Rectangle 32">
              <a:extLst>
                <a:ext uri="{FF2B5EF4-FFF2-40B4-BE49-F238E27FC236}">
                  <a16:creationId xmlns:a16="http://schemas.microsoft.com/office/drawing/2014/main" id="{4B882F1F-92B6-48E8-9CDA-525B63F5906D}"/>
                </a:ext>
              </a:extLst>
            </p:cNvPr>
            <p:cNvSpPr>
              <a:spLocks noChangeArrowheads="1"/>
            </p:cNvSpPr>
            <p:nvPr/>
          </p:nvSpPr>
          <p:spPr bwMode="auto">
            <a:xfrm>
              <a:off x="633412" y="3141663"/>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a:t>
              </a:r>
              <a:endParaRPr lang="en-US" altLang="en-US">
                <a:latin typeface="+mj-lt"/>
              </a:endParaRPr>
            </a:p>
          </p:txBody>
        </p:sp>
        <p:sp>
          <p:nvSpPr>
            <p:cNvPr id="55" name="Rectangle 33">
              <a:extLst>
                <a:ext uri="{FF2B5EF4-FFF2-40B4-BE49-F238E27FC236}">
                  <a16:creationId xmlns:a16="http://schemas.microsoft.com/office/drawing/2014/main" id="{A411D940-5E18-48C2-AB37-109E78334A9E}"/>
                </a:ext>
              </a:extLst>
            </p:cNvPr>
            <p:cNvSpPr>
              <a:spLocks noChangeArrowheads="1"/>
            </p:cNvSpPr>
            <p:nvPr/>
          </p:nvSpPr>
          <p:spPr bwMode="auto">
            <a:xfrm>
              <a:off x="701675" y="3141663"/>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1</a:t>
              </a:r>
              <a:endParaRPr lang="en-US" altLang="en-US">
                <a:latin typeface="+mj-lt"/>
              </a:endParaRPr>
            </a:p>
          </p:txBody>
        </p:sp>
        <p:sp>
          <p:nvSpPr>
            <p:cNvPr id="56" name="Rectangle 34">
              <a:extLst>
                <a:ext uri="{FF2B5EF4-FFF2-40B4-BE49-F238E27FC236}">
                  <a16:creationId xmlns:a16="http://schemas.microsoft.com/office/drawing/2014/main" id="{86BA8534-D959-4809-9416-95D7DCA5FE86}"/>
                </a:ext>
              </a:extLst>
            </p:cNvPr>
            <p:cNvSpPr>
              <a:spLocks noChangeArrowheads="1"/>
            </p:cNvSpPr>
            <p:nvPr/>
          </p:nvSpPr>
          <p:spPr bwMode="auto">
            <a:xfrm>
              <a:off x="806449" y="3141663"/>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a:t>
              </a:r>
              <a:endParaRPr lang="en-US" altLang="en-US">
                <a:latin typeface="+mj-lt"/>
              </a:endParaRPr>
            </a:p>
          </p:txBody>
        </p:sp>
        <p:sp>
          <p:nvSpPr>
            <p:cNvPr id="57" name="Rectangle 35">
              <a:extLst>
                <a:ext uri="{FF2B5EF4-FFF2-40B4-BE49-F238E27FC236}">
                  <a16:creationId xmlns:a16="http://schemas.microsoft.com/office/drawing/2014/main" id="{0B698452-5F6E-45B9-9F9F-13ABF54D1602}"/>
                </a:ext>
              </a:extLst>
            </p:cNvPr>
            <p:cNvSpPr>
              <a:spLocks noChangeArrowheads="1"/>
            </p:cNvSpPr>
            <p:nvPr/>
          </p:nvSpPr>
          <p:spPr bwMode="auto">
            <a:xfrm>
              <a:off x="522287" y="3746500"/>
              <a:ext cx="1009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X</a:t>
              </a:r>
              <a:endParaRPr lang="en-US" altLang="en-US">
                <a:latin typeface="+mj-lt"/>
              </a:endParaRPr>
            </a:p>
          </p:txBody>
        </p:sp>
        <p:sp>
          <p:nvSpPr>
            <p:cNvPr id="58" name="Rectangle 36">
              <a:extLst>
                <a:ext uri="{FF2B5EF4-FFF2-40B4-BE49-F238E27FC236}">
                  <a16:creationId xmlns:a16="http://schemas.microsoft.com/office/drawing/2014/main" id="{8ABCE2B3-6934-46CC-A180-E2412CF47746}"/>
                </a:ext>
              </a:extLst>
            </p:cNvPr>
            <p:cNvSpPr>
              <a:spLocks noChangeArrowheads="1"/>
            </p:cNvSpPr>
            <p:nvPr/>
          </p:nvSpPr>
          <p:spPr bwMode="auto">
            <a:xfrm>
              <a:off x="638175" y="3746500"/>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a:t>
              </a:r>
              <a:endParaRPr lang="en-US" altLang="en-US">
                <a:latin typeface="+mj-lt"/>
              </a:endParaRPr>
            </a:p>
          </p:txBody>
        </p:sp>
        <p:sp>
          <p:nvSpPr>
            <p:cNvPr id="59" name="Rectangle 37">
              <a:extLst>
                <a:ext uri="{FF2B5EF4-FFF2-40B4-BE49-F238E27FC236}">
                  <a16:creationId xmlns:a16="http://schemas.microsoft.com/office/drawing/2014/main" id="{F5AE7516-275A-4C29-BB54-B7D392F6A6BF}"/>
                </a:ext>
              </a:extLst>
            </p:cNvPr>
            <p:cNvSpPr>
              <a:spLocks noChangeArrowheads="1"/>
            </p:cNvSpPr>
            <p:nvPr/>
          </p:nvSpPr>
          <p:spPr bwMode="auto">
            <a:xfrm>
              <a:off x="704849" y="3746500"/>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0</a:t>
              </a:r>
              <a:endParaRPr lang="en-US" altLang="en-US">
                <a:latin typeface="+mj-lt"/>
              </a:endParaRPr>
            </a:p>
          </p:txBody>
        </p:sp>
        <p:sp>
          <p:nvSpPr>
            <p:cNvPr id="60" name="Rectangle 38">
              <a:extLst>
                <a:ext uri="{FF2B5EF4-FFF2-40B4-BE49-F238E27FC236}">
                  <a16:creationId xmlns:a16="http://schemas.microsoft.com/office/drawing/2014/main" id="{07925DA5-87BF-40C5-83FD-9941E6199344}"/>
                </a:ext>
              </a:extLst>
            </p:cNvPr>
            <p:cNvSpPr>
              <a:spLocks noChangeArrowheads="1"/>
            </p:cNvSpPr>
            <p:nvPr/>
          </p:nvSpPr>
          <p:spPr bwMode="auto">
            <a:xfrm>
              <a:off x="811212" y="3746500"/>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a:t>
              </a:r>
              <a:endParaRPr lang="en-US" altLang="en-US">
                <a:latin typeface="+mj-lt"/>
              </a:endParaRPr>
            </a:p>
          </p:txBody>
        </p:sp>
        <p:sp>
          <p:nvSpPr>
            <p:cNvPr id="61" name="Rectangle 39">
              <a:extLst>
                <a:ext uri="{FF2B5EF4-FFF2-40B4-BE49-F238E27FC236}">
                  <a16:creationId xmlns:a16="http://schemas.microsoft.com/office/drawing/2014/main" id="{AB3C0E59-F3F3-4579-ABEB-849163CBE4A5}"/>
                </a:ext>
              </a:extLst>
            </p:cNvPr>
            <p:cNvSpPr>
              <a:spLocks noChangeArrowheads="1"/>
            </p:cNvSpPr>
            <p:nvPr/>
          </p:nvSpPr>
          <p:spPr bwMode="auto">
            <a:xfrm>
              <a:off x="2873374" y="3659188"/>
              <a:ext cx="1074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R</a:t>
              </a:r>
              <a:endParaRPr lang="en-US" altLang="en-US">
                <a:latin typeface="+mj-lt"/>
              </a:endParaRPr>
            </a:p>
          </p:txBody>
        </p:sp>
        <p:sp>
          <p:nvSpPr>
            <p:cNvPr id="62" name="Rectangle 40">
              <a:extLst>
                <a:ext uri="{FF2B5EF4-FFF2-40B4-BE49-F238E27FC236}">
                  <a16:creationId xmlns:a16="http://schemas.microsoft.com/office/drawing/2014/main" id="{58D5CA04-0CB0-4D78-A843-A8630A97E979}"/>
                </a:ext>
              </a:extLst>
            </p:cNvPr>
            <p:cNvSpPr>
              <a:spLocks noChangeArrowheads="1"/>
            </p:cNvSpPr>
            <p:nvPr/>
          </p:nvSpPr>
          <p:spPr bwMode="auto">
            <a:xfrm>
              <a:off x="2990851" y="3659188"/>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a:t>
              </a:r>
              <a:endParaRPr lang="en-US" altLang="en-US">
                <a:latin typeface="+mj-lt"/>
              </a:endParaRPr>
            </a:p>
          </p:txBody>
        </p:sp>
        <p:sp>
          <p:nvSpPr>
            <p:cNvPr id="63" name="Rectangle 41">
              <a:extLst>
                <a:ext uri="{FF2B5EF4-FFF2-40B4-BE49-F238E27FC236}">
                  <a16:creationId xmlns:a16="http://schemas.microsoft.com/office/drawing/2014/main" id="{6E946773-6265-49C3-AC55-7138AC85F75E}"/>
                </a:ext>
              </a:extLst>
            </p:cNvPr>
            <p:cNvSpPr>
              <a:spLocks noChangeArrowheads="1"/>
            </p:cNvSpPr>
            <p:nvPr/>
          </p:nvSpPr>
          <p:spPr bwMode="auto">
            <a:xfrm>
              <a:off x="3057527" y="3659188"/>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0</a:t>
              </a:r>
              <a:endParaRPr lang="en-US" altLang="en-US">
                <a:latin typeface="+mj-lt"/>
              </a:endParaRPr>
            </a:p>
          </p:txBody>
        </p:sp>
        <p:sp>
          <p:nvSpPr>
            <p:cNvPr id="64" name="Rectangle 42">
              <a:extLst>
                <a:ext uri="{FF2B5EF4-FFF2-40B4-BE49-F238E27FC236}">
                  <a16:creationId xmlns:a16="http://schemas.microsoft.com/office/drawing/2014/main" id="{2378A51B-85AE-424B-88BA-81E4C83AADB0}"/>
                </a:ext>
              </a:extLst>
            </p:cNvPr>
            <p:cNvSpPr>
              <a:spLocks noChangeArrowheads="1"/>
            </p:cNvSpPr>
            <p:nvPr/>
          </p:nvSpPr>
          <p:spPr bwMode="auto">
            <a:xfrm>
              <a:off x="3163887" y="3659188"/>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a:t>
              </a:r>
              <a:endParaRPr lang="en-US" altLang="en-US">
                <a:latin typeface="+mj-lt"/>
              </a:endParaRPr>
            </a:p>
          </p:txBody>
        </p:sp>
        <p:sp>
          <p:nvSpPr>
            <p:cNvPr id="65" name="Rectangle 43">
              <a:extLst>
                <a:ext uri="{FF2B5EF4-FFF2-40B4-BE49-F238E27FC236}">
                  <a16:creationId xmlns:a16="http://schemas.microsoft.com/office/drawing/2014/main" id="{461962FC-36DF-4E2B-A4FC-C062C86A45B5}"/>
                </a:ext>
              </a:extLst>
            </p:cNvPr>
            <p:cNvSpPr>
              <a:spLocks noChangeArrowheads="1"/>
            </p:cNvSpPr>
            <p:nvPr/>
          </p:nvSpPr>
          <p:spPr bwMode="auto">
            <a:xfrm>
              <a:off x="2876549" y="3055938"/>
              <a:ext cx="1074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R</a:t>
              </a:r>
              <a:endParaRPr lang="en-US" altLang="en-US">
                <a:latin typeface="+mj-lt"/>
              </a:endParaRPr>
            </a:p>
          </p:txBody>
        </p:sp>
        <p:sp>
          <p:nvSpPr>
            <p:cNvPr id="66" name="Rectangle 44">
              <a:extLst>
                <a:ext uri="{FF2B5EF4-FFF2-40B4-BE49-F238E27FC236}">
                  <a16:creationId xmlns:a16="http://schemas.microsoft.com/office/drawing/2014/main" id="{FB4F6F33-A49F-4952-951A-5DD58CEA2097}"/>
                </a:ext>
              </a:extLst>
            </p:cNvPr>
            <p:cNvSpPr>
              <a:spLocks noChangeArrowheads="1"/>
            </p:cNvSpPr>
            <p:nvPr/>
          </p:nvSpPr>
          <p:spPr bwMode="auto">
            <a:xfrm>
              <a:off x="2994026" y="3055938"/>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a:t>
              </a:r>
              <a:endParaRPr lang="en-US" altLang="en-US">
                <a:latin typeface="+mj-lt"/>
              </a:endParaRPr>
            </a:p>
          </p:txBody>
        </p:sp>
        <p:sp>
          <p:nvSpPr>
            <p:cNvPr id="67" name="Rectangle 45">
              <a:extLst>
                <a:ext uri="{FF2B5EF4-FFF2-40B4-BE49-F238E27FC236}">
                  <a16:creationId xmlns:a16="http://schemas.microsoft.com/office/drawing/2014/main" id="{A8727A7E-0C94-44DD-90DF-ED033F5554E8}"/>
                </a:ext>
              </a:extLst>
            </p:cNvPr>
            <p:cNvSpPr>
              <a:spLocks noChangeArrowheads="1"/>
            </p:cNvSpPr>
            <p:nvPr/>
          </p:nvSpPr>
          <p:spPr bwMode="auto">
            <a:xfrm>
              <a:off x="3062287" y="3055938"/>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1</a:t>
              </a:r>
              <a:endParaRPr lang="en-US" altLang="en-US">
                <a:latin typeface="+mj-lt"/>
              </a:endParaRPr>
            </a:p>
          </p:txBody>
        </p:sp>
        <p:sp>
          <p:nvSpPr>
            <p:cNvPr id="68" name="Rectangle 46">
              <a:extLst>
                <a:ext uri="{FF2B5EF4-FFF2-40B4-BE49-F238E27FC236}">
                  <a16:creationId xmlns:a16="http://schemas.microsoft.com/office/drawing/2014/main" id="{67E880BB-2F14-41D6-8DDE-30EE66C49943}"/>
                </a:ext>
              </a:extLst>
            </p:cNvPr>
            <p:cNvSpPr>
              <a:spLocks noChangeArrowheads="1"/>
            </p:cNvSpPr>
            <p:nvPr/>
          </p:nvSpPr>
          <p:spPr bwMode="auto">
            <a:xfrm>
              <a:off x="3168650" y="3055938"/>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a:t>
              </a:r>
              <a:endParaRPr lang="en-US" altLang="en-US">
                <a:latin typeface="+mj-lt"/>
              </a:endParaRPr>
            </a:p>
          </p:txBody>
        </p:sp>
        <p:sp>
          <p:nvSpPr>
            <p:cNvPr id="69" name="Rectangle 136">
              <a:extLst>
                <a:ext uri="{FF2B5EF4-FFF2-40B4-BE49-F238E27FC236}">
                  <a16:creationId xmlns:a16="http://schemas.microsoft.com/office/drawing/2014/main" id="{8660F3E8-269B-4CDC-8AAE-E16BCB31B960}"/>
                </a:ext>
              </a:extLst>
            </p:cNvPr>
            <p:cNvSpPr>
              <a:spLocks noChangeArrowheads="1"/>
            </p:cNvSpPr>
            <p:nvPr/>
          </p:nvSpPr>
          <p:spPr bwMode="auto">
            <a:xfrm>
              <a:off x="1973262" y="2636838"/>
              <a:ext cx="464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 </a:t>
              </a:r>
              <a:endParaRPr lang="en-US" altLang="en-US">
                <a:latin typeface="+mj-lt"/>
              </a:endParaRPr>
            </a:p>
          </p:txBody>
        </p:sp>
        <p:sp>
          <p:nvSpPr>
            <p:cNvPr id="70" name="Rectangle 137">
              <a:extLst>
                <a:ext uri="{FF2B5EF4-FFF2-40B4-BE49-F238E27FC236}">
                  <a16:creationId xmlns:a16="http://schemas.microsoft.com/office/drawing/2014/main" id="{E95B2A2E-1266-441E-9A27-3A0FCEB7FC30}"/>
                </a:ext>
              </a:extLst>
            </p:cNvPr>
            <p:cNvSpPr>
              <a:spLocks noChangeArrowheads="1"/>
            </p:cNvSpPr>
            <p:nvPr/>
          </p:nvSpPr>
          <p:spPr bwMode="auto">
            <a:xfrm>
              <a:off x="2020886" y="2636838"/>
              <a:ext cx="8479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0                </a:t>
              </a:r>
              <a:endParaRPr lang="en-US" altLang="en-US">
                <a:latin typeface="+mj-lt"/>
              </a:endParaRPr>
            </a:p>
          </p:txBody>
        </p:sp>
        <p:sp>
          <p:nvSpPr>
            <p:cNvPr id="71" name="Rectangle 138">
              <a:extLst>
                <a:ext uri="{FF2B5EF4-FFF2-40B4-BE49-F238E27FC236}">
                  <a16:creationId xmlns:a16="http://schemas.microsoft.com/office/drawing/2014/main" id="{9449F71F-3A2E-4853-8A7B-F09153CC5724}"/>
                </a:ext>
              </a:extLst>
            </p:cNvPr>
            <p:cNvSpPr>
              <a:spLocks noChangeArrowheads="1"/>
            </p:cNvSpPr>
            <p:nvPr/>
          </p:nvSpPr>
          <p:spPr bwMode="auto">
            <a:xfrm>
              <a:off x="2879724" y="2636838"/>
              <a:ext cx="10740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R</a:t>
              </a:r>
              <a:endParaRPr lang="en-US" altLang="en-US">
                <a:latin typeface="+mj-lt"/>
              </a:endParaRPr>
            </a:p>
          </p:txBody>
        </p:sp>
        <p:sp>
          <p:nvSpPr>
            <p:cNvPr id="72" name="Rectangle 139">
              <a:extLst>
                <a:ext uri="{FF2B5EF4-FFF2-40B4-BE49-F238E27FC236}">
                  <a16:creationId xmlns:a16="http://schemas.microsoft.com/office/drawing/2014/main" id="{270BCFAE-D1C9-4D96-B6DA-7ED1BD20F150}"/>
                </a:ext>
              </a:extLst>
            </p:cNvPr>
            <p:cNvSpPr>
              <a:spLocks noChangeArrowheads="1"/>
            </p:cNvSpPr>
            <p:nvPr/>
          </p:nvSpPr>
          <p:spPr bwMode="auto">
            <a:xfrm>
              <a:off x="2997200" y="2636838"/>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000000"/>
                  </a:solidFill>
                  <a:latin typeface="+mj-lt"/>
                </a:rPr>
                <a:t>[</a:t>
              </a:r>
              <a:endParaRPr lang="en-US" altLang="en-US" dirty="0">
                <a:latin typeface="+mj-lt"/>
              </a:endParaRPr>
            </a:p>
          </p:txBody>
        </p:sp>
        <p:sp>
          <p:nvSpPr>
            <p:cNvPr id="73" name="Rectangle 140">
              <a:extLst>
                <a:ext uri="{FF2B5EF4-FFF2-40B4-BE49-F238E27FC236}">
                  <a16:creationId xmlns:a16="http://schemas.microsoft.com/office/drawing/2014/main" id="{066C0E6F-ABF2-4DFA-8017-BA8BD1DCF09D}"/>
                </a:ext>
              </a:extLst>
            </p:cNvPr>
            <p:cNvSpPr>
              <a:spLocks noChangeArrowheads="1"/>
            </p:cNvSpPr>
            <p:nvPr/>
          </p:nvSpPr>
          <p:spPr bwMode="auto">
            <a:xfrm>
              <a:off x="3065462" y="2636838"/>
              <a:ext cx="1041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a:solidFill>
                    <a:srgbClr val="000000"/>
                  </a:solidFill>
                  <a:latin typeface="+mj-lt"/>
                </a:rPr>
                <a:t>2</a:t>
              </a:r>
              <a:endParaRPr lang="en-US" altLang="en-US">
                <a:latin typeface="+mj-lt"/>
              </a:endParaRPr>
            </a:p>
          </p:txBody>
        </p:sp>
        <p:sp>
          <p:nvSpPr>
            <p:cNvPr id="74" name="Rectangle 141">
              <a:extLst>
                <a:ext uri="{FF2B5EF4-FFF2-40B4-BE49-F238E27FC236}">
                  <a16:creationId xmlns:a16="http://schemas.microsoft.com/office/drawing/2014/main" id="{FA2D84ED-9B42-4DAD-9A74-455FF8E1D184}"/>
                </a:ext>
              </a:extLst>
            </p:cNvPr>
            <p:cNvSpPr>
              <a:spLocks noChangeArrowheads="1"/>
            </p:cNvSpPr>
            <p:nvPr/>
          </p:nvSpPr>
          <p:spPr bwMode="auto">
            <a:xfrm>
              <a:off x="3170237" y="2636838"/>
              <a:ext cx="593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solidFill>
                    <a:srgbClr val="000000"/>
                  </a:solidFill>
                  <a:latin typeface="+mj-lt"/>
                </a:rPr>
                <a:t>]</a:t>
              </a:r>
              <a:endParaRPr lang="en-US" altLang="en-US" dirty="0">
                <a:latin typeface="+mj-lt"/>
              </a:endParaRPr>
            </a:p>
          </p:txBody>
        </p:sp>
        <p:sp>
          <p:nvSpPr>
            <p:cNvPr id="75" name="Line 142">
              <a:extLst>
                <a:ext uri="{FF2B5EF4-FFF2-40B4-BE49-F238E27FC236}">
                  <a16:creationId xmlns:a16="http://schemas.microsoft.com/office/drawing/2014/main" id="{2FE1C175-AFF4-4245-B531-E2BA7BD95D63}"/>
                </a:ext>
              </a:extLst>
            </p:cNvPr>
            <p:cNvSpPr>
              <a:spLocks noChangeShapeType="1"/>
            </p:cNvSpPr>
            <p:nvPr/>
          </p:nvSpPr>
          <p:spPr bwMode="auto">
            <a:xfrm>
              <a:off x="2138362" y="2763838"/>
              <a:ext cx="715963" cy="0"/>
            </a:xfrm>
            <a:prstGeom prst="line">
              <a:avLst/>
            </a:prstGeom>
            <a:noFill/>
            <a:ln w="158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
        <p:nvSpPr>
          <p:cNvPr id="76" name="TextBox 75">
            <a:extLst>
              <a:ext uri="{FF2B5EF4-FFF2-40B4-BE49-F238E27FC236}">
                <a16:creationId xmlns:a16="http://schemas.microsoft.com/office/drawing/2014/main" id="{519A8BC3-B549-4AD5-B41A-9BEF3C0A6E46}"/>
              </a:ext>
            </a:extLst>
          </p:cNvPr>
          <p:cNvSpPr txBox="1"/>
          <p:nvPr/>
        </p:nvSpPr>
        <p:spPr>
          <a:xfrm>
            <a:off x="3355998" y="4622847"/>
            <a:ext cx="4591878" cy="338554"/>
          </a:xfrm>
          <a:prstGeom prst="rect">
            <a:avLst/>
          </a:prstGeom>
          <a:noFill/>
        </p:spPr>
        <p:txBody>
          <a:bodyPr wrap="square">
            <a:spAutoFit/>
          </a:bodyPr>
          <a:lstStyle/>
          <a:p>
            <a:pPr lvl="1" defTabSz="685800"/>
            <a:r>
              <a:rPr lang="en-US" sz="1600" b="1" dirty="0">
                <a:solidFill>
                  <a:prstClr val="black"/>
                </a:solidFill>
                <a:latin typeface="+mj-lt"/>
              </a:rPr>
              <a:t>3-bit </a:t>
            </a:r>
            <a:r>
              <a:rPr lang="en-US" sz="1600" b="1" dirty="0" err="1">
                <a:solidFill>
                  <a:prstClr val="black"/>
                </a:solidFill>
                <a:latin typeface="+mj-lt"/>
              </a:rPr>
              <a:t>ReLU</a:t>
            </a:r>
            <a:endParaRPr lang="en-US" sz="1600" b="1" dirty="0">
              <a:solidFill>
                <a:prstClr val="black"/>
              </a:solidFill>
              <a:latin typeface="+mj-lt"/>
            </a:endParaRPr>
          </a:p>
        </p:txBody>
      </p:sp>
      <p:sp>
        <p:nvSpPr>
          <p:cNvPr id="77" name="Slide Number Placeholder 4">
            <a:extLst>
              <a:ext uri="{FF2B5EF4-FFF2-40B4-BE49-F238E27FC236}">
                <a16:creationId xmlns:a16="http://schemas.microsoft.com/office/drawing/2014/main" id="{17C21966-1C90-498C-A9F8-2378934F09D5}"/>
              </a:ext>
            </a:extLst>
          </p:cNvPr>
          <p:cNvSpPr txBox="1">
            <a:spLocks/>
          </p:cNvSpPr>
          <p:nvPr/>
        </p:nvSpPr>
        <p:spPr>
          <a:xfrm>
            <a:off x="7425345" y="4844840"/>
            <a:ext cx="984019" cy="273844"/>
          </a:xfrm>
          <a:prstGeom prst="rect">
            <a:avLst/>
          </a:prstGeom>
        </p:spPr>
        <p:txBody>
          <a:bodyPr spcFirstLastPara="1" vert="horz" wrap="square" lIns="91425" tIns="91425" rIns="91425" bIns="91425" rtlCol="0" anchor="ctr" anchorCtr="0">
            <a:noAutofit/>
          </a:bodyPr>
          <a:lstStyle>
            <a:defPPr>
              <a:defRPr lang="en-US"/>
            </a:defPPr>
            <a:lvl1pPr marL="0" lvl="0" algn="r" defTabSz="342900" rtl="0" eaLnBrk="1" latinLnBrk="0" hangingPunct="1">
              <a:buNone/>
              <a:defRPr sz="1600" kern="1200">
                <a:solidFill>
                  <a:srgbClr val="FFFFFF"/>
                </a:solidFill>
                <a:latin typeface="+mn-lt"/>
                <a:ea typeface="+mn-ea"/>
                <a:cs typeface="+mn-cs"/>
              </a:defRPr>
            </a:lvl1pPr>
            <a:lvl2pPr marL="342900" lvl="1" algn="l" defTabSz="342900" rtl="0" eaLnBrk="1" latinLnBrk="0" hangingPunct="1">
              <a:buNone/>
              <a:defRPr sz="1350" kern="1200">
                <a:solidFill>
                  <a:schemeClr val="tx1"/>
                </a:solidFill>
                <a:latin typeface="+mn-lt"/>
                <a:ea typeface="+mn-ea"/>
                <a:cs typeface="+mn-cs"/>
              </a:defRPr>
            </a:lvl2pPr>
            <a:lvl3pPr marL="685800" lvl="2" algn="l" defTabSz="342900" rtl="0" eaLnBrk="1" latinLnBrk="0" hangingPunct="1">
              <a:buNone/>
              <a:defRPr sz="1350" kern="1200">
                <a:solidFill>
                  <a:schemeClr val="tx1"/>
                </a:solidFill>
                <a:latin typeface="+mn-lt"/>
                <a:ea typeface="+mn-ea"/>
                <a:cs typeface="+mn-cs"/>
              </a:defRPr>
            </a:lvl3pPr>
            <a:lvl4pPr marL="1028700" lvl="3" algn="l" defTabSz="342900" rtl="0" eaLnBrk="1" latinLnBrk="0" hangingPunct="1">
              <a:buNone/>
              <a:defRPr sz="1350" kern="1200">
                <a:solidFill>
                  <a:schemeClr val="tx1"/>
                </a:solidFill>
                <a:latin typeface="+mn-lt"/>
                <a:ea typeface="+mn-ea"/>
                <a:cs typeface="+mn-cs"/>
              </a:defRPr>
            </a:lvl4pPr>
            <a:lvl5pPr marL="1371600" lvl="4" algn="l" defTabSz="342900" rtl="0" eaLnBrk="1" latinLnBrk="0" hangingPunct="1">
              <a:buNone/>
              <a:defRPr sz="1350" kern="1200">
                <a:solidFill>
                  <a:schemeClr val="tx1"/>
                </a:solidFill>
                <a:latin typeface="+mn-lt"/>
                <a:ea typeface="+mn-ea"/>
                <a:cs typeface="+mn-cs"/>
              </a:defRPr>
            </a:lvl5pPr>
            <a:lvl6pPr marL="1714500" lvl="5" algn="l" defTabSz="342900" rtl="0" eaLnBrk="1" latinLnBrk="0" hangingPunct="1">
              <a:buNone/>
              <a:defRPr sz="1350" kern="1200">
                <a:solidFill>
                  <a:schemeClr val="tx1"/>
                </a:solidFill>
                <a:latin typeface="+mn-lt"/>
                <a:ea typeface="+mn-ea"/>
                <a:cs typeface="+mn-cs"/>
              </a:defRPr>
            </a:lvl6pPr>
            <a:lvl7pPr marL="2057400" lvl="6" algn="l" defTabSz="342900" rtl="0" eaLnBrk="1" latinLnBrk="0" hangingPunct="1">
              <a:buNone/>
              <a:defRPr sz="1350" kern="1200">
                <a:solidFill>
                  <a:schemeClr val="tx1"/>
                </a:solidFill>
                <a:latin typeface="+mn-lt"/>
                <a:ea typeface="+mn-ea"/>
                <a:cs typeface="+mn-cs"/>
              </a:defRPr>
            </a:lvl7pPr>
            <a:lvl8pPr marL="2400300" lvl="7" algn="l" defTabSz="342900" rtl="0" eaLnBrk="1" latinLnBrk="0" hangingPunct="1">
              <a:buNone/>
              <a:defRPr sz="1350" kern="1200">
                <a:solidFill>
                  <a:schemeClr val="tx1"/>
                </a:solidFill>
                <a:latin typeface="+mn-lt"/>
                <a:ea typeface="+mn-ea"/>
                <a:cs typeface="+mn-cs"/>
              </a:defRPr>
            </a:lvl8pPr>
            <a:lvl9pPr marL="2743200" lvl="8" algn="l" defTabSz="342900" rtl="0" eaLnBrk="1" latinLnBrk="0" hangingPunct="1">
              <a:buNone/>
              <a:defRPr sz="1350" kern="1200">
                <a:solidFill>
                  <a:schemeClr val="tx1"/>
                </a:solidFill>
                <a:latin typeface="+mn-lt"/>
                <a:ea typeface="+mn-ea"/>
                <a:cs typeface="+mn-cs"/>
              </a:defRPr>
            </a:lvl9pPr>
          </a:lstStyle>
          <a:p>
            <a:fld id="{8C71CAF9-4461-454A-B702-D536C3775752}" type="slidenum">
              <a:rPr lang="en-US" smtClean="0"/>
              <a:pPr/>
              <a:t>10</a:t>
            </a:fld>
            <a:endParaRPr lang="en-US" dirty="0"/>
          </a:p>
        </p:txBody>
      </p:sp>
      <p:sp>
        <p:nvSpPr>
          <p:cNvPr id="4" name="Slide Number Placeholder 3">
            <a:extLst>
              <a:ext uri="{FF2B5EF4-FFF2-40B4-BE49-F238E27FC236}">
                <a16:creationId xmlns:a16="http://schemas.microsoft.com/office/drawing/2014/main" id="{CADD7C62-5383-4D43-8273-5E36F2AFB91C}"/>
              </a:ext>
            </a:extLst>
          </p:cNvPr>
          <p:cNvSpPr>
            <a:spLocks noGrp="1"/>
          </p:cNvSpPr>
          <p:nvPr>
            <p:ph type="sldNum"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10</a:t>
            </a:fld>
            <a:endParaRPr lang="en" kern="0">
              <a:latin typeface="Arial"/>
              <a:cs typeface="Arial"/>
              <a:sym typeface="Arial"/>
            </a:endParaRPr>
          </a:p>
        </p:txBody>
      </p:sp>
      <p:pic>
        <p:nvPicPr>
          <p:cNvPr id="10" name="Audio 9">
            <a:hlinkClick r:id="" action="ppaction://media"/>
            <a:extLst>
              <a:ext uri="{FF2B5EF4-FFF2-40B4-BE49-F238E27FC236}">
                <a16:creationId xmlns:a16="http://schemas.microsoft.com/office/drawing/2014/main" id="{BB111AF5-94FA-4FC9-9F75-9BDD1E74860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628737799"/>
      </p:ext>
    </p:extLst>
  </p:cSld>
  <p:clrMapOvr>
    <a:masterClrMapping/>
  </p:clrMapOvr>
  <mc:AlternateContent xmlns:mc="http://schemas.openxmlformats.org/markup-compatibility/2006" xmlns:p14="http://schemas.microsoft.com/office/powerpoint/2010/main">
    <mc:Choice Requires="p14">
      <p:transition spd="slow" p14:dur="2000" advTm="29330"/>
    </mc:Choice>
    <mc:Fallback xmlns="">
      <p:transition spd="slow" advTm="29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0"/>
                </p:tgtEl>
              </p:cMediaNode>
            </p:audio>
          </p:childTnLst>
        </p:cTn>
      </p:par>
    </p:tnLst>
    <p:bldLst>
      <p:bldP spid="7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597275-27BA-425C-8FDE-28A1F50246FA}"/>
              </a:ext>
            </a:extLst>
          </p:cNvPr>
          <p:cNvSpPr/>
          <p:nvPr/>
        </p:nvSpPr>
        <p:spPr>
          <a:xfrm>
            <a:off x="793903" y="1172073"/>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369721E-C0FB-43E7-9E9A-3BF2A0D9A0BC}"/>
              </a:ext>
            </a:extLst>
          </p:cNvPr>
          <p:cNvSpPr/>
          <p:nvPr/>
        </p:nvSpPr>
        <p:spPr>
          <a:xfrm>
            <a:off x="0" y="4581642"/>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TFHE Problem: Slow </a:t>
            </a:r>
            <a:r>
              <a:rPr lang="en-US" sz="3000" dirty="0">
                <a:solidFill>
                  <a:srgbClr val="FF0000"/>
                </a:solidFill>
              </a:rPr>
              <a:t>Multiply</a:t>
            </a:r>
            <a:r>
              <a:rPr lang="en-US" sz="3000" dirty="0"/>
              <a:t>-accumulate</a:t>
            </a:r>
          </a:p>
        </p:txBody>
      </p:sp>
      <p:sp>
        <p:nvSpPr>
          <p:cNvPr id="3" name="Rectangle 2">
            <a:extLst>
              <a:ext uri="{FF2B5EF4-FFF2-40B4-BE49-F238E27FC236}">
                <a16:creationId xmlns:a16="http://schemas.microsoft.com/office/drawing/2014/main" id="{589D0D41-B735-4F59-BFF0-414892711BF8}"/>
              </a:ext>
            </a:extLst>
          </p:cNvPr>
          <p:cNvSpPr/>
          <p:nvPr/>
        </p:nvSpPr>
        <p:spPr>
          <a:xfrm>
            <a:off x="4242079" y="3628038"/>
            <a:ext cx="469595"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F68D11C3-5495-4DE4-866E-8DADB6A0DA67}"/>
              </a:ext>
            </a:extLst>
          </p:cNvPr>
          <p:cNvSpPr txBox="1"/>
          <p:nvPr/>
        </p:nvSpPr>
        <p:spPr>
          <a:xfrm>
            <a:off x="439134" y="918846"/>
            <a:ext cx="7605890" cy="954107"/>
          </a:xfrm>
          <a:prstGeom prst="rect">
            <a:avLst/>
          </a:prstGeom>
          <a:noFill/>
        </p:spPr>
        <p:txBody>
          <a:bodyPr wrap="square" rtlCol="0">
            <a:spAutoFit/>
          </a:bodyPr>
          <a:lstStyle/>
          <a:p>
            <a:pPr marL="214313" indent="-214313" defTabSz="685800">
              <a:buFont typeface="Arial" panose="020B0604020202020204" pitchFamily="34" charset="0"/>
              <a:buChar char="•"/>
            </a:pPr>
            <a:r>
              <a:rPr lang="en-US" sz="2000" dirty="0">
                <a:solidFill>
                  <a:prstClr val="black"/>
                </a:solidFill>
                <a:latin typeface="+mj-lt"/>
              </a:rPr>
              <a:t>Prior HE schemes:</a:t>
            </a:r>
          </a:p>
          <a:p>
            <a:pPr marL="628650" lvl="1" indent="-285750" defTabSz="685800">
              <a:buFont typeface="Arial" panose="020B0604020202020204" pitchFamily="34" charset="0"/>
              <a:buChar char="•"/>
            </a:pPr>
            <a:r>
              <a:rPr lang="en-US" sz="1800" dirty="0">
                <a:solidFill>
                  <a:prstClr val="black"/>
                </a:solidFill>
                <a:latin typeface="+mj-lt"/>
              </a:rPr>
              <a:t>BGV, BFV, FV-RNS and HEAAN</a:t>
            </a:r>
          </a:p>
          <a:p>
            <a:pPr marL="628650" lvl="1" indent="-285750" defTabSz="685800">
              <a:buFont typeface="Arial" panose="020B0604020202020204" pitchFamily="34" charset="0"/>
              <a:buChar char="•"/>
            </a:pPr>
            <a:r>
              <a:rPr lang="en-US" sz="1800" dirty="0">
                <a:solidFill>
                  <a:prstClr val="black"/>
                </a:solidFill>
                <a:latin typeface="+mj-lt"/>
              </a:rPr>
              <a:t>10 x 11 = 110    </a:t>
            </a:r>
            <a:r>
              <a:rPr lang="en-US" sz="1800" b="1" dirty="0">
                <a:solidFill>
                  <a:schemeClr val="accent5"/>
                </a:solidFill>
                <a:latin typeface="+mj-lt"/>
              </a:rPr>
              <a:t>1 operation!</a:t>
            </a:r>
          </a:p>
        </p:txBody>
      </p:sp>
      <p:sp>
        <p:nvSpPr>
          <p:cNvPr id="25" name="TextBox 24">
            <a:extLst>
              <a:ext uri="{FF2B5EF4-FFF2-40B4-BE49-F238E27FC236}">
                <a16:creationId xmlns:a16="http://schemas.microsoft.com/office/drawing/2014/main" id="{B84028E8-CEA6-4953-B439-B56660442263}"/>
              </a:ext>
            </a:extLst>
          </p:cNvPr>
          <p:cNvSpPr txBox="1"/>
          <p:nvPr/>
        </p:nvSpPr>
        <p:spPr>
          <a:xfrm>
            <a:off x="496118" y="2038001"/>
            <a:ext cx="7605890" cy="677108"/>
          </a:xfrm>
          <a:prstGeom prst="rect">
            <a:avLst/>
          </a:prstGeom>
          <a:noFill/>
        </p:spPr>
        <p:txBody>
          <a:bodyPr wrap="square" rtlCol="0">
            <a:spAutoFit/>
          </a:bodyPr>
          <a:lstStyle/>
          <a:p>
            <a:pPr marL="214313" indent="-214313" defTabSz="685800">
              <a:buFont typeface="Arial" panose="020B0604020202020204" pitchFamily="34" charset="0"/>
              <a:buChar char="•"/>
            </a:pPr>
            <a:r>
              <a:rPr lang="en-US" sz="2000" dirty="0">
                <a:solidFill>
                  <a:prstClr val="black"/>
                </a:solidFill>
                <a:latin typeface="+mj-lt"/>
              </a:rPr>
              <a:t>TFHE</a:t>
            </a:r>
            <a:r>
              <a:rPr lang="en-US" sz="2000" dirty="0">
                <a:solidFill>
                  <a:prstClr val="black"/>
                </a:solidFill>
              </a:rPr>
              <a:t>:</a:t>
            </a:r>
          </a:p>
          <a:p>
            <a:pPr lvl="1" defTabSz="685800"/>
            <a:endParaRPr lang="en-US" sz="1800" dirty="0">
              <a:solidFill>
                <a:prstClr val="black"/>
              </a:solidFill>
            </a:endParaRPr>
          </a:p>
        </p:txBody>
      </p:sp>
      <p:sp>
        <p:nvSpPr>
          <p:cNvPr id="32" name="Rectangle 31">
            <a:extLst>
              <a:ext uri="{FF2B5EF4-FFF2-40B4-BE49-F238E27FC236}">
                <a16:creationId xmlns:a16="http://schemas.microsoft.com/office/drawing/2014/main" id="{6585E571-2C09-4675-859F-6369D822B56B}"/>
              </a:ext>
            </a:extLst>
          </p:cNvPr>
          <p:cNvSpPr/>
          <p:nvPr/>
        </p:nvSpPr>
        <p:spPr>
          <a:xfrm>
            <a:off x="1189197" y="2316471"/>
            <a:ext cx="1083951" cy="1384995"/>
          </a:xfrm>
          <a:prstGeom prst="rect">
            <a:avLst/>
          </a:prstGeom>
        </p:spPr>
        <p:txBody>
          <a:bodyPr wrap="none">
            <a:spAutoFit/>
          </a:bodyPr>
          <a:lstStyle/>
          <a:p>
            <a:r>
              <a:rPr lang="en-US" sz="2400" dirty="0">
                <a:latin typeface="+mj-lt"/>
                <a:cs typeface="Arial" pitchFamily="34" charset="0"/>
              </a:rPr>
              <a:t>   </a:t>
            </a:r>
            <a:r>
              <a:rPr lang="en-US" sz="2000" dirty="0">
                <a:latin typeface="+mj-lt"/>
                <a:cs typeface="Arial" pitchFamily="34" charset="0"/>
              </a:rPr>
              <a:t>1 0 1 0</a:t>
            </a:r>
          </a:p>
          <a:p>
            <a:r>
              <a:rPr lang="en-US" sz="2000" dirty="0">
                <a:latin typeface="+mj-lt"/>
                <a:cs typeface="Arial" pitchFamily="34" charset="0"/>
              </a:rPr>
              <a:t>X 1 0 1 1</a:t>
            </a:r>
          </a:p>
          <a:p>
            <a:r>
              <a:rPr lang="en-US" sz="2000" dirty="0">
                <a:latin typeface="+mj-lt"/>
                <a:cs typeface="Arial" pitchFamily="34" charset="0"/>
              </a:rPr>
              <a:t>   1 0 1 0</a:t>
            </a:r>
          </a:p>
          <a:p>
            <a:r>
              <a:rPr lang="en-US" sz="2000" dirty="0">
                <a:latin typeface="+mj-lt"/>
                <a:cs typeface="Arial" pitchFamily="34" charset="0"/>
              </a:rPr>
              <a:t>1 0 1 0</a:t>
            </a:r>
          </a:p>
        </p:txBody>
      </p:sp>
      <p:sp>
        <p:nvSpPr>
          <p:cNvPr id="33" name="Rectangle 32">
            <a:extLst>
              <a:ext uri="{FF2B5EF4-FFF2-40B4-BE49-F238E27FC236}">
                <a16:creationId xmlns:a16="http://schemas.microsoft.com/office/drawing/2014/main" id="{FF04896E-C9D9-4F63-996C-43C9B7C2CAA7}"/>
              </a:ext>
            </a:extLst>
          </p:cNvPr>
          <p:cNvSpPr/>
          <p:nvPr/>
        </p:nvSpPr>
        <p:spPr>
          <a:xfrm>
            <a:off x="791734" y="3613003"/>
            <a:ext cx="1107996" cy="707886"/>
          </a:xfrm>
          <a:prstGeom prst="rect">
            <a:avLst/>
          </a:prstGeom>
        </p:spPr>
        <p:txBody>
          <a:bodyPr wrap="none">
            <a:spAutoFit/>
          </a:bodyPr>
          <a:lstStyle/>
          <a:p>
            <a:r>
              <a:rPr lang="en-US" sz="2000" dirty="0">
                <a:latin typeface="+mj-lt"/>
                <a:cs typeface="Arial" pitchFamily="34" charset="0"/>
              </a:rPr>
              <a:t>    0 0 0 0</a:t>
            </a:r>
          </a:p>
          <a:p>
            <a:r>
              <a:rPr lang="en-US" sz="2000" dirty="0">
                <a:latin typeface="+mj-lt"/>
                <a:cs typeface="Arial" pitchFamily="34" charset="0"/>
              </a:rPr>
              <a:t> 1 0 1 0</a:t>
            </a:r>
          </a:p>
        </p:txBody>
      </p:sp>
      <p:cxnSp>
        <p:nvCxnSpPr>
          <p:cNvPr id="34" name="Straight Connector 33">
            <a:extLst>
              <a:ext uri="{FF2B5EF4-FFF2-40B4-BE49-F238E27FC236}">
                <a16:creationId xmlns:a16="http://schemas.microsoft.com/office/drawing/2014/main" id="{BAC45A57-2AB1-41A9-8448-F874636962C9}"/>
              </a:ext>
            </a:extLst>
          </p:cNvPr>
          <p:cNvCxnSpPr/>
          <p:nvPr/>
        </p:nvCxnSpPr>
        <p:spPr bwMode="auto">
          <a:xfrm>
            <a:off x="789100" y="3045644"/>
            <a:ext cx="2157881"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85097A70-F5DB-40C6-89AA-D977AE80D3D4}"/>
              </a:ext>
            </a:extLst>
          </p:cNvPr>
          <p:cNvCxnSpPr/>
          <p:nvPr/>
        </p:nvCxnSpPr>
        <p:spPr bwMode="auto">
          <a:xfrm>
            <a:off x="714291" y="4320889"/>
            <a:ext cx="2157881"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8" name="Rectangle 37">
            <a:extLst>
              <a:ext uri="{FF2B5EF4-FFF2-40B4-BE49-F238E27FC236}">
                <a16:creationId xmlns:a16="http://schemas.microsoft.com/office/drawing/2014/main" id="{B6575870-BE28-4A2A-A7AC-E624115C1168}"/>
              </a:ext>
            </a:extLst>
          </p:cNvPr>
          <p:cNvSpPr/>
          <p:nvPr/>
        </p:nvSpPr>
        <p:spPr>
          <a:xfrm>
            <a:off x="856898" y="4264469"/>
            <a:ext cx="1439818" cy="400110"/>
          </a:xfrm>
          <a:prstGeom prst="rect">
            <a:avLst/>
          </a:prstGeom>
        </p:spPr>
        <p:txBody>
          <a:bodyPr wrap="none">
            <a:spAutoFit/>
          </a:bodyPr>
          <a:lstStyle/>
          <a:p>
            <a:r>
              <a:rPr lang="en-US" sz="2000" dirty="0">
                <a:latin typeface="+mj-lt"/>
                <a:cs typeface="Arial" pitchFamily="34" charset="0"/>
              </a:rPr>
              <a:t>1 1 0 1 1 1 0</a:t>
            </a:r>
          </a:p>
        </p:txBody>
      </p:sp>
      <p:sp>
        <p:nvSpPr>
          <p:cNvPr id="42" name="Rectangle 41">
            <a:extLst>
              <a:ext uri="{FF2B5EF4-FFF2-40B4-BE49-F238E27FC236}">
                <a16:creationId xmlns:a16="http://schemas.microsoft.com/office/drawing/2014/main" id="{82B8DDA1-514F-4E49-9B8C-216F65DCDB4D}"/>
              </a:ext>
            </a:extLst>
          </p:cNvPr>
          <p:cNvSpPr/>
          <p:nvPr/>
        </p:nvSpPr>
        <p:spPr>
          <a:xfrm>
            <a:off x="2283264" y="4314034"/>
            <a:ext cx="1687513" cy="369332"/>
          </a:xfrm>
          <a:prstGeom prst="rect">
            <a:avLst/>
          </a:prstGeom>
        </p:spPr>
        <p:txBody>
          <a:bodyPr wrap="none">
            <a:spAutoFit/>
          </a:bodyPr>
          <a:lstStyle/>
          <a:p>
            <a:r>
              <a:rPr lang="en-US" sz="1800" b="1" dirty="0">
                <a:solidFill>
                  <a:srgbClr val="FF0000"/>
                </a:solidFill>
                <a:latin typeface="+mj-lt"/>
                <a:cs typeface="Arial" pitchFamily="34" charset="0"/>
              </a:rPr>
              <a:t>&gt;16 operations!</a:t>
            </a:r>
            <a:endParaRPr lang="en-US" sz="1800" dirty="0">
              <a:solidFill>
                <a:srgbClr val="FF0000"/>
              </a:solidFill>
              <a:latin typeface="+mj-lt"/>
              <a:cs typeface="Arial" pitchFamily="34" charset="0"/>
            </a:endParaRPr>
          </a:p>
        </p:txBody>
      </p:sp>
      <p:grpSp>
        <p:nvGrpSpPr>
          <p:cNvPr id="49" name="Group 48">
            <a:extLst>
              <a:ext uri="{FF2B5EF4-FFF2-40B4-BE49-F238E27FC236}">
                <a16:creationId xmlns:a16="http://schemas.microsoft.com/office/drawing/2014/main" id="{58AA9F3F-4791-46A2-B7F9-C3827AFD20E5}"/>
              </a:ext>
            </a:extLst>
          </p:cNvPr>
          <p:cNvGrpSpPr/>
          <p:nvPr/>
        </p:nvGrpSpPr>
        <p:grpSpPr>
          <a:xfrm>
            <a:off x="4278901" y="1332432"/>
            <a:ext cx="6775305" cy="4402132"/>
            <a:chOff x="2228151" y="1268038"/>
            <a:chExt cx="4636634" cy="3041648"/>
          </a:xfrm>
        </p:grpSpPr>
        <p:graphicFrame>
          <p:nvGraphicFramePr>
            <p:cNvPr id="50" name="Chart 49">
              <a:extLst>
                <a:ext uri="{FF2B5EF4-FFF2-40B4-BE49-F238E27FC236}">
                  <a16:creationId xmlns:a16="http://schemas.microsoft.com/office/drawing/2014/main" id="{8BD9BEE3-2BC7-4335-B1A1-D135FD49504A}"/>
                </a:ext>
              </a:extLst>
            </p:cNvPr>
            <p:cNvGraphicFramePr>
              <a:graphicFrameLocks/>
            </p:cNvGraphicFramePr>
            <p:nvPr>
              <p:extLst>
                <p:ext uri="{D42A27DB-BD31-4B8C-83A1-F6EECF244321}">
                  <p14:modId xmlns:p14="http://schemas.microsoft.com/office/powerpoint/2010/main" val="2023981019"/>
                </p:ext>
              </p:extLst>
            </p:nvPr>
          </p:nvGraphicFramePr>
          <p:xfrm>
            <a:off x="2292785" y="1268038"/>
            <a:ext cx="4572000" cy="3041648"/>
          </p:xfrm>
          <a:graphic>
            <a:graphicData uri="http://schemas.openxmlformats.org/drawingml/2006/chart">
              <c:chart xmlns:c="http://schemas.openxmlformats.org/drawingml/2006/chart" xmlns:r="http://schemas.openxmlformats.org/officeDocument/2006/relationships" r:id="rId6"/>
            </a:graphicData>
          </a:graphic>
        </p:graphicFrame>
        <p:sp>
          <p:nvSpPr>
            <p:cNvPr id="51" name="Rectangle 50">
              <a:extLst>
                <a:ext uri="{FF2B5EF4-FFF2-40B4-BE49-F238E27FC236}">
                  <a16:creationId xmlns:a16="http://schemas.microsoft.com/office/drawing/2014/main" id="{5255D5E0-B04A-4DDC-871E-18F8DD50F7DC}"/>
                </a:ext>
              </a:extLst>
            </p:cNvPr>
            <p:cNvSpPr/>
            <p:nvPr/>
          </p:nvSpPr>
          <p:spPr>
            <a:xfrm rot="16200000">
              <a:off x="1642354" y="2591786"/>
              <a:ext cx="1445408" cy="273813"/>
            </a:xfrm>
            <a:prstGeom prst="rect">
              <a:avLst/>
            </a:prstGeom>
          </p:spPr>
          <p:txBody>
            <a:bodyPr wrap="none">
              <a:spAutoFit/>
            </a:bodyPr>
            <a:lstStyle/>
            <a:p>
              <a:pPr algn="ctr"/>
              <a:r>
                <a:rPr lang="en-US" sz="2000" dirty="0">
                  <a:latin typeface="Calibri" pitchFamily="34" charset="0"/>
                  <a:cs typeface="Arial" pitchFamily="34" charset="0"/>
                </a:rPr>
                <a:t>Execution </a:t>
              </a:r>
              <a:r>
                <a:rPr lang="en-US" sz="2000" dirty="0">
                  <a:latin typeface="+mj-lt"/>
                  <a:cs typeface="Arial" pitchFamily="34" charset="0"/>
                </a:rPr>
                <a:t>Time</a:t>
              </a:r>
              <a:r>
                <a:rPr lang="en-US" sz="2000" dirty="0">
                  <a:latin typeface="Calibri" pitchFamily="34" charset="0"/>
                  <a:cs typeface="Arial" pitchFamily="34" charset="0"/>
                </a:rPr>
                <a:t> (s)</a:t>
              </a:r>
            </a:p>
          </p:txBody>
        </p:sp>
        <p:sp>
          <p:nvSpPr>
            <p:cNvPr id="52" name="Rectangle 51">
              <a:extLst>
                <a:ext uri="{FF2B5EF4-FFF2-40B4-BE49-F238E27FC236}">
                  <a16:creationId xmlns:a16="http://schemas.microsoft.com/office/drawing/2014/main" id="{1FE276EA-126A-498D-BE14-EBC798C9C46D}"/>
                </a:ext>
              </a:extLst>
            </p:cNvPr>
            <p:cNvSpPr/>
            <p:nvPr/>
          </p:nvSpPr>
          <p:spPr>
            <a:xfrm rot="16200000">
              <a:off x="4701711" y="2438710"/>
              <a:ext cx="1131340" cy="273813"/>
            </a:xfrm>
            <a:prstGeom prst="rect">
              <a:avLst/>
            </a:prstGeom>
          </p:spPr>
          <p:txBody>
            <a:bodyPr wrap="none">
              <a:spAutoFit/>
            </a:bodyPr>
            <a:lstStyle/>
            <a:p>
              <a:pPr algn="ctr"/>
              <a:r>
                <a:rPr lang="en-US" sz="2000" dirty="0">
                  <a:latin typeface="+mj-lt"/>
                  <a:cs typeface="Arial" pitchFamily="34" charset="0"/>
                </a:rPr>
                <a:t>Error Rate (%)</a:t>
              </a:r>
            </a:p>
          </p:txBody>
        </p:sp>
      </p:grpSp>
      <p:sp>
        <p:nvSpPr>
          <p:cNvPr id="53" name="Rectangle 52">
            <a:extLst>
              <a:ext uri="{FF2B5EF4-FFF2-40B4-BE49-F238E27FC236}">
                <a16:creationId xmlns:a16="http://schemas.microsoft.com/office/drawing/2014/main" id="{3E35D206-6774-482F-A68E-E189567914ED}"/>
              </a:ext>
            </a:extLst>
          </p:cNvPr>
          <p:cNvSpPr/>
          <p:nvPr/>
        </p:nvSpPr>
        <p:spPr bwMode="auto">
          <a:xfrm>
            <a:off x="6877160" y="2421128"/>
            <a:ext cx="737041" cy="1992933"/>
          </a:xfrm>
          <a:prstGeom prst="rect">
            <a:avLst/>
          </a:prstGeom>
          <a:noFill/>
          <a:ln w="698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0" name="Slide Number Placeholder 4">
            <a:extLst>
              <a:ext uri="{FF2B5EF4-FFF2-40B4-BE49-F238E27FC236}">
                <a16:creationId xmlns:a16="http://schemas.microsoft.com/office/drawing/2014/main" id="{4A41E380-0FAF-492D-8F52-878604E4FBE4}"/>
              </a:ext>
            </a:extLst>
          </p:cNvPr>
          <p:cNvSpPr txBox="1">
            <a:spLocks/>
          </p:cNvSpPr>
          <p:nvPr/>
        </p:nvSpPr>
        <p:spPr>
          <a:xfrm>
            <a:off x="7425345" y="4844840"/>
            <a:ext cx="984019" cy="273844"/>
          </a:xfrm>
          <a:prstGeom prst="rect">
            <a:avLst/>
          </a:prstGeom>
        </p:spPr>
        <p:txBody>
          <a:bodyPr spcFirstLastPara="1" vert="horz" wrap="square" lIns="91425" tIns="91425" rIns="91425" bIns="91425" rtlCol="0" anchor="ctr" anchorCtr="0">
            <a:noAutofit/>
          </a:bodyPr>
          <a:lstStyle>
            <a:defPPr>
              <a:defRPr lang="en-US"/>
            </a:defPPr>
            <a:lvl1pPr marL="0" lvl="0" algn="r" defTabSz="342900" rtl="0" eaLnBrk="1" latinLnBrk="0" hangingPunct="1">
              <a:buNone/>
              <a:defRPr sz="1600" kern="1200">
                <a:solidFill>
                  <a:srgbClr val="FFFFFF"/>
                </a:solidFill>
                <a:latin typeface="+mn-lt"/>
                <a:ea typeface="+mn-ea"/>
                <a:cs typeface="+mn-cs"/>
              </a:defRPr>
            </a:lvl1pPr>
            <a:lvl2pPr marL="342900" lvl="1" algn="l" defTabSz="342900" rtl="0" eaLnBrk="1" latinLnBrk="0" hangingPunct="1">
              <a:buNone/>
              <a:defRPr sz="1350" kern="1200">
                <a:solidFill>
                  <a:schemeClr val="tx1"/>
                </a:solidFill>
                <a:latin typeface="+mn-lt"/>
                <a:ea typeface="+mn-ea"/>
                <a:cs typeface="+mn-cs"/>
              </a:defRPr>
            </a:lvl2pPr>
            <a:lvl3pPr marL="685800" lvl="2" algn="l" defTabSz="342900" rtl="0" eaLnBrk="1" latinLnBrk="0" hangingPunct="1">
              <a:buNone/>
              <a:defRPr sz="1350" kern="1200">
                <a:solidFill>
                  <a:schemeClr val="tx1"/>
                </a:solidFill>
                <a:latin typeface="+mn-lt"/>
                <a:ea typeface="+mn-ea"/>
                <a:cs typeface="+mn-cs"/>
              </a:defRPr>
            </a:lvl3pPr>
            <a:lvl4pPr marL="1028700" lvl="3" algn="l" defTabSz="342900" rtl="0" eaLnBrk="1" latinLnBrk="0" hangingPunct="1">
              <a:buNone/>
              <a:defRPr sz="1350" kern="1200">
                <a:solidFill>
                  <a:schemeClr val="tx1"/>
                </a:solidFill>
                <a:latin typeface="+mn-lt"/>
                <a:ea typeface="+mn-ea"/>
                <a:cs typeface="+mn-cs"/>
              </a:defRPr>
            </a:lvl4pPr>
            <a:lvl5pPr marL="1371600" lvl="4" algn="l" defTabSz="342900" rtl="0" eaLnBrk="1" latinLnBrk="0" hangingPunct="1">
              <a:buNone/>
              <a:defRPr sz="1350" kern="1200">
                <a:solidFill>
                  <a:schemeClr val="tx1"/>
                </a:solidFill>
                <a:latin typeface="+mn-lt"/>
                <a:ea typeface="+mn-ea"/>
                <a:cs typeface="+mn-cs"/>
              </a:defRPr>
            </a:lvl5pPr>
            <a:lvl6pPr marL="1714500" lvl="5" algn="l" defTabSz="342900" rtl="0" eaLnBrk="1" latinLnBrk="0" hangingPunct="1">
              <a:buNone/>
              <a:defRPr sz="1350" kern="1200">
                <a:solidFill>
                  <a:schemeClr val="tx1"/>
                </a:solidFill>
                <a:latin typeface="+mn-lt"/>
                <a:ea typeface="+mn-ea"/>
                <a:cs typeface="+mn-cs"/>
              </a:defRPr>
            </a:lvl6pPr>
            <a:lvl7pPr marL="2057400" lvl="6" algn="l" defTabSz="342900" rtl="0" eaLnBrk="1" latinLnBrk="0" hangingPunct="1">
              <a:buNone/>
              <a:defRPr sz="1350" kern="1200">
                <a:solidFill>
                  <a:schemeClr val="tx1"/>
                </a:solidFill>
                <a:latin typeface="+mn-lt"/>
                <a:ea typeface="+mn-ea"/>
                <a:cs typeface="+mn-cs"/>
              </a:defRPr>
            </a:lvl7pPr>
            <a:lvl8pPr marL="2400300" lvl="7" algn="l" defTabSz="342900" rtl="0" eaLnBrk="1" latinLnBrk="0" hangingPunct="1">
              <a:buNone/>
              <a:defRPr sz="1350" kern="1200">
                <a:solidFill>
                  <a:schemeClr val="tx1"/>
                </a:solidFill>
                <a:latin typeface="+mn-lt"/>
                <a:ea typeface="+mn-ea"/>
                <a:cs typeface="+mn-cs"/>
              </a:defRPr>
            </a:lvl8pPr>
            <a:lvl9pPr marL="2743200" lvl="8" algn="l" defTabSz="342900" rtl="0" eaLnBrk="1" latinLnBrk="0" hangingPunct="1">
              <a:buNone/>
              <a:defRPr sz="1350" kern="1200">
                <a:solidFill>
                  <a:schemeClr val="tx1"/>
                </a:solidFill>
                <a:latin typeface="+mn-lt"/>
                <a:ea typeface="+mn-ea"/>
                <a:cs typeface="+mn-cs"/>
              </a:defRPr>
            </a:lvl9pPr>
          </a:lstStyle>
          <a:p>
            <a:fld id="{8C71CAF9-4461-454A-B702-D536C3775752}" type="slidenum">
              <a:rPr lang="en-US" smtClean="0"/>
              <a:pPr/>
              <a:t>11</a:t>
            </a:fld>
            <a:endParaRPr lang="en-US" dirty="0"/>
          </a:p>
        </p:txBody>
      </p:sp>
      <p:sp>
        <p:nvSpPr>
          <p:cNvPr id="4" name="Slide Number Placeholder 3">
            <a:extLst>
              <a:ext uri="{FF2B5EF4-FFF2-40B4-BE49-F238E27FC236}">
                <a16:creationId xmlns:a16="http://schemas.microsoft.com/office/drawing/2014/main" id="{53C7E18A-99DB-4A19-97C7-4A3448B50E4B}"/>
              </a:ext>
            </a:extLst>
          </p:cNvPr>
          <p:cNvSpPr>
            <a:spLocks noGrp="1"/>
          </p:cNvSpPr>
          <p:nvPr>
            <p:ph type="sldNum"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11</a:t>
            </a:fld>
            <a:endParaRPr lang="en" kern="0">
              <a:latin typeface="Arial"/>
              <a:cs typeface="Arial"/>
              <a:sym typeface="Arial"/>
            </a:endParaRPr>
          </a:p>
        </p:txBody>
      </p:sp>
      <p:pic>
        <p:nvPicPr>
          <p:cNvPr id="7" name="Audio 6">
            <a:hlinkClick r:id="" action="ppaction://media"/>
            <a:extLst>
              <a:ext uri="{FF2B5EF4-FFF2-40B4-BE49-F238E27FC236}">
                <a16:creationId xmlns:a16="http://schemas.microsoft.com/office/drawing/2014/main" id="{BE7E96E2-2BAD-44F5-8221-1C95C1719BB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4195065261"/>
      </p:ext>
    </p:extLst>
  </p:cSld>
  <p:clrMapOvr>
    <a:masterClrMapping/>
  </p:clrMapOvr>
  <mc:AlternateContent xmlns:mc="http://schemas.openxmlformats.org/markup-compatibility/2006" xmlns:p14="http://schemas.microsoft.com/office/powerpoint/2010/main">
    <mc:Choice Requires="p14">
      <p:transition spd="slow" p14:dur="2000" advTm="37533"/>
    </mc:Choice>
    <mc:Fallback xmlns="">
      <p:transition spd="slow" advTm="3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nodeType="withEffect">
                                  <p:stCondLst>
                                    <p:cond delay="0"/>
                                  </p:stCondLst>
                                  <p:childTnLst>
                                    <p:set>
                                      <p:cBhvr>
                                        <p:cTn id="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7"/>
                </p:tgtEl>
              </p:cMediaNode>
            </p:audio>
          </p:childTnLst>
        </p:cTn>
      </p:par>
    </p:tnLst>
    <p:bldLst>
      <p:bldP spid="32" grpId="0"/>
      <p:bldP spid="33" grpId="0"/>
      <p:bldP spid="38" grpId="0"/>
      <p:bldP spid="42" grpId="0"/>
      <p:bldP spid="5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597275-27BA-425C-8FDE-28A1F50246FA}"/>
              </a:ext>
            </a:extLst>
          </p:cNvPr>
          <p:cNvSpPr/>
          <p:nvPr/>
        </p:nvSpPr>
        <p:spPr>
          <a:xfrm>
            <a:off x="793903" y="1172073"/>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369721E-C0FB-43E7-9E9A-3BF2A0D9A0BC}"/>
              </a:ext>
            </a:extLst>
          </p:cNvPr>
          <p:cNvSpPr/>
          <p:nvPr/>
        </p:nvSpPr>
        <p:spPr>
          <a:xfrm>
            <a:off x="0" y="4581642"/>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Solution: Log2 quantization</a:t>
            </a:r>
          </a:p>
        </p:txBody>
      </p:sp>
      <p:sp>
        <p:nvSpPr>
          <p:cNvPr id="3" name="Rectangle 2">
            <a:extLst>
              <a:ext uri="{FF2B5EF4-FFF2-40B4-BE49-F238E27FC236}">
                <a16:creationId xmlns:a16="http://schemas.microsoft.com/office/drawing/2014/main" id="{589D0D41-B735-4F59-BFF0-414892711BF8}"/>
              </a:ext>
            </a:extLst>
          </p:cNvPr>
          <p:cNvSpPr/>
          <p:nvPr/>
        </p:nvSpPr>
        <p:spPr>
          <a:xfrm>
            <a:off x="4242079" y="3628038"/>
            <a:ext cx="469595"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CF8D609A-59BD-417A-99C6-9B7B54D9820F}"/>
              </a:ext>
            </a:extLst>
          </p:cNvPr>
          <p:cNvGrpSpPr/>
          <p:nvPr/>
        </p:nvGrpSpPr>
        <p:grpSpPr>
          <a:xfrm>
            <a:off x="1711593" y="681068"/>
            <a:ext cx="5809163" cy="1399389"/>
            <a:chOff x="208790" y="811856"/>
            <a:chExt cx="5809162" cy="1399389"/>
          </a:xfrm>
        </p:grpSpPr>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DDEBDF8-2E40-4F22-A7FE-D0D90D96B146}"/>
                    </a:ext>
                  </a:extLst>
                </p:cNvPr>
                <p:cNvSpPr txBox="1"/>
                <p:nvPr/>
              </p:nvSpPr>
              <p:spPr>
                <a:xfrm>
                  <a:off x="208790" y="1372361"/>
                  <a:ext cx="5809162" cy="838884"/>
                </a:xfrm>
                <a:prstGeom prst="rect">
                  <a:avLst/>
                </a:prstGeom>
                <a:noFill/>
                <a:ln w="38100">
                  <a:noFill/>
                </a:ln>
                <a:effectLst/>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nary>
                          <m:naryPr>
                            <m:chr m:val="∑"/>
                            <m:ctrlPr>
                              <a:rPr lang="en-US" sz="2000" b="1" i="1" smtClean="0">
                                <a:solidFill>
                                  <a:schemeClr val="tx1"/>
                                </a:solidFill>
                                <a:latin typeface="Cambria Math" panose="02040503050406030204" pitchFamily="18" charset="0"/>
                                <a:cs typeface="Arial" pitchFamily="34" charset="0"/>
                              </a:rPr>
                            </m:ctrlPr>
                          </m:naryPr>
                          <m:sub>
                            <m:r>
                              <m:rPr>
                                <m:brk m:alnAt="23"/>
                              </m:rPr>
                              <a:rPr lang="en-US" sz="2000" b="1" i="1" smtClean="0">
                                <a:solidFill>
                                  <a:schemeClr val="tx1"/>
                                </a:solidFill>
                                <a:latin typeface="Cambria Math" panose="02040503050406030204" pitchFamily="18" charset="0"/>
                                <a:cs typeface="Arial" pitchFamily="34" charset="0"/>
                              </a:rPr>
                              <m:t>𝒊</m:t>
                            </m:r>
                            <m:r>
                              <a:rPr lang="en-US" sz="2000" b="1" i="1" smtClean="0">
                                <a:solidFill>
                                  <a:schemeClr val="tx1"/>
                                </a:solidFill>
                                <a:latin typeface="Cambria Math" panose="02040503050406030204" pitchFamily="18" charset="0"/>
                                <a:cs typeface="Arial" pitchFamily="34" charset="0"/>
                              </a:rPr>
                              <m:t>=</m:t>
                            </m:r>
                            <m:r>
                              <a:rPr lang="en-US" sz="2000" b="1" i="1" smtClean="0">
                                <a:solidFill>
                                  <a:schemeClr val="tx1"/>
                                </a:solidFill>
                                <a:latin typeface="Cambria Math" panose="02040503050406030204" pitchFamily="18" charset="0"/>
                                <a:cs typeface="Arial" pitchFamily="34" charset="0"/>
                              </a:rPr>
                              <m:t>𝟎</m:t>
                            </m:r>
                          </m:sub>
                          <m:sup>
                            <m:r>
                              <a:rPr lang="en-US" sz="2000" b="1" i="1" smtClean="0">
                                <a:solidFill>
                                  <a:schemeClr val="tx1"/>
                                </a:solidFill>
                                <a:latin typeface="Cambria Math" panose="02040503050406030204" pitchFamily="18" charset="0"/>
                                <a:cs typeface="Arial" pitchFamily="34" charset="0"/>
                              </a:rPr>
                              <m:t>𝒏</m:t>
                            </m:r>
                          </m:sup>
                          <m:e>
                            <m:sSub>
                              <m:sSubPr>
                                <m:ctrlPr>
                                  <a:rPr lang="en-US" sz="2000" b="1" i="1" smtClean="0">
                                    <a:solidFill>
                                      <a:schemeClr val="tx1"/>
                                    </a:solidFill>
                                    <a:latin typeface="Cambria Math" panose="02040503050406030204" pitchFamily="18" charset="0"/>
                                    <a:cs typeface="Arial" pitchFamily="34" charset="0"/>
                                  </a:rPr>
                                </m:ctrlPr>
                              </m:sSubPr>
                              <m:e>
                                <m:r>
                                  <a:rPr lang="en-US" sz="2000" b="1" i="1" smtClean="0">
                                    <a:solidFill>
                                      <a:schemeClr val="tx1"/>
                                    </a:solidFill>
                                    <a:latin typeface="Cambria Math" panose="02040503050406030204" pitchFamily="18" charset="0"/>
                                    <a:cs typeface="Arial" pitchFamily="34" charset="0"/>
                                  </a:rPr>
                                  <m:t>𝒙</m:t>
                                </m:r>
                              </m:e>
                              <m:sub>
                                <m:r>
                                  <a:rPr lang="en-US" sz="2000" b="1" i="1" smtClean="0">
                                    <a:solidFill>
                                      <a:schemeClr val="tx1"/>
                                    </a:solidFill>
                                    <a:latin typeface="Cambria Math" panose="02040503050406030204" pitchFamily="18" charset="0"/>
                                    <a:cs typeface="Arial" pitchFamily="34" charset="0"/>
                                  </a:rPr>
                                  <m:t>𝒊</m:t>
                                </m:r>
                              </m:sub>
                            </m:sSub>
                            <m:sSub>
                              <m:sSubPr>
                                <m:ctrlPr>
                                  <a:rPr lang="en-US" sz="2000" b="1" i="1" smtClean="0">
                                    <a:solidFill>
                                      <a:schemeClr val="tx1"/>
                                    </a:solidFill>
                                    <a:latin typeface="Cambria Math" panose="02040503050406030204" pitchFamily="18" charset="0"/>
                                    <a:cs typeface="Arial" pitchFamily="34" charset="0"/>
                                  </a:rPr>
                                </m:ctrlPr>
                              </m:sSubPr>
                              <m:e>
                                <m:r>
                                  <a:rPr lang="en-US" sz="2000" b="1" i="1" smtClean="0">
                                    <a:solidFill>
                                      <a:schemeClr val="tx1"/>
                                    </a:solidFill>
                                    <a:latin typeface="Cambria Math" panose="02040503050406030204" pitchFamily="18" charset="0"/>
                                    <a:cs typeface="Arial" pitchFamily="34" charset="0"/>
                                  </a:rPr>
                                  <m:t>𝒘</m:t>
                                </m:r>
                              </m:e>
                              <m:sub>
                                <m:r>
                                  <a:rPr lang="en-US" sz="2000" b="1" i="1" smtClean="0">
                                    <a:solidFill>
                                      <a:schemeClr val="tx1"/>
                                    </a:solidFill>
                                    <a:latin typeface="Cambria Math" panose="02040503050406030204" pitchFamily="18" charset="0"/>
                                    <a:cs typeface="Arial" pitchFamily="34" charset="0"/>
                                  </a:rPr>
                                  <m:t>𝒊</m:t>
                                </m:r>
                              </m:sub>
                            </m:sSub>
                            <m:r>
                              <a:rPr lang="en-US" sz="2000" b="1" i="1" smtClean="0">
                                <a:solidFill>
                                  <a:schemeClr val="tx1"/>
                                </a:solidFill>
                                <a:latin typeface="Cambria Math" panose="02040503050406030204" pitchFamily="18" charset="0"/>
                                <a:ea typeface="Cambria Math" panose="02040503050406030204" pitchFamily="18" charset="0"/>
                                <a:cs typeface="Arial" pitchFamily="34" charset="0"/>
                              </a:rPr>
                              <m:t>≈</m:t>
                            </m:r>
                            <m:nary>
                              <m:naryPr>
                                <m:chr m:val="∑"/>
                                <m:ctrlPr>
                                  <a:rPr lang="en-US" sz="2000" b="1" i="1">
                                    <a:latin typeface="Cambria Math" panose="02040503050406030204" pitchFamily="18" charset="0"/>
                                    <a:cs typeface="Arial" pitchFamily="34" charset="0"/>
                                  </a:rPr>
                                </m:ctrlPr>
                              </m:naryPr>
                              <m:sub>
                                <m:r>
                                  <m:rPr>
                                    <m:brk m:alnAt="23"/>
                                  </m:rPr>
                                  <a:rPr lang="en-US" sz="2000" b="1" i="1">
                                    <a:latin typeface="Cambria Math" panose="02040503050406030204" pitchFamily="18" charset="0"/>
                                    <a:cs typeface="Arial" pitchFamily="34" charset="0"/>
                                  </a:rPr>
                                  <m:t>𝒊</m:t>
                                </m:r>
                                <m:r>
                                  <a:rPr lang="en-US" sz="2000" b="1" i="1">
                                    <a:latin typeface="Cambria Math" panose="02040503050406030204" pitchFamily="18" charset="0"/>
                                    <a:cs typeface="Arial" pitchFamily="34" charset="0"/>
                                  </a:rPr>
                                  <m:t>=</m:t>
                                </m:r>
                                <m:r>
                                  <a:rPr lang="en-US" sz="2000" b="1" i="1">
                                    <a:latin typeface="Cambria Math" panose="02040503050406030204" pitchFamily="18" charset="0"/>
                                    <a:cs typeface="Arial" pitchFamily="34" charset="0"/>
                                  </a:rPr>
                                  <m:t>𝟎</m:t>
                                </m:r>
                              </m:sub>
                              <m:sup>
                                <m:r>
                                  <a:rPr lang="en-US" sz="2000" b="1" i="1">
                                    <a:latin typeface="Cambria Math" panose="02040503050406030204" pitchFamily="18" charset="0"/>
                                    <a:cs typeface="Arial" pitchFamily="34" charset="0"/>
                                  </a:rPr>
                                  <m:t>𝒏</m:t>
                                </m:r>
                              </m:sup>
                              <m:e>
                                <m:sSub>
                                  <m:sSubPr>
                                    <m:ctrlPr>
                                      <a:rPr lang="en-US" sz="2000" b="1" i="1">
                                        <a:latin typeface="Cambria Math" panose="02040503050406030204" pitchFamily="18" charset="0"/>
                                        <a:cs typeface="Arial" pitchFamily="34" charset="0"/>
                                      </a:rPr>
                                    </m:ctrlPr>
                                  </m:sSubPr>
                                  <m:e>
                                    <m:r>
                                      <a:rPr lang="en-US" sz="2000" b="1" i="1">
                                        <a:latin typeface="Cambria Math" panose="02040503050406030204" pitchFamily="18" charset="0"/>
                                        <a:cs typeface="Arial" pitchFamily="34" charset="0"/>
                                      </a:rPr>
                                      <m:t>𝒙</m:t>
                                    </m:r>
                                  </m:e>
                                  <m:sub>
                                    <m:r>
                                      <a:rPr lang="en-US" sz="2000" b="1" i="1">
                                        <a:latin typeface="Cambria Math" panose="02040503050406030204" pitchFamily="18" charset="0"/>
                                        <a:cs typeface="Arial" pitchFamily="34" charset="0"/>
                                      </a:rPr>
                                      <m:t>𝒊</m:t>
                                    </m:r>
                                  </m:sub>
                                </m:sSub>
                                <m:sSup>
                                  <m:sSupPr>
                                    <m:ctrlPr>
                                      <a:rPr lang="en-US" sz="2000" b="1" i="1" smtClean="0">
                                        <a:latin typeface="Cambria Math" panose="02040503050406030204" pitchFamily="18" charset="0"/>
                                        <a:cs typeface="Arial" pitchFamily="34" charset="0"/>
                                      </a:rPr>
                                    </m:ctrlPr>
                                  </m:sSupPr>
                                  <m:e>
                                    <m:r>
                                      <a:rPr lang="en-US" sz="2000" b="1" i="1" smtClean="0">
                                        <a:latin typeface="Cambria Math" panose="02040503050406030204" pitchFamily="18" charset="0"/>
                                        <a:cs typeface="Arial" pitchFamily="34" charset="0"/>
                                      </a:rPr>
                                      <m:t>𝟐</m:t>
                                    </m:r>
                                  </m:e>
                                  <m:sup>
                                    <m:acc>
                                      <m:accPr>
                                        <m:chr m:val="̃"/>
                                        <m:ctrlPr>
                                          <a:rPr lang="en-US" sz="2000" b="1" i="1" smtClean="0">
                                            <a:solidFill>
                                              <a:schemeClr val="tx1"/>
                                            </a:solidFill>
                                            <a:latin typeface="Cambria Math" panose="02040503050406030204" pitchFamily="18" charset="0"/>
                                            <a:cs typeface="Arial" pitchFamily="34" charset="0"/>
                                          </a:rPr>
                                        </m:ctrlPr>
                                      </m:accPr>
                                      <m:e>
                                        <m:sSub>
                                          <m:sSubPr>
                                            <m:ctrlPr>
                                              <a:rPr lang="en-US" sz="2000" b="1" i="1">
                                                <a:latin typeface="Cambria Math" panose="02040503050406030204" pitchFamily="18" charset="0"/>
                                                <a:cs typeface="Arial" pitchFamily="34" charset="0"/>
                                              </a:rPr>
                                            </m:ctrlPr>
                                          </m:sSubPr>
                                          <m:e>
                                            <m:r>
                                              <a:rPr lang="en-US" sz="2000" b="1" i="1">
                                                <a:latin typeface="Cambria Math" panose="02040503050406030204" pitchFamily="18" charset="0"/>
                                                <a:cs typeface="Arial" pitchFamily="34" charset="0"/>
                                              </a:rPr>
                                              <m:t>𝒘</m:t>
                                            </m:r>
                                          </m:e>
                                          <m:sub>
                                            <m:r>
                                              <a:rPr lang="en-US" sz="2000" b="1" i="1">
                                                <a:latin typeface="Cambria Math" panose="02040503050406030204" pitchFamily="18" charset="0"/>
                                                <a:cs typeface="Arial" pitchFamily="34" charset="0"/>
                                              </a:rPr>
                                              <m:t>𝒊</m:t>
                                            </m:r>
                                          </m:sub>
                                        </m:sSub>
                                      </m:e>
                                    </m:acc>
                                  </m:sup>
                                </m:sSup>
                              </m:e>
                            </m:nary>
                          </m:e>
                        </m:nary>
                        <m:r>
                          <a:rPr lang="en-US" sz="2000" b="1" i="1" smtClean="0">
                            <a:solidFill>
                              <a:schemeClr val="tx1"/>
                            </a:solidFill>
                            <a:latin typeface="Cambria Math" panose="02040503050406030204" pitchFamily="18" charset="0"/>
                            <a:cs typeface="Arial" pitchFamily="34" charset="0"/>
                          </a:rPr>
                          <m:t>=</m:t>
                        </m:r>
                        <m:nary>
                          <m:naryPr>
                            <m:chr m:val="∑"/>
                            <m:ctrlPr>
                              <a:rPr lang="en-US" sz="2000" b="1" i="1" smtClean="0">
                                <a:latin typeface="Cambria Math" panose="02040503050406030204" pitchFamily="18" charset="0"/>
                                <a:cs typeface="Arial" pitchFamily="34" charset="0"/>
                              </a:rPr>
                            </m:ctrlPr>
                          </m:naryPr>
                          <m:sub>
                            <m:r>
                              <m:rPr>
                                <m:brk m:alnAt="23"/>
                              </m:rPr>
                              <a:rPr lang="en-US" sz="2000" b="1" i="1">
                                <a:latin typeface="Cambria Math" panose="02040503050406030204" pitchFamily="18" charset="0"/>
                                <a:cs typeface="Arial" pitchFamily="34" charset="0"/>
                              </a:rPr>
                              <m:t>𝒊</m:t>
                            </m:r>
                            <m:r>
                              <a:rPr lang="en-US" sz="2000" b="1" i="1">
                                <a:latin typeface="Cambria Math" panose="02040503050406030204" pitchFamily="18" charset="0"/>
                                <a:cs typeface="Arial" pitchFamily="34" charset="0"/>
                              </a:rPr>
                              <m:t>=</m:t>
                            </m:r>
                            <m:r>
                              <a:rPr lang="en-US" sz="2000" b="1" i="1">
                                <a:latin typeface="Cambria Math" panose="02040503050406030204" pitchFamily="18" charset="0"/>
                                <a:cs typeface="Arial" pitchFamily="34" charset="0"/>
                              </a:rPr>
                              <m:t>𝟎</m:t>
                            </m:r>
                          </m:sub>
                          <m:sup>
                            <m:r>
                              <a:rPr lang="en-US" sz="2000" b="1" i="1">
                                <a:latin typeface="Cambria Math" panose="02040503050406030204" pitchFamily="18" charset="0"/>
                                <a:cs typeface="Arial" pitchFamily="34" charset="0"/>
                              </a:rPr>
                              <m:t>𝒏</m:t>
                            </m:r>
                          </m:sup>
                          <m:e>
                            <m:sSub>
                              <m:sSubPr>
                                <m:ctrlPr>
                                  <a:rPr lang="en-US" sz="2000" b="1" i="1">
                                    <a:latin typeface="Cambria Math" panose="02040503050406030204" pitchFamily="18" charset="0"/>
                                    <a:cs typeface="Arial" pitchFamily="34" charset="0"/>
                                  </a:rPr>
                                </m:ctrlPr>
                              </m:sSubPr>
                              <m:e>
                                <m:r>
                                  <a:rPr lang="en-US" sz="2000" b="1" i="1" smtClean="0">
                                    <a:latin typeface="Cambria Math" panose="02040503050406030204" pitchFamily="18" charset="0"/>
                                    <a:cs typeface="Arial" pitchFamily="34" charset="0"/>
                                  </a:rPr>
                                  <m:t>𝑩𝒊𝒏𝒂𝒓𝒚𝑺𝒉𝒊𝒇𝒕</m:t>
                                </m:r>
                                <m:r>
                                  <a:rPr lang="en-US" sz="2000" b="1" i="1" smtClean="0">
                                    <a:latin typeface="Cambria Math" panose="02040503050406030204" pitchFamily="18" charset="0"/>
                                    <a:cs typeface="Arial" pitchFamily="34" charset="0"/>
                                  </a:rPr>
                                  <m:t>(</m:t>
                                </m:r>
                                <m:r>
                                  <a:rPr lang="en-US" sz="2000" b="1" i="1">
                                    <a:latin typeface="Cambria Math" panose="02040503050406030204" pitchFamily="18" charset="0"/>
                                    <a:cs typeface="Arial" pitchFamily="34" charset="0"/>
                                  </a:rPr>
                                  <m:t>𝒙</m:t>
                                </m:r>
                              </m:e>
                              <m:sub>
                                <m:r>
                                  <a:rPr lang="en-US" sz="2000" b="1" i="1">
                                    <a:latin typeface="Cambria Math" panose="02040503050406030204" pitchFamily="18" charset="0"/>
                                    <a:cs typeface="Arial" pitchFamily="34" charset="0"/>
                                  </a:rPr>
                                  <m:t>𝒊</m:t>
                                </m:r>
                              </m:sub>
                            </m:sSub>
                            <m:r>
                              <a:rPr lang="en-US" sz="2000" b="1" i="1" smtClean="0">
                                <a:latin typeface="Cambria Math" panose="02040503050406030204" pitchFamily="18" charset="0"/>
                                <a:cs typeface="Arial" pitchFamily="34" charset="0"/>
                              </a:rPr>
                              <m:t>, </m:t>
                            </m:r>
                            <m:acc>
                              <m:accPr>
                                <m:chr m:val="̃"/>
                                <m:ctrlPr>
                                  <a:rPr lang="en-US" sz="2000" b="1" i="1" smtClean="0">
                                    <a:solidFill>
                                      <a:schemeClr val="tx1"/>
                                    </a:solidFill>
                                    <a:latin typeface="Cambria Math" panose="02040503050406030204" pitchFamily="18" charset="0"/>
                                    <a:cs typeface="Arial" pitchFamily="34" charset="0"/>
                                  </a:rPr>
                                </m:ctrlPr>
                              </m:accPr>
                              <m:e>
                                <m:sSub>
                                  <m:sSubPr>
                                    <m:ctrlPr>
                                      <a:rPr lang="en-US" sz="2000" b="1" i="1">
                                        <a:latin typeface="Cambria Math" panose="02040503050406030204" pitchFamily="18" charset="0"/>
                                        <a:cs typeface="Arial" pitchFamily="34" charset="0"/>
                                      </a:rPr>
                                    </m:ctrlPr>
                                  </m:sSubPr>
                                  <m:e>
                                    <m:r>
                                      <a:rPr lang="en-US" sz="2000" b="1" i="1">
                                        <a:latin typeface="Cambria Math" panose="02040503050406030204" pitchFamily="18" charset="0"/>
                                        <a:cs typeface="Arial" pitchFamily="34" charset="0"/>
                                      </a:rPr>
                                      <m:t>𝒘</m:t>
                                    </m:r>
                                  </m:e>
                                  <m:sub>
                                    <m:r>
                                      <a:rPr lang="en-US" sz="2000" b="1" i="1">
                                        <a:latin typeface="Cambria Math" panose="02040503050406030204" pitchFamily="18" charset="0"/>
                                        <a:cs typeface="Arial" pitchFamily="34" charset="0"/>
                                      </a:rPr>
                                      <m:t>𝒊</m:t>
                                    </m:r>
                                  </m:sub>
                                </m:sSub>
                              </m:e>
                            </m:acc>
                            <m:r>
                              <m:rPr>
                                <m:brk m:alnAt="23"/>
                              </m:rPr>
                              <a:rPr lang="en-US" sz="2000" b="1" i="1" smtClean="0">
                                <a:solidFill>
                                  <a:schemeClr val="tx1"/>
                                </a:solidFill>
                                <a:latin typeface="Cambria Math" panose="02040503050406030204" pitchFamily="18" charset="0"/>
                                <a:cs typeface="Arial" pitchFamily="34" charset="0"/>
                              </a:rPr>
                              <m:t>)</m:t>
                            </m:r>
                          </m:e>
                        </m:nary>
                      </m:oMath>
                    </m:oMathPara>
                  </a14:m>
                  <a:endParaRPr lang="en-US" sz="2000" b="1" dirty="0">
                    <a:solidFill>
                      <a:schemeClr val="tx1"/>
                    </a:solidFill>
                    <a:latin typeface="Calibri" pitchFamily="34" charset="0"/>
                    <a:cs typeface="Arial" pitchFamily="34" charset="0"/>
                  </a:endParaRPr>
                </a:p>
              </p:txBody>
            </p:sp>
          </mc:Choice>
          <mc:Fallback xmlns="">
            <p:sp>
              <p:nvSpPr>
                <p:cNvPr id="78" name="TextBox 77">
                  <a:extLst>
                    <a:ext uri="{FF2B5EF4-FFF2-40B4-BE49-F238E27FC236}">
                      <a16:creationId xmlns:a16="http://schemas.microsoft.com/office/drawing/2014/main" id="{BDDEBDF8-2E40-4F22-A7FE-D0D90D96B146}"/>
                    </a:ext>
                  </a:extLst>
                </p:cNvPr>
                <p:cNvSpPr txBox="1">
                  <a:spLocks noRot="1" noChangeAspect="1" noMove="1" noResize="1" noEditPoints="1" noAdjustHandles="1" noChangeArrowheads="1" noChangeShapeType="1" noTextEdit="1"/>
                </p:cNvSpPr>
                <p:nvPr/>
              </p:nvSpPr>
              <p:spPr>
                <a:xfrm>
                  <a:off x="208790" y="1372361"/>
                  <a:ext cx="5809162" cy="838884"/>
                </a:xfrm>
                <a:prstGeom prst="rect">
                  <a:avLst/>
                </a:prstGeom>
                <a:blipFill>
                  <a:blip r:embed="rId6"/>
                  <a:stretch>
                    <a:fillRect/>
                  </a:stretch>
                </a:blipFill>
                <a:ln w="3810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015D7C97-F408-4952-B54A-DDC59BC4E779}"/>
                    </a:ext>
                  </a:extLst>
                </p:cNvPr>
                <p:cNvSpPr/>
                <p:nvPr/>
              </p:nvSpPr>
              <p:spPr>
                <a:xfrm>
                  <a:off x="371111" y="811856"/>
                  <a:ext cx="4437111" cy="523220"/>
                </a:xfrm>
                <a:prstGeom prst="rect">
                  <a:avLst/>
                </a:prstGeom>
              </p:spPr>
              <p:txBody>
                <a:bodyPr wrap="none">
                  <a:spAutoFit/>
                </a:bodyPr>
                <a:lstStyle/>
                <a:p>
                  <a:r>
                    <a:rPr lang="en-US" sz="2400" b="1" dirty="0">
                      <a:latin typeface="Calibri" pitchFamily="34" charset="0"/>
                      <a:cs typeface="Arial" pitchFamily="34" charset="0"/>
                    </a:rPr>
                    <a:t>log2 quantization</a:t>
                  </a:r>
                  <a:r>
                    <a:rPr lang="en-US" sz="2800" dirty="0">
                      <a:latin typeface="Calibri" pitchFamily="34" charset="0"/>
                      <a:cs typeface="Arial" pitchFamily="34" charset="0"/>
                    </a:rPr>
                    <a:t>:</a:t>
                  </a:r>
                  <a14:m>
                    <m:oMath xmlns:m="http://schemas.openxmlformats.org/officeDocument/2006/math">
                      <m:sSub>
                        <m:sSubPr>
                          <m:ctrlPr>
                            <a:rPr lang="en-US" sz="2400" i="1">
                              <a:latin typeface="Cambria Math" panose="02040503050406030204" pitchFamily="18" charset="0"/>
                              <a:cs typeface="Arial" pitchFamily="34" charset="0"/>
                            </a:rPr>
                          </m:ctrlPr>
                        </m:sSubPr>
                        <m:e>
                          <m:sSub>
                            <m:sSubPr>
                              <m:ctrlPr>
                                <a:rPr lang="en-US" sz="2400" i="1">
                                  <a:latin typeface="Cambria Math" panose="02040503050406030204" pitchFamily="18" charset="0"/>
                                  <a:cs typeface="Arial" pitchFamily="34" charset="0"/>
                                </a:rPr>
                              </m:ctrlPr>
                            </m:sSubPr>
                            <m:e>
                              <m:acc>
                                <m:accPr>
                                  <m:chr m:val="̃"/>
                                  <m:ctrlPr>
                                    <a:rPr lang="en-US" sz="2400" i="1">
                                      <a:latin typeface="Cambria Math" panose="02040503050406030204" pitchFamily="18" charset="0"/>
                                      <a:cs typeface="Arial" pitchFamily="34" charset="0"/>
                                    </a:rPr>
                                  </m:ctrlPr>
                                </m:accPr>
                                <m:e>
                                  <m:r>
                                    <a:rPr lang="en-US" sz="2400" i="1">
                                      <a:latin typeface="Cambria Math" panose="02040503050406030204" pitchFamily="18" charset="0"/>
                                      <a:cs typeface="Arial" pitchFamily="34" charset="0"/>
                                    </a:rPr>
                                    <m:t> </m:t>
                                  </m:r>
                                  <m:sSub>
                                    <m:sSubPr>
                                      <m:ctrlPr>
                                        <a:rPr lang="en-US" sz="2400" i="1">
                                          <a:latin typeface="Cambria Math" panose="02040503050406030204" pitchFamily="18" charset="0"/>
                                          <a:cs typeface="Arial" pitchFamily="34" charset="0"/>
                                        </a:rPr>
                                      </m:ctrlPr>
                                    </m:sSubPr>
                                    <m:e>
                                      <m:r>
                                        <a:rPr lang="en-US" sz="2400" i="1">
                                          <a:latin typeface="Cambria Math" panose="02040503050406030204" pitchFamily="18" charset="0"/>
                                          <a:cs typeface="Arial" pitchFamily="34" charset="0"/>
                                        </a:rPr>
                                        <m:t>𝑤</m:t>
                                      </m:r>
                                    </m:e>
                                    <m:sub>
                                      <m:r>
                                        <a:rPr lang="en-US" sz="2400" i="1">
                                          <a:latin typeface="Cambria Math" panose="02040503050406030204" pitchFamily="18" charset="0"/>
                                          <a:cs typeface="Arial" pitchFamily="34" charset="0"/>
                                        </a:rPr>
                                        <m:t>𝑖</m:t>
                                      </m:r>
                                    </m:sub>
                                  </m:sSub>
                                </m:e>
                              </m:acc>
                              <m:r>
                                <a:rPr lang="en-US" sz="2400" i="1">
                                  <a:latin typeface="Cambria Math" panose="02040503050406030204" pitchFamily="18" charset="0"/>
                                  <a:cs typeface="Arial" pitchFamily="34" charset="0"/>
                                </a:rPr>
                                <m:t>=</m:t>
                              </m:r>
                              <m:r>
                                <a:rPr lang="en-US" sz="2400" i="1">
                                  <a:latin typeface="Cambria Math" panose="02040503050406030204" pitchFamily="18" charset="0"/>
                                  <a:cs typeface="Arial" pitchFamily="34" charset="0"/>
                                </a:rPr>
                                <m:t>𝑙𝑜𝑔</m:t>
                              </m:r>
                            </m:e>
                            <m:sub>
                              <m:r>
                                <a:rPr lang="en-US" sz="2400" i="1">
                                  <a:latin typeface="Cambria Math" panose="02040503050406030204" pitchFamily="18" charset="0"/>
                                  <a:cs typeface="Arial" pitchFamily="34" charset="0"/>
                                </a:rPr>
                                <m:t>2</m:t>
                              </m:r>
                            </m:sub>
                          </m:sSub>
                          <m:r>
                            <a:rPr lang="en-US" sz="2400" i="1">
                              <a:latin typeface="Cambria Math" panose="02040503050406030204" pitchFamily="18" charset="0"/>
                              <a:cs typeface="Arial" pitchFamily="34" charset="0"/>
                            </a:rPr>
                            <m:t>(</m:t>
                          </m:r>
                          <m:r>
                            <a:rPr lang="en-US" sz="2400" i="1">
                              <a:latin typeface="Cambria Math" panose="02040503050406030204" pitchFamily="18" charset="0"/>
                              <a:cs typeface="Arial" pitchFamily="34" charset="0"/>
                            </a:rPr>
                            <m:t>𝑤</m:t>
                          </m:r>
                        </m:e>
                        <m:sub>
                          <m:r>
                            <a:rPr lang="en-US" sz="2400" i="1">
                              <a:latin typeface="Cambria Math" panose="02040503050406030204" pitchFamily="18" charset="0"/>
                              <a:cs typeface="Arial" pitchFamily="34" charset="0"/>
                            </a:rPr>
                            <m:t>𝑖</m:t>
                          </m:r>
                        </m:sub>
                      </m:sSub>
                      <m:r>
                        <a:rPr lang="en-US" sz="2400" i="1">
                          <a:latin typeface="Cambria Math" panose="02040503050406030204" pitchFamily="18" charset="0"/>
                          <a:cs typeface="Arial" pitchFamily="34" charset="0"/>
                        </a:rPr>
                        <m:t>)</m:t>
                      </m:r>
                    </m:oMath>
                  </a14:m>
                  <a:endParaRPr lang="en-US" sz="2400" dirty="0"/>
                </a:p>
              </p:txBody>
            </p:sp>
          </mc:Choice>
          <mc:Fallback xmlns="">
            <p:sp>
              <p:nvSpPr>
                <p:cNvPr id="79" name="Rectangle 78">
                  <a:extLst>
                    <a:ext uri="{FF2B5EF4-FFF2-40B4-BE49-F238E27FC236}">
                      <a16:creationId xmlns:a16="http://schemas.microsoft.com/office/drawing/2014/main" id="{015D7C97-F408-4952-B54A-DDC59BC4E779}"/>
                    </a:ext>
                  </a:extLst>
                </p:cNvPr>
                <p:cNvSpPr>
                  <a:spLocks noRot="1" noChangeAspect="1" noMove="1" noResize="1" noEditPoints="1" noAdjustHandles="1" noChangeArrowheads="1" noChangeShapeType="1" noTextEdit="1"/>
                </p:cNvSpPr>
                <p:nvPr/>
              </p:nvSpPr>
              <p:spPr>
                <a:xfrm>
                  <a:off x="371111" y="811856"/>
                  <a:ext cx="4437111" cy="523220"/>
                </a:xfrm>
                <a:prstGeom prst="rect">
                  <a:avLst/>
                </a:prstGeom>
                <a:blipFill>
                  <a:blip r:embed="rId7"/>
                  <a:stretch>
                    <a:fillRect l="-2060" t="-11628" b="-32558"/>
                  </a:stretch>
                </a:blipFill>
              </p:spPr>
              <p:txBody>
                <a:bodyPr/>
                <a:lstStyle/>
                <a:p>
                  <a:r>
                    <a:rPr lang="en-US">
                      <a:noFill/>
                    </a:rPr>
                    <a:t> </a:t>
                  </a:r>
                </a:p>
              </p:txBody>
            </p:sp>
          </mc:Fallback>
        </mc:AlternateContent>
      </p:grpSp>
      <p:sp>
        <p:nvSpPr>
          <p:cNvPr id="4" name="Rectangle 3">
            <a:extLst>
              <a:ext uri="{FF2B5EF4-FFF2-40B4-BE49-F238E27FC236}">
                <a16:creationId xmlns:a16="http://schemas.microsoft.com/office/drawing/2014/main" id="{5384588E-9163-40AC-A092-0141A69EE32B}"/>
              </a:ext>
            </a:extLst>
          </p:cNvPr>
          <p:cNvSpPr/>
          <p:nvPr/>
        </p:nvSpPr>
        <p:spPr>
          <a:xfrm>
            <a:off x="1859552" y="2160493"/>
            <a:ext cx="4774640" cy="461665"/>
          </a:xfrm>
          <a:prstGeom prst="rect">
            <a:avLst/>
          </a:prstGeom>
        </p:spPr>
        <p:txBody>
          <a:bodyPr wrap="none">
            <a:spAutoFit/>
          </a:bodyPr>
          <a:lstStyle/>
          <a:p>
            <a:r>
              <a:rPr lang="en-US" sz="2400" b="1" dirty="0">
                <a:latin typeface="Calibri" pitchFamily="34" charset="0"/>
                <a:cs typeface="Arial" pitchFamily="34" charset="0"/>
              </a:rPr>
              <a:t>e.g., 10 * 0.6 ≈ 1 0 1 0</a:t>
            </a:r>
            <a:r>
              <a:rPr lang="en-US" sz="2400" b="1" baseline="-25000" dirty="0">
                <a:latin typeface="Calibri" pitchFamily="34" charset="0"/>
                <a:cs typeface="Arial" pitchFamily="34" charset="0"/>
              </a:rPr>
              <a:t>2</a:t>
            </a:r>
            <a:r>
              <a:rPr lang="en-US" sz="2400" b="1" dirty="0">
                <a:latin typeface="Calibri" pitchFamily="34" charset="0"/>
                <a:cs typeface="Arial" pitchFamily="34" charset="0"/>
              </a:rPr>
              <a:t>  *  2</a:t>
            </a:r>
            <a:r>
              <a:rPr lang="en-US" sz="2400" b="1" baseline="30000" dirty="0">
                <a:latin typeface="Calibri" pitchFamily="34" charset="0"/>
                <a:cs typeface="Arial" pitchFamily="34" charset="0"/>
              </a:rPr>
              <a:t>-1</a:t>
            </a:r>
            <a:r>
              <a:rPr lang="en-US" sz="2400" b="1" dirty="0">
                <a:latin typeface="Calibri" pitchFamily="34" charset="0"/>
                <a:cs typeface="Arial" pitchFamily="34" charset="0"/>
              </a:rPr>
              <a:t> = 1 0 1</a:t>
            </a:r>
            <a:r>
              <a:rPr lang="en-US" sz="2400" b="1" baseline="-25000" dirty="0">
                <a:latin typeface="Calibri" pitchFamily="34" charset="0"/>
                <a:cs typeface="Arial" pitchFamily="34" charset="0"/>
              </a:rPr>
              <a:t>2</a:t>
            </a:r>
            <a:endParaRPr lang="en-US" sz="2400" baseline="-25000" dirty="0"/>
          </a:p>
        </p:txBody>
      </p:sp>
      <p:grpSp>
        <p:nvGrpSpPr>
          <p:cNvPr id="81" name="Group 80">
            <a:extLst>
              <a:ext uri="{FF2B5EF4-FFF2-40B4-BE49-F238E27FC236}">
                <a16:creationId xmlns:a16="http://schemas.microsoft.com/office/drawing/2014/main" id="{1241FDE8-B537-4BD5-B8FE-1927D1F486D2}"/>
              </a:ext>
            </a:extLst>
          </p:cNvPr>
          <p:cNvGrpSpPr/>
          <p:nvPr/>
        </p:nvGrpSpPr>
        <p:grpSpPr>
          <a:xfrm>
            <a:off x="735778" y="2846819"/>
            <a:ext cx="7951791" cy="1965325"/>
            <a:chOff x="779462" y="1387475"/>
            <a:chExt cx="7951790" cy="1965325"/>
          </a:xfrm>
        </p:grpSpPr>
        <p:sp>
          <p:nvSpPr>
            <p:cNvPr id="82" name="Rectangle 169">
              <a:extLst>
                <a:ext uri="{FF2B5EF4-FFF2-40B4-BE49-F238E27FC236}">
                  <a16:creationId xmlns:a16="http://schemas.microsoft.com/office/drawing/2014/main" id="{2640ABAD-B060-4EA2-B054-D81BD57A2AC2}"/>
                </a:ext>
              </a:extLst>
            </p:cNvPr>
            <p:cNvSpPr>
              <a:spLocks noChangeArrowheads="1"/>
            </p:cNvSpPr>
            <p:nvPr/>
          </p:nvSpPr>
          <p:spPr bwMode="auto">
            <a:xfrm>
              <a:off x="4838702" y="1406525"/>
              <a:ext cx="3892550" cy="1927225"/>
            </a:xfrm>
            <a:prstGeom prst="rect">
              <a:avLst/>
            </a:pr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171">
              <a:extLst>
                <a:ext uri="{FF2B5EF4-FFF2-40B4-BE49-F238E27FC236}">
                  <a16:creationId xmlns:a16="http://schemas.microsoft.com/office/drawing/2014/main" id="{A34215F0-1951-44E2-B7B4-E05A099EECD2}"/>
                </a:ext>
              </a:extLst>
            </p:cNvPr>
            <p:cNvSpPr>
              <a:spLocks noChangeArrowheads="1"/>
            </p:cNvSpPr>
            <p:nvPr/>
          </p:nvSpPr>
          <p:spPr bwMode="auto">
            <a:xfrm>
              <a:off x="868364" y="1387475"/>
              <a:ext cx="3395663" cy="1965325"/>
            </a:xfrm>
            <a:prstGeom prst="rect">
              <a:avLst/>
            </a:prstGeom>
            <a:noFill/>
            <a:ln w="254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Oval 172">
              <a:extLst>
                <a:ext uri="{FF2B5EF4-FFF2-40B4-BE49-F238E27FC236}">
                  <a16:creationId xmlns:a16="http://schemas.microsoft.com/office/drawing/2014/main" id="{1BC57849-4A81-44CA-9A8B-C41092EEFDA4}"/>
                </a:ext>
              </a:extLst>
            </p:cNvPr>
            <p:cNvSpPr>
              <a:spLocks noChangeArrowheads="1"/>
            </p:cNvSpPr>
            <p:nvPr/>
          </p:nvSpPr>
          <p:spPr bwMode="auto">
            <a:xfrm>
              <a:off x="1036639" y="1949450"/>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Oval 173">
              <a:extLst>
                <a:ext uri="{FF2B5EF4-FFF2-40B4-BE49-F238E27FC236}">
                  <a16:creationId xmlns:a16="http://schemas.microsoft.com/office/drawing/2014/main" id="{D49A92F7-CD07-45DB-B053-7A3AEA7F8F43}"/>
                </a:ext>
              </a:extLst>
            </p:cNvPr>
            <p:cNvSpPr>
              <a:spLocks noChangeArrowheads="1"/>
            </p:cNvSpPr>
            <p:nvPr/>
          </p:nvSpPr>
          <p:spPr bwMode="auto">
            <a:xfrm>
              <a:off x="1036639" y="1949450"/>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Rectangle 174">
              <a:extLst>
                <a:ext uri="{FF2B5EF4-FFF2-40B4-BE49-F238E27FC236}">
                  <a16:creationId xmlns:a16="http://schemas.microsoft.com/office/drawing/2014/main" id="{6C8BCF75-C883-469B-A410-169CA16DD27B}"/>
                </a:ext>
              </a:extLst>
            </p:cNvPr>
            <p:cNvSpPr>
              <a:spLocks noChangeArrowheads="1"/>
            </p:cNvSpPr>
            <p:nvPr/>
          </p:nvSpPr>
          <p:spPr bwMode="auto">
            <a:xfrm>
              <a:off x="1114427" y="1887538"/>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87" name="Oval 175">
              <a:extLst>
                <a:ext uri="{FF2B5EF4-FFF2-40B4-BE49-F238E27FC236}">
                  <a16:creationId xmlns:a16="http://schemas.microsoft.com/office/drawing/2014/main" id="{08C690C9-4FA8-4203-A8B4-41049BD3F9A6}"/>
                </a:ext>
              </a:extLst>
            </p:cNvPr>
            <p:cNvSpPr>
              <a:spLocks noChangeArrowheads="1"/>
            </p:cNvSpPr>
            <p:nvPr/>
          </p:nvSpPr>
          <p:spPr bwMode="auto">
            <a:xfrm>
              <a:off x="1387477" y="1949450"/>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Oval 176">
              <a:extLst>
                <a:ext uri="{FF2B5EF4-FFF2-40B4-BE49-F238E27FC236}">
                  <a16:creationId xmlns:a16="http://schemas.microsoft.com/office/drawing/2014/main" id="{8FFF32B8-008A-48B4-8329-98F2EC63F77E}"/>
                </a:ext>
              </a:extLst>
            </p:cNvPr>
            <p:cNvSpPr>
              <a:spLocks noChangeArrowheads="1"/>
            </p:cNvSpPr>
            <p:nvPr/>
          </p:nvSpPr>
          <p:spPr bwMode="auto">
            <a:xfrm>
              <a:off x="1387477" y="1949450"/>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Rectangle 177">
              <a:extLst>
                <a:ext uri="{FF2B5EF4-FFF2-40B4-BE49-F238E27FC236}">
                  <a16:creationId xmlns:a16="http://schemas.microsoft.com/office/drawing/2014/main" id="{458FBF20-56A8-4C6D-A683-106E40CC3B9F}"/>
                </a:ext>
              </a:extLst>
            </p:cNvPr>
            <p:cNvSpPr>
              <a:spLocks noChangeArrowheads="1"/>
            </p:cNvSpPr>
            <p:nvPr/>
          </p:nvSpPr>
          <p:spPr bwMode="auto">
            <a:xfrm>
              <a:off x="1465265" y="1887538"/>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90" name="Oval 178">
              <a:extLst>
                <a:ext uri="{FF2B5EF4-FFF2-40B4-BE49-F238E27FC236}">
                  <a16:creationId xmlns:a16="http://schemas.microsoft.com/office/drawing/2014/main" id="{1E90C05C-14B1-48ED-B960-1A4BC5DA6339}"/>
                </a:ext>
              </a:extLst>
            </p:cNvPr>
            <p:cNvSpPr>
              <a:spLocks noChangeArrowheads="1"/>
            </p:cNvSpPr>
            <p:nvPr/>
          </p:nvSpPr>
          <p:spPr bwMode="auto">
            <a:xfrm>
              <a:off x="1768477" y="1949450"/>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Oval 179">
              <a:extLst>
                <a:ext uri="{FF2B5EF4-FFF2-40B4-BE49-F238E27FC236}">
                  <a16:creationId xmlns:a16="http://schemas.microsoft.com/office/drawing/2014/main" id="{7D589D80-2790-47F4-A955-5C89DF9C50E7}"/>
                </a:ext>
              </a:extLst>
            </p:cNvPr>
            <p:cNvSpPr>
              <a:spLocks noChangeArrowheads="1"/>
            </p:cNvSpPr>
            <p:nvPr/>
          </p:nvSpPr>
          <p:spPr bwMode="auto">
            <a:xfrm>
              <a:off x="1768477" y="1949450"/>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Rectangle 180">
              <a:extLst>
                <a:ext uri="{FF2B5EF4-FFF2-40B4-BE49-F238E27FC236}">
                  <a16:creationId xmlns:a16="http://schemas.microsoft.com/office/drawing/2014/main" id="{3DC375B8-4F84-488F-A0B1-75512C7938D6}"/>
                </a:ext>
              </a:extLst>
            </p:cNvPr>
            <p:cNvSpPr>
              <a:spLocks noChangeArrowheads="1"/>
            </p:cNvSpPr>
            <p:nvPr/>
          </p:nvSpPr>
          <p:spPr bwMode="auto">
            <a:xfrm>
              <a:off x="1846265" y="1887538"/>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93" name="Oval 181">
              <a:extLst>
                <a:ext uri="{FF2B5EF4-FFF2-40B4-BE49-F238E27FC236}">
                  <a16:creationId xmlns:a16="http://schemas.microsoft.com/office/drawing/2014/main" id="{F1F0EC92-83B0-4419-8162-AC8B93C80116}"/>
                </a:ext>
              </a:extLst>
            </p:cNvPr>
            <p:cNvSpPr>
              <a:spLocks noChangeArrowheads="1"/>
            </p:cNvSpPr>
            <p:nvPr/>
          </p:nvSpPr>
          <p:spPr bwMode="auto">
            <a:xfrm>
              <a:off x="2143127" y="1949450"/>
              <a:ext cx="312738"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Oval 182">
              <a:extLst>
                <a:ext uri="{FF2B5EF4-FFF2-40B4-BE49-F238E27FC236}">
                  <a16:creationId xmlns:a16="http://schemas.microsoft.com/office/drawing/2014/main" id="{EDB16CD8-7D36-44E2-9EAB-777D9524EA06}"/>
                </a:ext>
              </a:extLst>
            </p:cNvPr>
            <p:cNvSpPr>
              <a:spLocks noChangeArrowheads="1"/>
            </p:cNvSpPr>
            <p:nvPr/>
          </p:nvSpPr>
          <p:spPr bwMode="auto">
            <a:xfrm>
              <a:off x="2143127" y="1949450"/>
              <a:ext cx="312738"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Rectangle 183">
              <a:extLst>
                <a:ext uri="{FF2B5EF4-FFF2-40B4-BE49-F238E27FC236}">
                  <a16:creationId xmlns:a16="http://schemas.microsoft.com/office/drawing/2014/main" id="{B8F50857-B493-4523-8DC5-C5863BF19F0C}"/>
                </a:ext>
              </a:extLst>
            </p:cNvPr>
            <p:cNvSpPr>
              <a:spLocks noChangeArrowheads="1"/>
            </p:cNvSpPr>
            <p:nvPr/>
          </p:nvSpPr>
          <p:spPr bwMode="auto">
            <a:xfrm>
              <a:off x="2220914" y="1887538"/>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96" name="Oval 184">
              <a:extLst>
                <a:ext uri="{FF2B5EF4-FFF2-40B4-BE49-F238E27FC236}">
                  <a16:creationId xmlns:a16="http://schemas.microsoft.com/office/drawing/2014/main" id="{D6BB5D77-7AB8-4C5B-ADB6-A8F06EF2E9E7}"/>
                </a:ext>
              </a:extLst>
            </p:cNvPr>
            <p:cNvSpPr>
              <a:spLocks noChangeArrowheads="1"/>
            </p:cNvSpPr>
            <p:nvPr/>
          </p:nvSpPr>
          <p:spPr bwMode="auto">
            <a:xfrm>
              <a:off x="2509839" y="1949450"/>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Oval 185">
              <a:extLst>
                <a:ext uri="{FF2B5EF4-FFF2-40B4-BE49-F238E27FC236}">
                  <a16:creationId xmlns:a16="http://schemas.microsoft.com/office/drawing/2014/main" id="{1D871354-90A0-4DC1-9B69-C2436194CA73}"/>
                </a:ext>
              </a:extLst>
            </p:cNvPr>
            <p:cNvSpPr>
              <a:spLocks noChangeArrowheads="1"/>
            </p:cNvSpPr>
            <p:nvPr/>
          </p:nvSpPr>
          <p:spPr bwMode="auto">
            <a:xfrm>
              <a:off x="2509839" y="1949450"/>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Rectangle 186">
              <a:extLst>
                <a:ext uri="{FF2B5EF4-FFF2-40B4-BE49-F238E27FC236}">
                  <a16:creationId xmlns:a16="http://schemas.microsoft.com/office/drawing/2014/main" id="{A232BB41-C7C7-4A46-BA5C-F05CB527D0FB}"/>
                </a:ext>
              </a:extLst>
            </p:cNvPr>
            <p:cNvSpPr>
              <a:spLocks noChangeArrowheads="1"/>
            </p:cNvSpPr>
            <p:nvPr/>
          </p:nvSpPr>
          <p:spPr bwMode="auto">
            <a:xfrm>
              <a:off x="2587627" y="1887538"/>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dirty="0">
                  <a:solidFill>
                    <a:srgbClr val="000000"/>
                  </a:solidFill>
                  <a:latin typeface="Calibri" panose="020F0502020204030204" pitchFamily="34" charset="0"/>
                </a:rPr>
                <a:t>1</a:t>
              </a:r>
              <a:endParaRPr lang="en-US" altLang="en-US" dirty="0"/>
            </a:p>
          </p:txBody>
        </p:sp>
        <p:sp>
          <p:nvSpPr>
            <p:cNvPr id="99" name="Oval 187">
              <a:extLst>
                <a:ext uri="{FF2B5EF4-FFF2-40B4-BE49-F238E27FC236}">
                  <a16:creationId xmlns:a16="http://schemas.microsoft.com/office/drawing/2014/main" id="{99F8DC9C-4AA0-49A7-A955-BE55948671CC}"/>
                </a:ext>
              </a:extLst>
            </p:cNvPr>
            <p:cNvSpPr>
              <a:spLocks noChangeArrowheads="1"/>
            </p:cNvSpPr>
            <p:nvPr/>
          </p:nvSpPr>
          <p:spPr bwMode="auto">
            <a:xfrm>
              <a:off x="2884489" y="1949450"/>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Oval 188">
              <a:extLst>
                <a:ext uri="{FF2B5EF4-FFF2-40B4-BE49-F238E27FC236}">
                  <a16:creationId xmlns:a16="http://schemas.microsoft.com/office/drawing/2014/main" id="{B8872E39-A5D8-4A9A-9D58-1C01EC2F3985}"/>
                </a:ext>
              </a:extLst>
            </p:cNvPr>
            <p:cNvSpPr>
              <a:spLocks noChangeArrowheads="1"/>
            </p:cNvSpPr>
            <p:nvPr/>
          </p:nvSpPr>
          <p:spPr bwMode="auto">
            <a:xfrm>
              <a:off x="2884489" y="1949450"/>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89">
              <a:extLst>
                <a:ext uri="{FF2B5EF4-FFF2-40B4-BE49-F238E27FC236}">
                  <a16:creationId xmlns:a16="http://schemas.microsoft.com/office/drawing/2014/main" id="{256F07EC-A28C-49FA-B2CF-AF19E13755F1}"/>
                </a:ext>
              </a:extLst>
            </p:cNvPr>
            <p:cNvSpPr>
              <a:spLocks noChangeArrowheads="1"/>
            </p:cNvSpPr>
            <p:nvPr/>
          </p:nvSpPr>
          <p:spPr bwMode="auto">
            <a:xfrm>
              <a:off x="2962276" y="1887538"/>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0</a:t>
              </a:r>
              <a:endParaRPr lang="en-US" altLang="en-US"/>
            </a:p>
          </p:txBody>
        </p:sp>
        <p:sp>
          <p:nvSpPr>
            <p:cNvPr id="102" name="Oval 190">
              <a:extLst>
                <a:ext uri="{FF2B5EF4-FFF2-40B4-BE49-F238E27FC236}">
                  <a16:creationId xmlns:a16="http://schemas.microsoft.com/office/drawing/2014/main" id="{E03ACBDC-C46E-45C2-BBC4-FFD100BDA5A1}"/>
                </a:ext>
              </a:extLst>
            </p:cNvPr>
            <p:cNvSpPr>
              <a:spLocks noChangeArrowheads="1"/>
            </p:cNvSpPr>
            <p:nvPr/>
          </p:nvSpPr>
          <p:spPr bwMode="auto">
            <a:xfrm>
              <a:off x="3262314" y="1949450"/>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Oval 191">
              <a:extLst>
                <a:ext uri="{FF2B5EF4-FFF2-40B4-BE49-F238E27FC236}">
                  <a16:creationId xmlns:a16="http://schemas.microsoft.com/office/drawing/2014/main" id="{F738244D-816A-42C2-9322-845F013DA5C2}"/>
                </a:ext>
              </a:extLst>
            </p:cNvPr>
            <p:cNvSpPr>
              <a:spLocks noChangeArrowheads="1"/>
            </p:cNvSpPr>
            <p:nvPr/>
          </p:nvSpPr>
          <p:spPr bwMode="auto">
            <a:xfrm>
              <a:off x="3262314" y="1949450"/>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92">
              <a:extLst>
                <a:ext uri="{FF2B5EF4-FFF2-40B4-BE49-F238E27FC236}">
                  <a16:creationId xmlns:a16="http://schemas.microsoft.com/office/drawing/2014/main" id="{8DE2A6AA-08A6-4C18-AA8E-4D19B3F35E71}"/>
                </a:ext>
              </a:extLst>
            </p:cNvPr>
            <p:cNvSpPr>
              <a:spLocks noChangeArrowheads="1"/>
            </p:cNvSpPr>
            <p:nvPr/>
          </p:nvSpPr>
          <p:spPr bwMode="auto">
            <a:xfrm>
              <a:off x="3340102" y="1887538"/>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105" name="Oval 193">
              <a:extLst>
                <a:ext uri="{FF2B5EF4-FFF2-40B4-BE49-F238E27FC236}">
                  <a16:creationId xmlns:a16="http://schemas.microsoft.com/office/drawing/2014/main" id="{5B335048-71CD-4806-832B-9FC70ACB17D6}"/>
                </a:ext>
              </a:extLst>
            </p:cNvPr>
            <p:cNvSpPr>
              <a:spLocks noChangeArrowheads="1"/>
            </p:cNvSpPr>
            <p:nvPr/>
          </p:nvSpPr>
          <p:spPr bwMode="auto">
            <a:xfrm>
              <a:off x="3641727" y="1949450"/>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Oval 194">
              <a:extLst>
                <a:ext uri="{FF2B5EF4-FFF2-40B4-BE49-F238E27FC236}">
                  <a16:creationId xmlns:a16="http://schemas.microsoft.com/office/drawing/2014/main" id="{566C32F3-71D2-4F97-AFEB-8C1EF5074845}"/>
                </a:ext>
              </a:extLst>
            </p:cNvPr>
            <p:cNvSpPr>
              <a:spLocks noChangeArrowheads="1"/>
            </p:cNvSpPr>
            <p:nvPr/>
          </p:nvSpPr>
          <p:spPr bwMode="auto">
            <a:xfrm>
              <a:off x="3641727" y="1949450"/>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95">
              <a:extLst>
                <a:ext uri="{FF2B5EF4-FFF2-40B4-BE49-F238E27FC236}">
                  <a16:creationId xmlns:a16="http://schemas.microsoft.com/office/drawing/2014/main" id="{D704EBFD-12CD-4139-97A2-19068AAEFC26}"/>
                </a:ext>
              </a:extLst>
            </p:cNvPr>
            <p:cNvSpPr>
              <a:spLocks noChangeArrowheads="1"/>
            </p:cNvSpPr>
            <p:nvPr/>
          </p:nvSpPr>
          <p:spPr bwMode="auto">
            <a:xfrm>
              <a:off x="3719514" y="1887538"/>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0</a:t>
              </a:r>
              <a:endParaRPr lang="en-US" altLang="en-US"/>
            </a:p>
          </p:txBody>
        </p:sp>
        <p:sp>
          <p:nvSpPr>
            <p:cNvPr id="108" name="Oval 196">
              <a:extLst>
                <a:ext uri="{FF2B5EF4-FFF2-40B4-BE49-F238E27FC236}">
                  <a16:creationId xmlns:a16="http://schemas.microsoft.com/office/drawing/2014/main" id="{15EC02CA-4B7C-448E-B6CB-D02333E50868}"/>
                </a:ext>
              </a:extLst>
            </p:cNvPr>
            <p:cNvSpPr>
              <a:spLocks noChangeArrowheads="1"/>
            </p:cNvSpPr>
            <p:nvPr/>
          </p:nvSpPr>
          <p:spPr bwMode="auto">
            <a:xfrm>
              <a:off x="1036639" y="2841625"/>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Oval 197">
              <a:extLst>
                <a:ext uri="{FF2B5EF4-FFF2-40B4-BE49-F238E27FC236}">
                  <a16:creationId xmlns:a16="http://schemas.microsoft.com/office/drawing/2014/main" id="{A8209EC8-56AE-409B-A8D1-246DC97E7DF7}"/>
                </a:ext>
              </a:extLst>
            </p:cNvPr>
            <p:cNvSpPr>
              <a:spLocks noChangeArrowheads="1"/>
            </p:cNvSpPr>
            <p:nvPr/>
          </p:nvSpPr>
          <p:spPr bwMode="auto">
            <a:xfrm>
              <a:off x="1036639" y="2841625"/>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98">
              <a:extLst>
                <a:ext uri="{FF2B5EF4-FFF2-40B4-BE49-F238E27FC236}">
                  <a16:creationId xmlns:a16="http://schemas.microsoft.com/office/drawing/2014/main" id="{FE50C5FC-59BF-4CA6-88CE-DE6CFF86B806}"/>
                </a:ext>
              </a:extLst>
            </p:cNvPr>
            <p:cNvSpPr>
              <a:spLocks noChangeArrowheads="1"/>
            </p:cNvSpPr>
            <p:nvPr/>
          </p:nvSpPr>
          <p:spPr bwMode="auto">
            <a:xfrm>
              <a:off x="1114427" y="2779713"/>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111" name="Oval 199">
              <a:extLst>
                <a:ext uri="{FF2B5EF4-FFF2-40B4-BE49-F238E27FC236}">
                  <a16:creationId xmlns:a16="http://schemas.microsoft.com/office/drawing/2014/main" id="{FC610683-512D-469A-9A61-C33177086510}"/>
                </a:ext>
              </a:extLst>
            </p:cNvPr>
            <p:cNvSpPr>
              <a:spLocks noChangeArrowheads="1"/>
            </p:cNvSpPr>
            <p:nvPr/>
          </p:nvSpPr>
          <p:spPr bwMode="auto">
            <a:xfrm>
              <a:off x="1398589" y="2841625"/>
              <a:ext cx="312738"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Oval 200">
              <a:extLst>
                <a:ext uri="{FF2B5EF4-FFF2-40B4-BE49-F238E27FC236}">
                  <a16:creationId xmlns:a16="http://schemas.microsoft.com/office/drawing/2014/main" id="{DDD173BC-C3D2-41D2-92F2-B947B511A696}"/>
                </a:ext>
              </a:extLst>
            </p:cNvPr>
            <p:cNvSpPr>
              <a:spLocks noChangeArrowheads="1"/>
            </p:cNvSpPr>
            <p:nvPr/>
          </p:nvSpPr>
          <p:spPr bwMode="auto">
            <a:xfrm>
              <a:off x="1398589" y="2841625"/>
              <a:ext cx="312738"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01">
              <a:extLst>
                <a:ext uri="{FF2B5EF4-FFF2-40B4-BE49-F238E27FC236}">
                  <a16:creationId xmlns:a16="http://schemas.microsoft.com/office/drawing/2014/main" id="{A783375F-582E-4108-9802-9794179C9204}"/>
                </a:ext>
              </a:extLst>
            </p:cNvPr>
            <p:cNvSpPr>
              <a:spLocks noChangeArrowheads="1"/>
            </p:cNvSpPr>
            <p:nvPr/>
          </p:nvSpPr>
          <p:spPr bwMode="auto">
            <a:xfrm>
              <a:off x="1476377" y="2779713"/>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114" name="Oval 202">
              <a:extLst>
                <a:ext uri="{FF2B5EF4-FFF2-40B4-BE49-F238E27FC236}">
                  <a16:creationId xmlns:a16="http://schemas.microsoft.com/office/drawing/2014/main" id="{27CD5F5C-1A3B-42CC-A18A-423BBD760101}"/>
                </a:ext>
              </a:extLst>
            </p:cNvPr>
            <p:cNvSpPr>
              <a:spLocks noChangeArrowheads="1"/>
            </p:cNvSpPr>
            <p:nvPr/>
          </p:nvSpPr>
          <p:spPr bwMode="auto">
            <a:xfrm>
              <a:off x="1773239" y="2841625"/>
              <a:ext cx="312738"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03">
              <a:extLst>
                <a:ext uri="{FF2B5EF4-FFF2-40B4-BE49-F238E27FC236}">
                  <a16:creationId xmlns:a16="http://schemas.microsoft.com/office/drawing/2014/main" id="{E5679D38-0984-49CF-AAE1-084B31F32B1A}"/>
                </a:ext>
              </a:extLst>
            </p:cNvPr>
            <p:cNvSpPr>
              <a:spLocks/>
            </p:cNvSpPr>
            <p:nvPr/>
          </p:nvSpPr>
          <p:spPr bwMode="auto">
            <a:xfrm>
              <a:off x="1773239" y="2841625"/>
              <a:ext cx="312738" cy="300038"/>
            </a:xfrm>
            <a:custGeom>
              <a:avLst/>
              <a:gdLst>
                <a:gd name="T0" fmla="*/ 197 w 197"/>
                <a:gd name="T1" fmla="*/ 95 h 189"/>
                <a:gd name="T2" fmla="*/ 99 w 197"/>
                <a:gd name="T3" fmla="*/ 0 h 189"/>
                <a:gd name="T4" fmla="*/ 0 w 197"/>
                <a:gd name="T5" fmla="*/ 95 h 189"/>
                <a:gd name="T6" fmla="*/ 99 w 197"/>
                <a:gd name="T7" fmla="*/ 189 h 189"/>
                <a:gd name="T8" fmla="*/ 197 w 197"/>
                <a:gd name="T9" fmla="*/ 95 h 189"/>
              </a:gdLst>
              <a:ahLst/>
              <a:cxnLst>
                <a:cxn ang="0">
                  <a:pos x="T0" y="T1"/>
                </a:cxn>
                <a:cxn ang="0">
                  <a:pos x="T2" y="T3"/>
                </a:cxn>
                <a:cxn ang="0">
                  <a:pos x="T4" y="T5"/>
                </a:cxn>
                <a:cxn ang="0">
                  <a:pos x="T6" y="T7"/>
                </a:cxn>
                <a:cxn ang="0">
                  <a:pos x="T8" y="T9"/>
                </a:cxn>
              </a:cxnLst>
              <a:rect l="0" t="0" r="r" b="b"/>
              <a:pathLst>
                <a:path w="197" h="189">
                  <a:moveTo>
                    <a:pt x="197" y="95"/>
                  </a:moveTo>
                  <a:cubicBezTo>
                    <a:pt x="197" y="42"/>
                    <a:pt x="152" y="0"/>
                    <a:pt x="99" y="0"/>
                  </a:cubicBezTo>
                  <a:cubicBezTo>
                    <a:pt x="44" y="0"/>
                    <a:pt x="0" y="42"/>
                    <a:pt x="0" y="95"/>
                  </a:cubicBezTo>
                  <a:cubicBezTo>
                    <a:pt x="0" y="147"/>
                    <a:pt x="44" y="189"/>
                    <a:pt x="99" y="189"/>
                  </a:cubicBezTo>
                  <a:cubicBezTo>
                    <a:pt x="152" y="189"/>
                    <a:pt x="197" y="147"/>
                    <a:pt x="197" y="95"/>
                  </a:cubicBezTo>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Rectangle 204">
              <a:extLst>
                <a:ext uri="{FF2B5EF4-FFF2-40B4-BE49-F238E27FC236}">
                  <a16:creationId xmlns:a16="http://schemas.microsoft.com/office/drawing/2014/main" id="{E13A271A-CF81-4C65-8199-94674CF6DBAB}"/>
                </a:ext>
              </a:extLst>
            </p:cNvPr>
            <p:cNvSpPr>
              <a:spLocks noChangeArrowheads="1"/>
            </p:cNvSpPr>
            <p:nvPr/>
          </p:nvSpPr>
          <p:spPr bwMode="auto">
            <a:xfrm>
              <a:off x="1851027" y="2779713"/>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117" name="Oval 205">
              <a:extLst>
                <a:ext uri="{FF2B5EF4-FFF2-40B4-BE49-F238E27FC236}">
                  <a16:creationId xmlns:a16="http://schemas.microsoft.com/office/drawing/2014/main" id="{5ED8EE94-3C09-41AD-8667-4B5A803153D7}"/>
                </a:ext>
              </a:extLst>
            </p:cNvPr>
            <p:cNvSpPr>
              <a:spLocks noChangeArrowheads="1"/>
            </p:cNvSpPr>
            <p:nvPr/>
          </p:nvSpPr>
          <p:spPr bwMode="auto">
            <a:xfrm>
              <a:off x="2141539" y="2841625"/>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Oval 206">
              <a:extLst>
                <a:ext uri="{FF2B5EF4-FFF2-40B4-BE49-F238E27FC236}">
                  <a16:creationId xmlns:a16="http://schemas.microsoft.com/office/drawing/2014/main" id="{7C12D21F-9493-454B-ACAC-E5BA7FDEC2A5}"/>
                </a:ext>
              </a:extLst>
            </p:cNvPr>
            <p:cNvSpPr>
              <a:spLocks noChangeArrowheads="1"/>
            </p:cNvSpPr>
            <p:nvPr/>
          </p:nvSpPr>
          <p:spPr bwMode="auto">
            <a:xfrm>
              <a:off x="2141539" y="2841625"/>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Rectangle 207">
              <a:extLst>
                <a:ext uri="{FF2B5EF4-FFF2-40B4-BE49-F238E27FC236}">
                  <a16:creationId xmlns:a16="http://schemas.microsoft.com/office/drawing/2014/main" id="{3F29C963-BD54-4E79-9740-9CE49562E51E}"/>
                </a:ext>
              </a:extLst>
            </p:cNvPr>
            <p:cNvSpPr>
              <a:spLocks noChangeArrowheads="1"/>
            </p:cNvSpPr>
            <p:nvPr/>
          </p:nvSpPr>
          <p:spPr bwMode="auto">
            <a:xfrm>
              <a:off x="2219327" y="2779713"/>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120" name="Oval 208">
              <a:extLst>
                <a:ext uri="{FF2B5EF4-FFF2-40B4-BE49-F238E27FC236}">
                  <a16:creationId xmlns:a16="http://schemas.microsoft.com/office/drawing/2014/main" id="{6F5F3129-DD72-4863-B392-F954E72DC873}"/>
                </a:ext>
              </a:extLst>
            </p:cNvPr>
            <p:cNvSpPr>
              <a:spLocks noChangeArrowheads="1"/>
            </p:cNvSpPr>
            <p:nvPr/>
          </p:nvSpPr>
          <p:spPr bwMode="auto">
            <a:xfrm>
              <a:off x="2516189" y="2841625"/>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Oval 209">
              <a:extLst>
                <a:ext uri="{FF2B5EF4-FFF2-40B4-BE49-F238E27FC236}">
                  <a16:creationId xmlns:a16="http://schemas.microsoft.com/office/drawing/2014/main" id="{74DCAFD4-4882-42DC-BA20-182A4BA9C5BC}"/>
                </a:ext>
              </a:extLst>
            </p:cNvPr>
            <p:cNvSpPr>
              <a:spLocks noChangeArrowheads="1"/>
            </p:cNvSpPr>
            <p:nvPr/>
          </p:nvSpPr>
          <p:spPr bwMode="auto">
            <a:xfrm>
              <a:off x="2516189" y="2841625"/>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Rectangle 210">
              <a:extLst>
                <a:ext uri="{FF2B5EF4-FFF2-40B4-BE49-F238E27FC236}">
                  <a16:creationId xmlns:a16="http://schemas.microsoft.com/office/drawing/2014/main" id="{47C1C249-355F-46A9-ADA4-A445CEDC7180}"/>
                </a:ext>
              </a:extLst>
            </p:cNvPr>
            <p:cNvSpPr>
              <a:spLocks noChangeArrowheads="1"/>
            </p:cNvSpPr>
            <p:nvPr/>
          </p:nvSpPr>
          <p:spPr bwMode="auto">
            <a:xfrm>
              <a:off x="2593977" y="2779713"/>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123" name="Oval 211">
              <a:extLst>
                <a:ext uri="{FF2B5EF4-FFF2-40B4-BE49-F238E27FC236}">
                  <a16:creationId xmlns:a16="http://schemas.microsoft.com/office/drawing/2014/main" id="{76E20B2E-1935-452C-92CC-1332807214FF}"/>
                </a:ext>
              </a:extLst>
            </p:cNvPr>
            <p:cNvSpPr>
              <a:spLocks noChangeArrowheads="1"/>
            </p:cNvSpPr>
            <p:nvPr/>
          </p:nvSpPr>
          <p:spPr bwMode="auto">
            <a:xfrm>
              <a:off x="2890839" y="2841625"/>
              <a:ext cx="312738"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Oval 212">
              <a:extLst>
                <a:ext uri="{FF2B5EF4-FFF2-40B4-BE49-F238E27FC236}">
                  <a16:creationId xmlns:a16="http://schemas.microsoft.com/office/drawing/2014/main" id="{3629FAD3-7D9A-4347-AED2-6CBE8370AADD}"/>
                </a:ext>
              </a:extLst>
            </p:cNvPr>
            <p:cNvSpPr>
              <a:spLocks noChangeArrowheads="1"/>
            </p:cNvSpPr>
            <p:nvPr/>
          </p:nvSpPr>
          <p:spPr bwMode="auto">
            <a:xfrm>
              <a:off x="2890839" y="2841625"/>
              <a:ext cx="312738"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Rectangle 213">
              <a:extLst>
                <a:ext uri="{FF2B5EF4-FFF2-40B4-BE49-F238E27FC236}">
                  <a16:creationId xmlns:a16="http://schemas.microsoft.com/office/drawing/2014/main" id="{8890ABC0-6E39-4075-B6EA-A0E4B8563A1E}"/>
                </a:ext>
              </a:extLst>
            </p:cNvPr>
            <p:cNvSpPr>
              <a:spLocks noChangeArrowheads="1"/>
            </p:cNvSpPr>
            <p:nvPr/>
          </p:nvSpPr>
          <p:spPr bwMode="auto">
            <a:xfrm>
              <a:off x="2968627" y="2779713"/>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126" name="Oval 214">
              <a:extLst>
                <a:ext uri="{FF2B5EF4-FFF2-40B4-BE49-F238E27FC236}">
                  <a16:creationId xmlns:a16="http://schemas.microsoft.com/office/drawing/2014/main" id="{0B3129D7-F3F0-4CCB-A212-9F548454F366}"/>
                </a:ext>
              </a:extLst>
            </p:cNvPr>
            <p:cNvSpPr>
              <a:spLocks noChangeArrowheads="1"/>
            </p:cNvSpPr>
            <p:nvPr/>
          </p:nvSpPr>
          <p:spPr bwMode="auto">
            <a:xfrm>
              <a:off x="3638552" y="2841625"/>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Oval 215">
              <a:extLst>
                <a:ext uri="{FF2B5EF4-FFF2-40B4-BE49-F238E27FC236}">
                  <a16:creationId xmlns:a16="http://schemas.microsoft.com/office/drawing/2014/main" id="{504E8C2A-0B6A-44C7-A009-2C7AF0D5E898}"/>
                </a:ext>
              </a:extLst>
            </p:cNvPr>
            <p:cNvSpPr>
              <a:spLocks noChangeArrowheads="1"/>
            </p:cNvSpPr>
            <p:nvPr/>
          </p:nvSpPr>
          <p:spPr bwMode="auto">
            <a:xfrm>
              <a:off x="3638552" y="2841625"/>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Rectangle 216">
              <a:extLst>
                <a:ext uri="{FF2B5EF4-FFF2-40B4-BE49-F238E27FC236}">
                  <a16:creationId xmlns:a16="http://schemas.microsoft.com/office/drawing/2014/main" id="{02D6446B-2FCE-4B02-B740-732D8BCF7C75}"/>
                </a:ext>
              </a:extLst>
            </p:cNvPr>
            <p:cNvSpPr>
              <a:spLocks noChangeArrowheads="1"/>
            </p:cNvSpPr>
            <p:nvPr/>
          </p:nvSpPr>
          <p:spPr bwMode="auto">
            <a:xfrm>
              <a:off x="3716339" y="2779713"/>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0</a:t>
              </a:r>
              <a:endParaRPr lang="en-US" altLang="en-US"/>
            </a:p>
          </p:txBody>
        </p:sp>
        <p:sp>
          <p:nvSpPr>
            <p:cNvPr id="129" name="Oval 217">
              <a:extLst>
                <a:ext uri="{FF2B5EF4-FFF2-40B4-BE49-F238E27FC236}">
                  <a16:creationId xmlns:a16="http://schemas.microsoft.com/office/drawing/2014/main" id="{60994C72-53B4-4E1C-A74D-ADE391AAFFE0}"/>
                </a:ext>
              </a:extLst>
            </p:cNvPr>
            <p:cNvSpPr>
              <a:spLocks noChangeArrowheads="1"/>
            </p:cNvSpPr>
            <p:nvPr/>
          </p:nvSpPr>
          <p:spPr bwMode="auto">
            <a:xfrm>
              <a:off x="3259139" y="2841625"/>
              <a:ext cx="311150" cy="300038"/>
            </a:xfrm>
            <a:prstGeom prst="ellipse">
              <a:avLst/>
            </a:pr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Oval 218">
              <a:extLst>
                <a:ext uri="{FF2B5EF4-FFF2-40B4-BE49-F238E27FC236}">
                  <a16:creationId xmlns:a16="http://schemas.microsoft.com/office/drawing/2014/main" id="{9269765D-161F-4ECE-A28D-29B83229673D}"/>
                </a:ext>
              </a:extLst>
            </p:cNvPr>
            <p:cNvSpPr>
              <a:spLocks noChangeArrowheads="1"/>
            </p:cNvSpPr>
            <p:nvPr/>
          </p:nvSpPr>
          <p:spPr bwMode="auto">
            <a:xfrm>
              <a:off x="3259139" y="2841625"/>
              <a:ext cx="311150" cy="300038"/>
            </a:xfrm>
            <a:prstGeom prst="ellipse">
              <a:avLst/>
            </a:pr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Rectangle 219">
              <a:extLst>
                <a:ext uri="{FF2B5EF4-FFF2-40B4-BE49-F238E27FC236}">
                  <a16:creationId xmlns:a16="http://schemas.microsoft.com/office/drawing/2014/main" id="{444E62D4-FDC5-44E4-94A3-AAE237061DAE}"/>
                </a:ext>
              </a:extLst>
            </p:cNvPr>
            <p:cNvSpPr>
              <a:spLocks noChangeArrowheads="1"/>
            </p:cNvSpPr>
            <p:nvPr/>
          </p:nvSpPr>
          <p:spPr bwMode="auto">
            <a:xfrm>
              <a:off x="3336927" y="2779713"/>
              <a:ext cx="16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600">
                  <a:solidFill>
                    <a:srgbClr val="000000"/>
                  </a:solidFill>
                  <a:latin typeface="Calibri" panose="020F0502020204030204" pitchFamily="34" charset="0"/>
                </a:rPr>
                <a:t>1</a:t>
              </a:r>
              <a:endParaRPr lang="en-US" altLang="en-US"/>
            </a:p>
          </p:txBody>
        </p:sp>
        <p:sp>
          <p:nvSpPr>
            <p:cNvPr id="132" name="Rectangle 220">
              <a:extLst>
                <a:ext uri="{FF2B5EF4-FFF2-40B4-BE49-F238E27FC236}">
                  <a16:creationId xmlns:a16="http://schemas.microsoft.com/office/drawing/2014/main" id="{52A8D699-C6D5-4DEA-B610-F530344B0061}"/>
                </a:ext>
              </a:extLst>
            </p:cNvPr>
            <p:cNvSpPr>
              <a:spLocks noChangeArrowheads="1"/>
            </p:cNvSpPr>
            <p:nvPr/>
          </p:nvSpPr>
          <p:spPr bwMode="auto">
            <a:xfrm>
              <a:off x="5099052" y="1881188"/>
              <a:ext cx="355600" cy="363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Rectangle 221">
              <a:extLst>
                <a:ext uri="{FF2B5EF4-FFF2-40B4-BE49-F238E27FC236}">
                  <a16:creationId xmlns:a16="http://schemas.microsoft.com/office/drawing/2014/main" id="{3D977C7C-C7DA-4A23-AD79-61D7F8F63CCF}"/>
                </a:ext>
              </a:extLst>
            </p:cNvPr>
            <p:cNvSpPr>
              <a:spLocks noChangeArrowheads="1"/>
            </p:cNvSpPr>
            <p:nvPr/>
          </p:nvSpPr>
          <p:spPr bwMode="auto">
            <a:xfrm>
              <a:off x="5099052" y="1881188"/>
              <a:ext cx="355600" cy="363538"/>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Rectangle 222">
              <a:extLst>
                <a:ext uri="{FF2B5EF4-FFF2-40B4-BE49-F238E27FC236}">
                  <a16:creationId xmlns:a16="http://schemas.microsoft.com/office/drawing/2014/main" id="{B581BDB1-687D-4A2D-AF1B-EC78858507F5}"/>
                </a:ext>
              </a:extLst>
            </p:cNvPr>
            <p:cNvSpPr>
              <a:spLocks noChangeArrowheads="1"/>
            </p:cNvSpPr>
            <p:nvPr/>
          </p:nvSpPr>
          <p:spPr bwMode="auto">
            <a:xfrm>
              <a:off x="5167314" y="1890714"/>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35" name="Rectangle 223">
              <a:extLst>
                <a:ext uri="{FF2B5EF4-FFF2-40B4-BE49-F238E27FC236}">
                  <a16:creationId xmlns:a16="http://schemas.microsoft.com/office/drawing/2014/main" id="{12B185B2-0835-4E51-8F2E-D97F4FB22152}"/>
                </a:ext>
              </a:extLst>
            </p:cNvPr>
            <p:cNvSpPr>
              <a:spLocks noChangeArrowheads="1"/>
            </p:cNvSpPr>
            <p:nvPr/>
          </p:nvSpPr>
          <p:spPr bwMode="auto">
            <a:xfrm>
              <a:off x="5310190" y="2019300"/>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7</a:t>
              </a:r>
              <a:endParaRPr lang="en-US" altLang="en-US"/>
            </a:p>
          </p:txBody>
        </p:sp>
        <p:sp>
          <p:nvSpPr>
            <p:cNvPr id="136" name="Rectangle 224">
              <a:extLst>
                <a:ext uri="{FF2B5EF4-FFF2-40B4-BE49-F238E27FC236}">
                  <a16:creationId xmlns:a16="http://schemas.microsoft.com/office/drawing/2014/main" id="{B1AF213F-B8B4-41DC-B45B-CE9DE3E592A3}"/>
                </a:ext>
              </a:extLst>
            </p:cNvPr>
            <p:cNvSpPr>
              <a:spLocks noChangeArrowheads="1"/>
            </p:cNvSpPr>
            <p:nvPr/>
          </p:nvSpPr>
          <p:spPr bwMode="auto">
            <a:xfrm>
              <a:off x="5561014" y="1881188"/>
              <a:ext cx="355600" cy="363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225">
              <a:extLst>
                <a:ext uri="{FF2B5EF4-FFF2-40B4-BE49-F238E27FC236}">
                  <a16:creationId xmlns:a16="http://schemas.microsoft.com/office/drawing/2014/main" id="{2446BA47-1B26-45EF-B27E-32DC714F7B25}"/>
                </a:ext>
              </a:extLst>
            </p:cNvPr>
            <p:cNvSpPr>
              <a:spLocks noChangeArrowheads="1"/>
            </p:cNvSpPr>
            <p:nvPr/>
          </p:nvSpPr>
          <p:spPr bwMode="auto">
            <a:xfrm>
              <a:off x="5561014" y="1881188"/>
              <a:ext cx="355600" cy="363538"/>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Rectangle 226">
              <a:extLst>
                <a:ext uri="{FF2B5EF4-FFF2-40B4-BE49-F238E27FC236}">
                  <a16:creationId xmlns:a16="http://schemas.microsoft.com/office/drawing/2014/main" id="{220DE988-4D39-4573-BC0F-BBD4335AF8E1}"/>
                </a:ext>
              </a:extLst>
            </p:cNvPr>
            <p:cNvSpPr>
              <a:spLocks noChangeArrowheads="1"/>
            </p:cNvSpPr>
            <p:nvPr/>
          </p:nvSpPr>
          <p:spPr bwMode="auto">
            <a:xfrm>
              <a:off x="5627690" y="1890714"/>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39" name="Rectangle 227">
              <a:extLst>
                <a:ext uri="{FF2B5EF4-FFF2-40B4-BE49-F238E27FC236}">
                  <a16:creationId xmlns:a16="http://schemas.microsoft.com/office/drawing/2014/main" id="{325F3B56-7822-4BF4-A988-28777BBEB16D}"/>
                </a:ext>
              </a:extLst>
            </p:cNvPr>
            <p:cNvSpPr>
              <a:spLocks noChangeArrowheads="1"/>
            </p:cNvSpPr>
            <p:nvPr/>
          </p:nvSpPr>
          <p:spPr bwMode="auto">
            <a:xfrm>
              <a:off x="5770564" y="2019300"/>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6</a:t>
              </a:r>
              <a:endParaRPr lang="en-US" altLang="en-US"/>
            </a:p>
          </p:txBody>
        </p:sp>
        <p:sp>
          <p:nvSpPr>
            <p:cNvPr id="140" name="Rectangle 228">
              <a:extLst>
                <a:ext uri="{FF2B5EF4-FFF2-40B4-BE49-F238E27FC236}">
                  <a16:creationId xmlns:a16="http://schemas.microsoft.com/office/drawing/2014/main" id="{ECA6E4BC-47B5-4105-8D89-9A0111CD1EA9}"/>
                </a:ext>
              </a:extLst>
            </p:cNvPr>
            <p:cNvSpPr>
              <a:spLocks noChangeArrowheads="1"/>
            </p:cNvSpPr>
            <p:nvPr/>
          </p:nvSpPr>
          <p:spPr bwMode="auto">
            <a:xfrm>
              <a:off x="6027739" y="1881188"/>
              <a:ext cx="357188" cy="363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229">
              <a:extLst>
                <a:ext uri="{FF2B5EF4-FFF2-40B4-BE49-F238E27FC236}">
                  <a16:creationId xmlns:a16="http://schemas.microsoft.com/office/drawing/2014/main" id="{CB85C594-066F-4F90-AE12-D5AEFE33E6D8}"/>
                </a:ext>
              </a:extLst>
            </p:cNvPr>
            <p:cNvSpPr>
              <a:spLocks noChangeArrowheads="1"/>
            </p:cNvSpPr>
            <p:nvPr/>
          </p:nvSpPr>
          <p:spPr bwMode="auto">
            <a:xfrm>
              <a:off x="6027739" y="1881188"/>
              <a:ext cx="357188" cy="363538"/>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Rectangle 230">
              <a:extLst>
                <a:ext uri="{FF2B5EF4-FFF2-40B4-BE49-F238E27FC236}">
                  <a16:creationId xmlns:a16="http://schemas.microsoft.com/office/drawing/2014/main" id="{83ECBBF9-A5D7-4D20-8E07-3D47CF8E97A6}"/>
                </a:ext>
              </a:extLst>
            </p:cNvPr>
            <p:cNvSpPr>
              <a:spLocks noChangeArrowheads="1"/>
            </p:cNvSpPr>
            <p:nvPr/>
          </p:nvSpPr>
          <p:spPr bwMode="auto">
            <a:xfrm>
              <a:off x="6096002" y="1890714"/>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43" name="Rectangle 231">
              <a:extLst>
                <a:ext uri="{FF2B5EF4-FFF2-40B4-BE49-F238E27FC236}">
                  <a16:creationId xmlns:a16="http://schemas.microsoft.com/office/drawing/2014/main" id="{B829AF55-9334-44BF-80DA-519FACD6D51F}"/>
                </a:ext>
              </a:extLst>
            </p:cNvPr>
            <p:cNvSpPr>
              <a:spLocks noChangeArrowheads="1"/>
            </p:cNvSpPr>
            <p:nvPr/>
          </p:nvSpPr>
          <p:spPr bwMode="auto">
            <a:xfrm>
              <a:off x="6238878" y="2019300"/>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solidFill>
                    <a:srgbClr val="000000"/>
                  </a:solidFill>
                  <a:latin typeface="Calibri" panose="020F0502020204030204" pitchFamily="34" charset="0"/>
                </a:rPr>
                <a:t>5</a:t>
              </a:r>
              <a:endParaRPr lang="en-US" altLang="en-US" dirty="0"/>
            </a:p>
          </p:txBody>
        </p:sp>
        <p:sp>
          <p:nvSpPr>
            <p:cNvPr id="144" name="Rectangle 232">
              <a:extLst>
                <a:ext uri="{FF2B5EF4-FFF2-40B4-BE49-F238E27FC236}">
                  <a16:creationId xmlns:a16="http://schemas.microsoft.com/office/drawing/2014/main" id="{76D605C7-1B9E-40B0-859F-76620C615B5C}"/>
                </a:ext>
              </a:extLst>
            </p:cNvPr>
            <p:cNvSpPr>
              <a:spLocks noChangeArrowheads="1"/>
            </p:cNvSpPr>
            <p:nvPr/>
          </p:nvSpPr>
          <p:spPr bwMode="auto">
            <a:xfrm>
              <a:off x="6483352" y="1881188"/>
              <a:ext cx="355600" cy="363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Rectangle 233">
              <a:extLst>
                <a:ext uri="{FF2B5EF4-FFF2-40B4-BE49-F238E27FC236}">
                  <a16:creationId xmlns:a16="http://schemas.microsoft.com/office/drawing/2014/main" id="{9357CEB4-40BB-48BD-95FC-9361B785CBED}"/>
                </a:ext>
              </a:extLst>
            </p:cNvPr>
            <p:cNvSpPr>
              <a:spLocks noChangeArrowheads="1"/>
            </p:cNvSpPr>
            <p:nvPr/>
          </p:nvSpPr>
          <p:spPr bwMode="auto">
            <a:xfrm>
              <a:off x="6483352" y="1881188"/>
              <a:ext cx="355600" cy="363538"/>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Rectangle 234">
              <a:extLst>
                <a:ext uri="{FF2B5EF4-FFF2-40B4-BE49-F238E27FC236}">
                  <a16:creationId xmlns:a16="http://schemas.microsoft.com/office/drawing/2014/main" id="{DC4BE25E-A1A7-479D-B9F8-DE76A5263259}"/>
                </a:ext>
              </a:extLst>
            </p:cNvPr>
            <p:cNvSpPr>
              <a:spLocks noChangeArrowheads="1"/>
            </p:cNvSpPr>
            <p:nvPr/>
          </p:nvSpPr>
          <p:spPr bwMode="auto">
            <a:xfrm>
              <a:off x="6551614" y="1890714"/>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47" name="Rectangle 235">
              <a:extLst>
                <a:ext uri="{FF2B5EF4-FFF2-40B4-BE49-F238E27FC236}">
                  <a16:creationId xmlns:a16="http://schemas.microsoft.com/office/drawing/2014/main" id="{D29B4F84-2C22-4D6F-8AD7-309404F11E09}"/>
                </a:ext>
              </a:extLst>
            </p:cNvPr>
            <p:cNvSpPr>
              <a:spLocks noChangeArrowheads="1"/>
            </p:cNvSpPr>
            <p:nvPr/>
          </p:nvSpPr>
          <p:spPr bwMode="auto">
            <a:xfrm>
              <a:off x="6694490" y="2019300"/>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4</a:t>
              </a:r>
              <a:endParaRPr lang="en-US" altLang="en-US"/>
            </a:p>
          </p:txBody>
        </p:sp>
        <p:sp>
          <p:nvSpPr>
            <p:cNvPr id="148" name="Rectangle 236">
              <a:extLst>
                <a:ext uri="{FF2B5EF4-FFF2-40B4-BE49-F238E27FC236}">
                  <a16:creationId xmlns:a16="http://schemas.microsoft.com/office/drawing/2014/main" id="{B635A72B-6BE6-4DBF-B6D0-93C551BE0DAE}"/>
                </a:ext>
              </a:extLst>
            </p:cNvPr>
            <p:cNvSpPr>
              <a:spLocks noChangeArrowheads="1"/>
            </p:cNvSpPr>
            <p:nvPr/>
          </p:nvSpPr>
          <p:spPr bwMode="auto">
            <a:xfrm>
              <a:off x="6940552" y="1881188"/>
              <a:ext cx="355600" cy="363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237">
              <a:extLst>
                <a:ext uri="{FF2B5EF4-FFF2-40B4-BE49-F238E27FC236}">
                  <a16:creationId xmlns:a16="http://schemas.microsoft.com/office/drawing/2014/main" id="{F4BFF87B-A2D1-4990-986D-FE554D1631A7}"/>
                </a:ext>
              </a:extLst>
            </p:cNvPr>
            <p:cNvSpPr>
              <a:spLocks noChangeArrowheads="1"/>
            </p:cNvSpPr>
            <p:nvPr/>
          </p:nvSpPr>
          <p:spPr bwMode="auto">
            <a:xfrm>
              <a:off x="6940552" y="1881188"/>
              <a:ext cx="355600" cy="363538"/>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Rectangle 238">
              <a:extLst>
                <a:ext uri="{FF2B5EF4-FFF2-40B4-BE49-F238E27FC236}">
                  <a16:creationId xmlns:a16="http://schemas.microsoft.com/office/drawing/2014/main" id="{1E9787B6-E052-4E56-86E4-EEC82D0BAA90}"/>
                </a:ext>
              </a:extLst>
            </p:cNvPr>
            <p:cNvSpPr>
              <a:spLocks noChangeArrowheads="1"/>
            </p:cNvSpPr>
            <p:nvPr/>
          </p:nvSpPr>
          <p:spPr bwMode="auto">
            <a:xfrm>
              <a:off x="7008813" y="1890714"/>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51" name="Rectangle 239">
              <a:extLst>
                <a:ext uri="{FF2B5EF4-FFF2-40B4-BE49-F238E27FC236}">
                  <a16:creationId xmlns:a16="http://schemas.microsoft.com/office/drawing/2014/main" id="{4FA6D573-BB3F-441F-9BD5-44CBFF9C7611}"/>
                </a:ext>
              </a:extLst>
            </p:cNvPr>
            <p:cNvSpPr>
              <a:spLocks noChangeArrowheads="1"/>
            </p:cNvSpPr>
            <p:nvPr/>
          </p:nvSpPr>
          <p:spPr bwMode="auto">
            <a:xfrm>
              <a:off x="7150101" y="2019300"/>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3</a:t>
              </a:r>
              <a:endParaRPr lang="en-US" altLang="en-US"/>
            </a:p>
          </p:txBody>
        </p:sp>
        <p:sp>
          <p:nvSpPr>
            <p:cNvPr id="152" name="Rectangle 240">
              <a:extLst>
                <a:ext uri="{FF2B5EF4-FFF2-40B4-BE49-F238E27FC236}">
                  <a16:creationId xmlns:a16="http://schemas.microsoft.com/office/drawing/2014/main" id="{BBEEE863-25A5-480B-B6A3-AC1B0C545413}"/>
                </a:ext>
              </a:extLst>
            </p:cNvPr>
            <p:cNvSpPr>
              <a:spLocks noChangeArrowheads="1"/>
            </p:cNvSpPr>
            <p:nvPr/>
          </p:nvSpPr>
          <p:spPr bwMode="auto">
            <a:xfrm>
              <a:off x="7386639" y="1881188"/>
              <a:ext cx="355600" cy="363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241">
              <a:extLst>
                <a:ext uri="{FF2B5EF4-FFF2-40B4-BE49-F238E27FC236}">
                  <a16:creationId xmlns:a16="http://schemas.microsoft.com/office/drawing/2014/main" id="{D045F6C3-F93E-4A07-99E9-166D3AE94FC9}"/>
                </a:ext>
              </a:extLst>
            </p:cNvPr>
            <p:cNvSpPr>
              <a:spLocks noChangeArrowheads="1"/>
            </p:cNvSpPr>
            <p:nvPr/>
          </p:nvSpPr>
          <p:spPr bwMode="auto">
            <a:xfrm>
              <a:off x="7386639" y="1881188"/>
              <a:ext cx="355600" cy="363538"/>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Rectangle 242">
              <a:extLst>
                <a:ext uri="{FF2B5EF4-FFF2-40B4-BE49-F238E27FC236}">
                  <a16:creationId xmlns:a16="http://schemas.microsoft.com/office/drawing/2014/main" id="{45BC03CF-E608-48C1-94BE-0D1269181575}"/>
                </a:ext>
              </a:extLst>
            </p:cNvPr>
            <p:cNvSpPr>
              <a:spLocks noChangeArrowheads="1"/>
            </p:cNvSpPr>
            <p:nvPr/>
          </p:nvSpPr>
          <p:spPr bwMode="auto">
            <a:xfrm>
              <a:off x="7454901" y="1890714"/>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55" name="Rectangle 243">
              <a:extLst>
                <a:ext uri="{FF2B5EF4-FFF2-40B4-BE49-F238E27FC236}">
                  <a16:creationId xmlns:a16="http://schemas.microsoft.com/office/drawing/2014/main" id="{76BD9F0D-C14F-4F17-97DF-D13AE54307E3}"/>
                </a:ext>
              </a:extLst>
            </p:cNvPr>
            <p:cNvSpPr>
              <a:spLocks noChangeArrowheads="1"/>
            </p:cNvSpPr>
            <p:nvPr/>
          </p:nvSpPr>
          <p:spPr bwMode="auto">
            <a:xfrm>
              <a:off x="7597777" y="2019300"/>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2</a:t>
              </a:r>
              <a:endParaRPr lang="en-US" altLang="en-US"/>
            </a:p>
          </p:txBody>
        </p:sp>
        <p:sp>
          <p:nvSpPr>
            <p:cNvPr id="156" name="Rectangle 244">
              <a:extLst>
                <a:ext uri="{FF2B5EF4-FFF2-40B4-BE49-F238E27FC236}">
                  <a16:creationId xmlns:a16="http://schemas.microsoft.com/office/drawing/2014/main" id="{4FCC113B-94CC-4B66-8502-463FF4FA3255}"/>
                </a:ext>
              </a:extLst>
            </p:cNvPr>
            <p:cNvSpPr>
              <a:spLocks noChangeArrowheads="1"/>
            </p:cNvSpPr>
            <p:nvPr/>
          </p:nvSpPr>
          <p:spPr bwMode="auto">
            <a:xfrm>
              <a:off x="7837489" y="1881188"/>
              <a:ext cx="355600" cy="363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245">
              <a:extLst>
                <a:ext uri="{FF2B5EF4-FFF2-40B4-BE49-F238E27FC236}">
                  <a16:creationId xmlns:a16="http://schemas.microsoft.com/office/drawing/2014/main" id="{88238346-E6AD-48A0-BA7A-8D81B13E4C7F}"/>
                </a:ext>
              </a:extLst>
            </p:cNvPr>
            <p:cNvSpPr>
              <a:spLocks noChangeArrowheads="1"/>
            </p:cNvSpPr>
            <p:nvPr/>
          </p:nvSpPr>
          <p:spPr bwMode="auto">
            <a:xfrm>
              <a:off x="7837489" y="1881188"/>
              <a:ext cx="355600" cy="363538"/>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Rectangle 246">
              <a:extLst>
                <a:ext uri="{FF2B5EF4-FFF2-40B4-BE49-F238E27FC236}">
                  <a16:creationId xmlns:a16="http://schemas.microsoft.com/office/drawing/2014/main" id="{631961A2-8762-42A9-88B8-5DBB16D3C058}"/>
                </a:ext>
              </a:extLst>
            </p:cNvPr>
            <p:cNvSpPr>
              <a:spLocks noChangeArrowheads="1"/>
            </p:cNvSpPr>
            <p:nvPr/>
          </p:nvSpPr>
          <p:spPr bwMode="auto">
            <a:xfrm>
              <a:off x="7904164" y="1890714"/>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59" name="Rectangle 247">
              <a:extLst>
                <a:ext uri="{FF2B5EF4-FFF2-40B4-BE49-F238E27FC236}">
                  <a16:creationId xmlns:a16="http://schemas.microsoft.com/office/drawing/2014/main" id="{F6721CEF-D7F0-4810-88C6-8F4535A3CEEB}"/>
                </a:ext>
              </a:extLst>
            </p:cNvPr>
            <p:cNvSpPr>
              <a:spLocks noChangeArrowheads="1"/>
            </p:cNvSpPr>
            <p:nvPr/>
          </p:nvSpPr>
          <p:spPr bwMode="auto">
            <a:xfrm>
              <a:off x="8047039" y="2019300"/>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1</a:t>
              </a:r>
              <a:endParaRPr lang="en-US" altLang="en-US"/>
            </a:p>
          </p:txBody>
        </p:sp>
        <p:sp>
          <p:nvSpPr>
            <p:cNvPr id="160" name="Rectangle 248">
              <a:extLst>
                <a:ext uri="{FF2B5EF4-FFF2-40B4-BE49-F238E27FC236}">
                  <a16:creationId xmlns:a16="http://schemas.microsoft.com/office/drawing/2014/main" id="{4C6C7C00-580F-4D2A-B638-989936A3F7DD}"/>
                </a:ext>
              </a:extLst>
            </p:cNvPr>
            <p:cNvSpPr>
              <a:spLocks noChangeArrowheads="1"/>
            </p:cNvSpPr>
            <p:nvPr/>
          </p:nvSpPr>
          <p:spPr bwMode="auto">
            <a:xfrm>
              <a:off x="8289927" y="1881188"/>
              <a:ext cx="355600" cy="363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249">
              <a:extLst>
                <a:ext uri="{FF2B5EF4-FFF2-40B4-BE49-F238E27FC236}">
                  <a16:creationId xmlns:a16="http://schemas.microsoft.com/office/drawing/2014/main" id="{ADBEDA22-9F31-48D5-A485-5E357B1A1AA7}"/>
                </a:ext>
              </a:extLst>
            </p:cNvPr>
            <p:cNvSpPr>
              <a:spLocks noChangeArrowheads="1"/>
            </p:cNvSpPr>
            <p:nvPr/>
          </p:nvSpPr>
          <p:spPr bwMode="auto">
            <a:xfrm>
              <a:off x="8289927" y="1881188"/>
              <a:ext cx="355600" cy="363538"/>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Rectangle 250">
              <a:extLst>
                <a:ext uri="{FF2B5EF4-FFF2-40B4-BE49-F238E27FC236}">
                  <a16:creationId xmlns:a16="http://schemas.microsoft.com/office/drawing/2014/main" id="{17632540-666E-4E91-BF39-C826E4E16709}"/>
                </a:ext>
              </a:extLst>
            </p:cNvPr>
            <p:cNvSpPr>
              <a:spLocks noChangeArrowheads="1"/>
            </p:cNvSpPr>
            <p:nvPr/>
          </p:nvSpPr>
          <p:spPr bwMode="auto">
            <a:xfrm>
              <a:off x="8358189" y="1890714"/>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63" name="Rectangle 251">
              <a:extLst>
                <a:ext uri="{FF2B5EF4-FFF2-40B4-BE49-F238E27FC236}">
                  <a16:creationId xmlns:a16="http://schemas.microsoft.com/office/drawing/2014/main" id="{1BB56EBA-A48F-42D2-B275-C8B69B3F8CFE}"/>
                </a:ext>
              </a:extLst>
            </p:cNvPr>
            <p:cNvSpPr>
              <a:spLocks noChangeArrowheads="1"/>
            </p:cNvSpPr>
            <p:nvPr/>
          </p:nvSpPr>
          <p:spPr bwMode="auto">
            <a:xfrm>
              <a:off x="8501064" y="2019300"/>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0</a:t>
              </a:r>
              <a:endParaRPr lang="en-US" altLang="en-US"/>
            </a:p>
          </p:txBody>
        </p:sp>
        <p:sp>
          <p:nvSpPr>
            <p:cNvPr id="164" name="Rectangle 252">
              <a:extLst>
                <a:ext uri="{FF2B5EF4-FFF2-40B4-BE49-F238E27FC236}">
                  <a16:creationId xmlns:a16="http://schemas.microsoft.com/office/drawing/2014/main" id="{259F2368-CBE9-44EA-A63F-0DFF3BC630C5}"/>
                </a:ext>
              </a:extLst>
            </p:cNvPr>
            <p:cNvSpPr>
              <a:spLocks noChangeArrowheads="1"/>
            </p:cNvSpPr>
            <p:nvPr/>
          </p:nvSpPr>
          <p:spPr bwMode="auto">
            <a:xfrm>
              <a:off x="5099052" y="2774950"/>
              <a:ext cx="355600" cy="361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253">
              <a:extLst>
                <a:ext uri="{FF2B5EF4-FFF2-40B4-BE49-F238E27FC236}">
                  <a16:creationId xmlns:a16="http://schemas.microsoft.com/office/drawing/2014/main" id="{14BE1372-20C0-4E04-A446-C44E862A3E18}"/>
                </a:ext>
              </a:extLst>
            </p:cNvPr>
            <p:cNvSpPr>
              <a:spLocks noChangeArrowheads="1"/>
            </p:cNvSpPr>
            <p:nvPr/>
          </p:nvSpPr>
          <p:spPr bwMode="auto">
            <a:xfrm>
              <a:off x="5099052" y="2774950"/>
              <a:ext cx="355600" cy="361950"/>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Rectangle 254">
              <a:extLst>
                <a:ext uri="{FF2B5EF4-FFF2-40B4-BE49-F238E27FC236}">
                  <a16:creationId xmlns:a16="http://schemas.microsoft.com/office/drawing/2014/main" id="{83EA612A-9A3A-41DC-96B8-63C599E2F97C}"/>
                </a:ext>
              </a:extLst>
            </p:cNvPr>
            <p:cNvSpPr>
              <a:spLocks noChangeArrowheads="1"/>
            </p:cNvSpPr>
            <p:nvPr/>
          </p:nvSpPr>
          <p:spPr bwMode="auto">
            <a:xfrm>
              <a:off x="5167314" y="2781300"/>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67" name="Rectangle 255">
              <a:extLst>
                <a:ext uri="{FF2B5EF4-FFF2-40B4-BE49-F238E27FC236}">
                  <a16:creationId xmlns:a16="http://schemas.microsoft.com/office/drawing/2014/main" id="{3CF6F05D-7C9C-4A8E-A9DD-5176EF0CD7FE}"/>
                </a:ext>
              </a:extLst>
            </p:cNvPr>
            <p:cNvSpPr>
              <a:spLocks noChangeArrowheads="1"/>
            </p:cNvSpPr>
            <p:nvPr/>
          </p:nvSpPr>
          <p:spPr bwMode="auto">
            <a:xfrm>
              <a:off x="5310190" y="2909888"/>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7</a:t>
              </a:r>
              <a:endParaRPr lang="en-US" altLang="en-US"/>
            </a:p>
          </p:txBody>
        </p:sp>
        <p:sp>
          <p:nvSpPr>
            <p:cNvPr id="168" name="Rectangle 256">
              <a:extLst>
                <a:ext uri="{FF2B5EF4-FFF2-40B4-BE49-F238E27FC236}">
                  <a16:creationId xmlns:a16="http://schemas.microsoft.com/office/drawing/2014/main" id="{C3138C2D-2158-47DE-97A7-448C1ADBFC19}"/>
                </a:ext>
              </a:extLst>
            </p:cNvPr>
            <p:cNvSpPr>
              <a:spLocks noChangeArrowheads="1"/>
            </p:cNvSpPr>
            <p:nvPr/>
          </p:nvSpPr>
          <p:spPr bwMode="auto">
            <a:xfrm>
              <a:off x="5561014" y="2774950"/>
              <a:ext cx="355600" cy="361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257">
              <a:extLst>
                <a:ext uri="{FF2B5EF4-FFF2-40B4-BE49-F238E27FC236}">
                  <a16:creationId xmlns:a16="http://schemas.microsoft.com/office/drawing/2014/main" id="{8C162C94-F5C8-4F18-B153-464DEE0EBB38}"/>
                </a:ext>
              </a:extLst>
            </p:cNvPr>
            <p:cNvSpPr>
              <a:spLocks noChangeArrowheads="1"/>
            </p:cNvSpPr>
            <p:nvPr/>
          </p:nvSpPr>
          <p:spPr bwMode="auto">
            <a:xfrm>
              <a:off x="5561014" y="2774950"/>
              <a:ext cx="355600" cy="361950"/>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Rectangle 258">
              <a:extLst>
                <a:ext uri="{FF2B5EF4-FFF2-40B4-BE49-F238E27FC236}">
                  <a16:creationId xmlns:a16="http://schemas.microsoft.com/office/drawing/2014/main" id="{9E9ED769-5408-4BF3-B9B4-91D58C17C7AA}"/>
                </a:ext>
              </a:extLst>
            </p:cNvPr>
            <p:cNvSpPr>
              <a:spLocks noChangeArrowheads="1"/>
            </p:cNvSpPr>
            <p:nvPr/>
          </p:nvSpPr>
          <p:spPr bwMode="auto">
            <a:xfrm>
              <a:off x="5627690" y="2781300"/>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71" name="Rectangle 259">
              <a:extLst>
                <a:ext uri="{FF2B5EF4-FFF2-40B4-BE49-F238E27FC236}">
                  <a16:creationId xmlns:a16="http://schemas.microsoft.com/office/drawing/2014/main" id="{0833EC9A-0609-4B22-B674-D77B73486773}"/>
                </a:ext>
              </a:extLst>
            </p:cNvPr>
            <p:cNvSpPr>
              <a:spLocks noChangeArrowheads="1"/>
            </p:cNvSpPr>
            <p:nvPr/>
          </p:nvSpPr>
          <p:spPr bwMode="auto">
            <a:xfrm>
              <a:off x="5770564" y="2909888"/>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7</a:t>
              </a:r>
              <a:endParaRPr lang="en-US" altLang="en-US"/>
            </a:p>
          </p:txBody>
        </p:sp>
        <p:sp>
          <p:nvSpPr>
            <p:cNvPr id="172" name="Rectangle 260">
              <a:extLst>
                <a:ext uri="{FF2B5EF4-FFF2-40B4-BE49-F238E27FC236}">
                  <a16:creationId xmlns:a16="http://schemas.microsoft.com/office/drawing/2014/main" id="{5C33AC8F-A943-4973-9010-8DDBF81D7ED2}"/>
                </a:ext>
              </a:extLst>
            </p:cNvPr>
            <p:cNvSpPr>
              <a:spLocks noChangeArrowheads="1"/>
            </p:cNvSpPr>
            <p:nvPr/>
          </p:nvSpPr>
          <p:spPr bwMode="auto">
            <a:xfrm>
              <a:off x="6027739" y="2774950"/>
              <a:ext cx="357188" cy="361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261">
              <a:extLst>
                <a:ext uri="{FF2B5EF4-FFF2-40B4-BE49-F238E27FC236}">
                  <a16:creationId xmlns:a16="http://schemas.microsoft.com/office/drawing/2014/main" id="{FDC1A8FC-5800-469A-A001-92777CE0E725}"/>
                </a:ext>
              </a:extLst>
            </p:cNvPr>
            <p:cNvSpPr>
              <a:spLocks noChangeArrowheads="1"/>
            </p:cNvSpPr>
            <p:nvPr/>
          </p:nvSpPr>
          <p:spPr bwMode="auto">
            <a:xfrm>
              <a:off x="6027739" y="2774950"/>
              <a:ext cx="357188" cy="361950"/>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Rectangle 262">
              <a:extLst>
                <a:ext uri="{FF2B5EF4-FFF2-40B4-BE49-F238E27FC236}">
                  <a16:creationId xmlns:a16="http://schemas.microsoft.com/office/drawing/2014/main" id="{23135D20-2AE4-463B-B80B-BCF7E3634C5D}"/>
                </a:ext>
              </a:extLst>
            </p:cNvPr>
            <p:cNvSpPr>
              <a:spLocks noChangeArrowheads="1"/>
            </p:cNvSpPr>
            <p:nvPr/>
          </p:nvSpPr>
          <p:spPr bwMode="auto">
            <a:xfrm>
              <a:off x="6096002" y="2781300"/>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dirty="0">
                  <a:solidFill>
                    <a:srgbClr val="000000"/>
                  </a:solidFill>
                  <a:latin typeface="Calibri" panose="020F0502020204030204" pitchFamily="34" charset="0"/>
                </a:rPr>
                <a:t>C</a:t>
              </a:r>
              <a:endParaRPr lang="en-US" altLang="en-US" dirty="0"/>
            </a:p>
          </p:txBody>
        </p:sp>
        <p:sp>
          <p:nvSpPr>
            <p:cNvPr id="175" name="Rectangle 263">
              <a:extLst>
                <a:ext uri="{FF2B5EF4-FFF2-40B4-BE49-F238E27FC236}">
                  <a16:creationId xmlns:a16="http://schemas.microsoft.com/office/drawing/2014/main" id="{3EBABCCE-086F-4565-9606-8C2685767762}"/>
                </a:ext>
              </a:extLst>
            </p:cNvPr>
            <p:cNvSpPr>
              <a:spLocks noChangeArrowheads="1"/>
            </p:cNvSpPr>
            <p:nvPr/>
          </p:nvSpPr>
          <p:spPr bwMode="auto">
            <a:xfrm>
              <a:off x="6238878" y="2909888"/>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7</a:t>
              </a:r>
              <a:endParaRPr lang="en-US" altLang="en-US"/>
            </a:p>
          </p:txBody>
        </p:sp>
        <p:sp>
          <p:nvSpPr>
            <p:cNvPr id="176" name="Rectangle 264">
              <a:extLst>
                <a:ext uri="{FF2B5EF4-FFF2-40B4-BE49-F238E27FC236}">
                  <a16:creationId xmlns:a16="http://schemas.microsoft.com/office/drawing/2014/main" id="{B9ADDAE1-BA56-40B5-B3AA-8A55FF198E38}"/>
                </a:ext>
              </a:extLst>
            </p:cNvPr>
            <p:cNvSpPr>
              <a:spLocks noChangeArrowheads="1"/>
            </p:cNvSpPr>
            <p:nvPr/>
          </p:nvSpPr>
          <p:spPr bwMode="auto">
            <a:xfrm>
              <a:off x="6483352" y="2774950"/>
              <a:ext cx="355600" cy="361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265">
              <a:extLst>
                <a:ext uri="{FF2B5EF4-FFF2-40B4-BE49-F238E27FC236}">
                  <a16:creationId xmlns:a16="http://schemas.microsoft.com/office/drawing/2014/main" id="{7D22BD12-D8A7-416F-A19F-B1CFF5859B24}"/>
                </a:ext>
              </a:extLst>
            </p:cNvPr>
            <p:cNvSpPr>
              <a:spLocks noChangeArrowheads="1"/>
            </p:cNvSpPr>
            <p:nvPr/>
          </p:nvSpPr>
          <p:spPr bwMode="auto">
            <a:xfrm>
              <a:off x="6483352" y="2774950"/>
              <a:ext cx="355600" cy="361950"/>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Rectangle 266">
              <a:extLst>
                <a:ext uri="{FF2B5EF4-FFF2-40B4-BE49-F238E27FC236}">
                  <a16:creationId xmlns:a16="http://schemas.microsoft.com/office/drawing/2014/main" id="{DDB126F5-6304-498F-9A84-3B0C2052E083}"/>
                </a:ext>
              </a:extLst>
            </p:cNvPr>
            <p:cNvSpPr>
              <a:spLocks noChangeArrowheads="1"/>
            </p:cNvSpPr>
            <p:nvPr/>
          </p:nvSpPr>
          <p:spPr bwMode="auto">
            <a:xfrm>
              <a:off x="6551614" y="2781300"/>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79" name="Rectangle 267">
              <a:extLst>
                <a:ext uri="{FF2B5EF4-FFF2-40B4-BE49-F238E27FC236}">
                  <a16:creationId xmlns:a16="http://schemas.microsoft.com/office/drawing/2014/main" id="{73753908-4873-42EA-B3CB-27B359092404}"/>
                </a:ext>
              </a:extLst>
            </p:cNvPr>
            <p:cNvSpPr>
              <a:spLocks noChangeArrowheads="1"/>
            </p:cNvSpPr>
            <p:nvPr/>
          </p:nvSpPr>
          <p:spPr bwMode="auto">
            <a:xfrm>
              <a:off x="6694490" y="2909888"/>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6</a:t>
              </a:r>
              <a:endParaRPr lang="en-US" altLang="en-US"/>
            </a:p>
          </p:txBody>
        </p:sp>
        <p:sp>
          <p:nvSpPr>
            <p:cNvPr id="180" name="Rectangle 268">
              <a:extLst>
                <a:ext uri="{FF2B5EF4-FFF2-40B4-BE49-F238E27FC236}">
                  <a16:creationId xmlns:a16="http://schemas.microsoft.com/office/drawing/2014/main" id="{330A4D8A-54C8-4E85-8590-BA7ED8A006BC}"/>
                </a:ext>
              </a:extLst>
            </p:cNvPr>
            <p:cNvSpPr>
              <a:spLocks noChangeArrowheads="1"/>
            </p:cNvSpPr>
            <p:nvPr/>
          </p:nvSpPr>
          <p:spPr bwMode="auto">
            <a:xfrm>
              <a:off x="6940552" y="2774950"/>
              <a:ext cx="355600" cy="361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269">
              <a:extLst>
                <a:ext uri="{FF2B5EF4-FFF2-40B4-BE49-F238E27FC236}">
                  <a16:creationId xmlns:a16="http://schemas.microsoft.com/office/drawing/2014/main" id="{1DD42E99-1BE3-4265-971C-087DFC3D6850}"/>
                </a:ext>
              </a:extLst>
            </p:cNvPr>
            <p:cNvSpPr>
              <a:spLocks noChangeArrowheads="1"/>
            </p:cNvSpPr>
            <p:nvPr/>
          </p:nvSpPr>
          <p:spPr bwMode="auto">
            <a:xfrm>
              <a:off x="6940552" y="2774950"/>
              <a:ext cx="355600" cy="361950"/>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Rectangle 270">
              <a:extLst>
                <a:ext uri="{FF2B5EF4-FFF2-40B4-BE49-F238E27FC236}">
                  <a16:creationId xmlns:a16="http://schemas.microsoft.com/office/drawing/2014/main" id="{8464CC05-AFB0-474C-85F7-1EA8CCD9CADD}"/>
                </a:ext>
              </a:extLst>
            </p:cNvPr>
            <p:cNvSpPr>
              <a:spLocks noChangeArrowheads="1"/>
            </p:cNvSpPr>
            <p:nvPr/>
          </p:nvSpPr>
          <p:spPr bwMode="auto">
            <a:xfrm>
              <a:off x="7008813" y="2781300"/>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83" name="Rectangle 271">
              <a:extLst>
                <a:ext uri="{FF2B5EF4-FFF2-40B4-BE49-F238E27FC236}">
                  <a16:creationId xmlns:a16="http://schemas.microsoft.com/office/drawing/2014/main" id="{6A94F135-0A15-41ED-A790-B96FFF0FEFBE}"/>
                </a:ext>
              </a:extLst>
            </p:cNvPr>
            <p:cNvSpPr>
              <a:spLocks noChangeArrowheads="1"/>
            </p:cNvSpPr>
            <p:nvPr/>
          </p:nvSpPr>
          <p:spPr bwMode="auto">
            <a:xfrm>
              <a:off x="7150101" y="2909888"/>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5</a:t>
              </a:r>
              <a:endParaRPr lang="en-US" altLang="en-US"/>
            </a:p>
          </p:txBody>
        </p:sp>
        <p:sp>
          <p:nvSpPr>
            <p:cNvPr id="184" name="Rectangle 272">
              <a:extLst>
                <a:ext uri="{FF2B5EF4-FFF2-40B4-BE49-F238E27FC236}">
                  <a16:creationId xmlns:a16="http://schemas.microsoft.com/office/drawing/2014/main" id="{BCFC0110-F149-4CC6-92DE-8C457E78D94A}"/>
                </a:ext>
              </a:extLst>
            </p:cNvPr>
            <p:cNvSpPr>
              <a:spLocks noChangeArrowheads="1"/>
            </p:cNvSpPr>
            <p:nvPr/>
          </p:nvSpPr>
          <p:spPr bwMode="auto">
            <a:xfrm>
              <a:off x="7386639" y="2774950"/>
              <a:ext cx="355600" cy="361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273">
              <a:extLst>
                <a:ext uri="{FF2B5EF4-FFF2-40B4-BE49-F238E27FC236}">
                  <a16:creationId xmlns:a16="http://schemas.microsoft.com/office/drawing/2014/main" id="{1C5B6E03-CBCF-4D17-92E4-31E3F7D99C65}"/>
                </a:ext>
              </a:extLst>
            </p:cNvPr>
            <p:cNvSpPr>
              <a:spLocks noChangeArrowheads="1"/>
            </p:cNvSpPr>
            <p:nvPr/>
          </p:nvSpPr>
          <p:spPr bwMode="auto">
            <a:xfrm>
              <a:off x="7386639" y="2774950"/>
              <a:ext cx="355600" cy="361950"/>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Rectangle 274">
              <a:extLst>
                <a:ext uri="{FF2B5EF4-FFF2-40B4-BE49-F238E27FC236}">
                  <a16:creationId xmlns:a16="http://schemas.microsoft.com/office/drawing/2014/main" id="{8C2D569F-8EA9-4C9E-A028-D6DD3457670D}"/>
                </a:ext>
              </a:extLst>
            </p:cNvPr>
            <p:cNvSpPr>
              <a:spLocks noChangeArrowheads="1"/>
            </p:cNvSpPr>
            <p:nvPr/>
          </p:nvSpPr>
          <p:spPr bwMode="auto">
            <a:xfrm>
              <a:off x="7454901" y="2781300"/>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87" name="Rectangle 275">
              <a:extLst>
                <a:ext uri="{FF2B5EF4-FFF2-40B4-BE49-F238E27FC236}">
                  <a16:creationId xmlns:a16="http://schemas.microsoft.com/office/drawing/2014/main" id="{1C130762-2E00-4243-98A5-657C364B8DD4}"/>
                </a:ext>
              </a:extLst>
            </p:cNvPr>
            <p:cNvSpPr>
              <a:spLocks noChangeArrowheads="1"/>
            </p:cNvSpPr>
            <p:nvPr/>
          </p:nvSpPr>
          <p:spPr bwMode="auto">
            <a:xfrm>
              <a:off x="7597777" y="2909888"/>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4</a:t>
              </a:r>
              <a:endParaRPr lang="en-US" altLang="en-US"/>
            </a:p>
          </p:txBody>
        </p:sp>
        <p:sp>
          <p:nvSpPr>
            <p:cNvPr id="188" name="Rectangle 276">
              <a:extLst>
                <a:ext uri="{FF2B5EF4-FFF2-40B4-BE49-F238E27FC236}">
                  <a16:creationId xmlns:a16="http://schemas.microsoft.com/office/drawing/2014/main" id="{BA5B3BBF-9A85-4513-B6A9-E77C2446BBAC}"/>
                </a:ext>
              </a:extLst>
            </p:cNvPr>
            <p:cNvSpPr>
              <a:spLocks noChangeArrowheads="1"/>
            </p:cNvSpPr>
            <p:nvPr/>
          </p:nvSpPr>
          <p:spPr bwMode="auto">
            <a:xfrm>
              <a:off x="7837489" y="2774950"/>
              <a:ext cx="355600" cy="361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Rectangle 277">
              <a:extLst>
                <a:ext uri="{FF2B5EF4-FFF2-40B4-BE49-F238E27FC236}">
                  <a16:creationId xmlns:a16="http://schemas.microsoft.com/office/drawing/2014/main" id="{92F584A7-7AE3-4FE5-8C26-5B8714B3BFC5}"/>
                </a:ext>
              </a:extLst>
            </p:cNvPr>
            <p:cNvSpPr>
              <a:spLocks noChangeArrowheads="1"/>
            </p:cNvSpPr>
            <p:nvPr/>
          </p:nvSpPr>
          <p:spPr bwMode="auto">
            <a:xfrm>
              <a:off x="7837489" y="2774950"/>
              <a:ext cx="355600" cy="361950"/>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Rectangle 278">
              <a:extLst>
                <a:ext uri="{FF2B5EF4-FFF2-40B4-BE49-F238E27FC236}">
                  <a16:creationId xmlns:a16="http://schemas.microsoft.com/office/drawing/2014/main" id="{0D72EA8A-2137-48C1-973E-7E6A26C7F655}"/>
                </a:ext>
              </a:extLst>
            </p:cNvPr>
            <p:cNvSpPr>
              <a:spLocks noChangeArrowheads="1"/>
            </p:cNvSpPr>
            <p:nvPr/>
          </p:nvSpPr>
          <p:spPr bwMode="auto">
            <a:xfrm>
              <a:off x="7904164" y="2781300"/>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91" name="Rectangle 279">
              <a:extLst>
                <a:ext uri="{FF2B5EF4-FFF2-40B4-BE49-F238E27FC236}">
                  <a16:creationId xmlns:a16="http://schemas.microsoft.com/office/drawing/2014/main" id="{AAF4C83B-729B-43C9-A8D2-A68FBD805388}"/>
                </a:ext>
              </a:extLst>
            </p:cNvPr>
            <p:cNvSpPr>
              <a:spLocks noChangeArrowheads="1"/>
            </p:cNvSpPr>
            <p:nvPr/>
          </p:nvSpPr>
          <p:spPr bwMode="auto">
            <a:xfrm>
              <a:off x="8047039" y="2909888"/>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3</a:t>
              </a:r>
              <a:endParaRPr lang="en-US" altLang="en-US"/>
            </a:p>
          </p:txBody>
        </p:sp>
        <p:sp>
          <p:nvSpPr>
            <p:cNvPr id="192" name="Rectangle 280">
              <a:extLst>
                <a:ext uri="{FF2B5EF4-FFF2-40B4-BE49-F238E27FC236}">
                  <a16:creationId xmlns:a16="http://schemas.microsoft.com/office/drawing/2014/main" id="{22E88A08-632D-4517-8C97-13D84B6336C9}"/>
                </a:ext>
              </a:extLst>
            </p:cNvPr>
            <p:cNvSpPr>
              <a:spLocks noChangeArrowheads="1"/>
            </p:cNvSpPr>
            <p:nvPr/>
          </p:nvSpPr>
          <p:spPr bwMode="auto">
            <a:xfrm>
              <a:off x="8289927" y="2774950"/>
              <a:ext cx="355600" cy="3619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281">
              <a:extLst>
                <a:ext uri="{FF2B5EF4-FFF2-40B4-BE49-F238E27FC236}">
                  <a16:creationId xmlns:a16="http://schemas.microsoft.com/office/drawing/2014/main" id="{09F537BF-95DB-4862-8EC5-17D0DBC7B776}"/>
                </a:ext>
              </a:extLst>
            </p:cNvPr>
            <p:cNvSpPr>
              <a:spLocks noChangeArrowheads="1"/>
            </p:cNvSpPr>
            <p:nvPr/>
          </p:nvSpPr>
          <p:spPr bwMode="auto">
            <a:xfrm>
              <a:off x="8289927" y="2774950"/>
              <a:ext cx="355600" cy="361950"/>
            </a:xfrm>
            <a:prstGeom prst="rect">
              <a:avLst/>
            </a:prstGeom>
            <a:noFill/>
            <a:ln w="1428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Rectangle 282">
              <a:extLst>
                <a:ext uri="{FF2B5EF4-FFF2-40B4-BE49-F238E27FC236}">
                  <a16:creationId xmlns:a16="http://schemas.microsoft.com/office/drawing/2014/main" id="{072B6637-88F3-4195-9EED-B5210DF534A9}"/>
                </a:ext>
              </a:extLst>
            </p:cNvPr>
            <p:cNvSpPr>
              <a:spLocks noChangeArrowheads="1"/>
            </p:cNvSpPr>
            <p:nvPr/>
          </p:nvSpPr>
          <p:spPr bwMode="auto">
            <a:xfrm>
              <a:off x="8358189" y="2781300"/>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100">
                  <a:solidFill>
                    <a:srgbClr val="000000"/>
                  </a:solidFill>
                  <a:latin typeface="Calibri" panose="020F0502020204030204" pitchFamily="34" charset="0"/>
                </a:rPr>
                <a:t>C</a:t>
              </a:r>
              <a:endParaRPr lang="en-US" altLang="en-US"/>
            </a:p>
          </p:txBody>
        </p:sp>
        <p:sp>
          <p:nvSpPr>
            <p:cNvPr id="195" name="Rectangle 283">
              <a:extLst>
                <a:ext uri="{FF2B5EF4-FFF2-40B4-BE49-F238E27FC236}">
                  <a16:creationId xmlns:a16="http://schemas.microsoft.com/office/drawing/2014/main" id="{BFBD85BC-18B8-42F6-8EF0-4F65298A2117}"/>
                </a:ext>
              </a:extLst>
            </p:cNvPr>
            <p:cNvSpPr>
              <a:spLocks noChangeArrowheads="1"/>
            </p:cNvSpPr>
            <p:nvPr/>
          </p:nvSpPr>
          <p:spPr bwMode="auto">
            <a:xfrm>
              <a:off x="8501064" y="2909888"/>
              <a:ext cx="9137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a:solidFill>
                    <a:srgbClr val="000000"/>
                  </a:solidFill>
                  <a:latin typeface="Calibri" panose="020F0502020204030204" pitchFamily="34" charset="0"/>
                </a:rPr>
                <a:t>2</a:t>
              </a:r>
              <a:endParaRPr lang="en-US" altLang="en-US"/>
            </a:p>
          </p:txBody>
        </p:sp>
        <p:sp>
          <p:nvSpPr>
            <p:cNvPr id="196" name="Freeform 286">
              <a:extLst>
                <a:ext uri="{FF2B5EF4-FFF2-40B4-BE49-F238E27FC236}">
                  <a16:creationId xmlns:a16="http://schemas.microsoft.com/office/drawing/2014/main" id="{D26916C4-311C-40F0-8988-286C6C3FF0BC}"/>
                </a:ext>
              </a:extLst>
            </p:cNvPr>
            <p:cNvSpPr>
              <a:spLocks noEditPoints="1"/>
            </p:cNvSpPr>
            <p:nvPr/>
          </p:nvSpPr>
          <p:spPr bwMode="auto">
            <a:xfrm>
              <a:off x="4439445" y="1817135"/>
              <a:ext cx="184150" cy="174625"/>
            </a:xfrm>
            <a:custGeom>
              <a:avLst/>
              <a:gdLst>
                <a:gd name="T0" fmla="*/ 445 w 456"/>
                <a:gd name="T1" fmla="*/ 209 h 441"/>
                <a:gd name="T2" fmla="*/ 418 w 456"/>
                <a:gd name="T3" fmla="*/ 201 h 441"/>
                <a:gd name="T4" fmla="*/ 406 w 456"/>
                <a:gd name="T5" fmla="*/ 201 h 441"/>
                <a:gd name="T6" fmla="*/ 406 w 456"/>
                <a:gd name="T7" fmla="*/ 140 h 441"/>
                <a:gd name="T8" fmla="*/ 353 w 456"/>
                <a:gd name="T9" fmla="*/ 42 h 441"/>
                <a:gd name="T10" fmla="*/ 228 w 456"/>
                <a:gd name="T11" fmla="*/ 0 h 441"/>
                <a:gd name="T12" fmla="*/ 103 w 456"/>
                <a:gd name="T13" fmla="*/ 42 h 441"/>
                <a:gd name="T14" fmla="*/ 51 w 456"/>
                <a:gd name="T15" fmla="*/ 140 h 441"/>
                <a:gd name="T16" fmla="*/ 51 w 456"/>
                <a:gd name="T17" fmla="*/ 201 h 441"/>
                <a:gd name="T18" fmla="*/ 38 w 456"/>
                <a:gd name="T19" fmla="*/ 201 h 441"/>
                <a:gd name="T20" fmla="*/ 11 w 456"/>
                <a:gd name="T21" fmla="*/ 209 h 441"/>
                <a:gd name="T22" fmla="*/ 0 w 456"/>
                <a:gd name="T23" fmla="*/ 231 h 441"/>
                <a:gd name="T24" fmla="*/ 0 w 456"/>
                <a:gd name="T25" fmla="*/ 411 h 441"/>
                <a:gd name="T26" fmla="*/ 11 w 456"/>
                <a:gd name="T27" fmla="*/ 432 h 441"/>
                <a:gd name="T28" fmla="*/ 38 w 456"/>
                <a:gd name="T29" fmla="*/ 441 h 441"/>
                <a:gd name="T30" fmla="*/ 418 w 456"/>
                <a:gd name="T31" fmla="*/ 441 h 441"/>
                <a:gd name="T32" fmla="*/ 445 w 456"/>
                <a:gd name="T33" fmla="*/ 432 h 441"/>
                <a:gd name="T34" fmla="*/ 456 w 456"/>
                <a:gd name="T35" fmla="*/ 411 h 441"/>
                <a:gd name="T36" fmla="*/ 456 w 456"/>
                <a:gd name="T37" fmla="*/ 231 h 441"/>
                <a:gd name="T38" fmla="*/ 445 w 456"/>
                <a:gd name="T39" fmla="*/ 209 h 441"/>
                <a:gd name="T40" fmla="*/ 329 w 456"/>
                <a:gd name="T41" fmla="*/ 201 h 441"/>
                <a:gd name="T42" fmla="*/ 127 w 456"/>
                <a:gd name="T43" fmla="*/ 201 h 441"/>
                <a:gd name="T44" fmla="*/ 127 w 456"/>
                <a:gd name="T45" fmla="*/ 140 h 441"/>
                <a:gd name="T46" fmla="*/ 156 w 456"/>
                <a:gd name="T47" fmla="*/ 84 h 441"/>
                <a:gd name="T48" fmla="*/ 228 w 456"/>
                <a:gd name="T49" fmla="*/ 60 h 441"/>
                <a:gd name="T50" fmla="*/ 300 w 456"/>
                <a:gd name="T51" fmla="*/ 84 h 441"/>
                <a:gd name="T52" fmla="*/ 329 w 456"/>
                <a:gd name="T53" fmla="*/ 140 h 441"/>
                <a:gd name="T54" fmla="*/ 329 w 456"/>
                <a:gd name="T55" fmla="*/ 20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6" h="441">
                  <a:moveTo>
                    <a:pt x="445" y="209"/>
                  </a:moveTo>
                  <a:cubicBezTo>
                    <a:pt x="438" y="203"/>
                    <a:pt x="429" y="201"/>
                    <a:pt x="418" y="201"/>
                  </a:cubicBezTo>
                  <a:lnTo>
                    <a:pt x="406" y="201"/>
                  </a:lnTo>
                  <a:lnTo>
                    <a:pt x="406" y="140"/>
                  </a:lnTo>
                  <a:cubicBezTo>
                    <a:pt x="406" y="102"/>
                    <a:pt x="388" y="69"/>
                    <a:pt x="353" y="42"/>
                  </a:cubicBezTo>
                  <a:cubicBezTo>
                    <a:pt x="318" y="14"/>
                    <a:pt x="277" y="0"/>
                    <a:pt x="228" y="0"/>
                  </a:cubicBezTo>
                  <a:cubicBezTo>
                    <a:pt x="179" y="0"/>
                    <a:pt x="138" y="14"/>
                    <a:pt x="103" y="42"/>
                  </a:cubicBezTo>
                  <a:cubicBezTo>
                    <a:pt x="68" y="69"/>
                    <a:pt x="51" y="102"/>
                    <a:pt x="51" y="140"/>
                  </a:cubicBezTo>
                  <a:lnTo>
                    <a:pt x="51" y="201"/>
                  </a:lnTo>
                  <a:lnTo>
                    <a:pt x="38" y="201"/>
                  </a:lnTo>
                  <a:cubicBezTo>
                    <a:pt x="27" y="201"/>
                    <a:pt x="18" y="203"/>
                    <a:pt x="11" y="209"/>
                  </a:cubicBezTo>
                  <a:cubicBezTo>
                    <a:pt x="4" y="215"/>
                    <a:pt x="0" y="222"/>
                    <a:pt x="0" y="231"/>
                  </a:cubicBezTo>
                  <a:lnTo>
                    <a:pt x="0" y="411"/>
                  </a:lnTo>
                  <a:cubicBezTo>
                    <a:pt x="0" y="419"/>
                    <a:pt x="4" y="426"/>
                    <a:pt x="11" y="432"/>
                  </a:cubicBezTo>
                  <a:cubicBezTo>
                    <a:pt x="18" y="438"/>
                    <a:pt x="27" y="441"/>
                    <a:pt x="38" y="441"/>
                  </a:cubicBezTo>
                  <a:lnTo>
                    <a:pt x="418" y="441"/>
                  </a:lnTo>
                  <a:cubicBezTo>
                    <a:pt x="429" y="441"/>
                    <a:pt x="438" y="438"/>
                    <a:pt x="445" y="432"/>
                  </a:cubicBezTo>
                  <a:cubicBezTo>
                    <a:pt x="453" y="426"/>
                    <a:pt x="456" y="419"/>
                    <a:pt x="456" y="411"/>
                  </a:cubicBezTo>
                  <a:lnTo>
                    <a:pt x="456" y="231"/>
                  </a:lnTo>
                  <a:cubicBezTo>
                    <a:pt x="456" y="222"/>
                    <a:pt x="453" y="215"/>
                    <a:pt x="445" y="209"/>
                  </a:cubicBezTo>
                  <a:close/>
                  <a:moveTo>
                    <a:pt x="329" y="201"/>
                  </a:moveTo>
                  <a:lnTo>
                    <a:pt x="127" y="201"/>
                  </a:lnTo>
                  <a:lnTo>
                    <a:pt x="127" y="140"/>
                  </a:lnTo>
                  <a:cubicBezTo>
                    <a:pt x="127" y="118"/>
                    <a:pt x="137" y="99"/>
                    <a:pt x="156" y="84"/>
                  </a:cubicBezTo>
                  <a:cubicBezTo>
                    <a:pt x="176" y="68"/>
                    <a:pt x="200" y="60"/>
                    <a:pt x="228" y="60"/>
                  </a:cubicBezTo>
                  <a:cubicBezTo>
                    <a:pt x="256" y="60"/>
                    <a:pt x="280" y="68"/>
                    <a:pt x="300" y="84"/>
                  </a:cubicBezTo>
                  <a:cubicBezTo>
                    <a:pt x="320" y="99"/>
                    <a:pt x="329" y="118"/>
                    <a:pt x="329" y="140"/>
                  </a:cubicBezTo>
                  <a:lnTo>
                    <a:pt x="329" y="20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Rectangle 287">
              <a:extLst>
                <a:ext uri="{FF2B5EF4-FFF2-40B4-BE49-F238E27FC236}">
                  <a16:creationId xmlns:a16="http://schemas.microsoft.com/office/drawing/2014/main" id="{4E80CECD-8670-4D91-B932-C0FF1A298B43}"/>
                </a:ext>
              </a:extLst>
            </p:cNvPr>
            <p:cNvSpPr>
              <a:spLocks noChangeArrowheads="1"/>
            </p:cNvSpPr>
            <p:nvPr/>
          </p:nvSpPr>
          <p:spPr bwMode="auto">
            <a:xfrm>
              <a:off x="779462" y="1389063"/>
              <a:ext cx="94773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100" b="1" dirty="0">
                  <a:solidFill>
                    <a:srgbClr val="000000"/>
                  </a:solidFill>
                  <a:latin typeface="Calibri" panose="020F0502020204030204" pitchFamily="34" charset="0"/>
                </a:rPr>
                <a:t>user</a:t>
              </a:r>
              <a:endParaRPr lang="en-US" altLang="en-US" dirty="0"/>
            </a:p>
          </p:txBody>
        </p:sp>
        <p:sp>
          <p:nvSpPr>
            <p:cNvPr id="198" name="Rectangle 288">
              <a:extLst>
                <a:ext uri="{FF2B5EF4-FFF2-40B4-BE49-F238E27FC236}">
                  <a16:creationId xmlns:a16="http://schemas.microsoft.com/office/drawing/2014/main" id="{26F57B1C-794E-49E3-BAAB-403417110A82}"/>
                </a:ext>
              </a:extLst>
            </p:cNvPr>
            <p:cNvSpPr>
              <a:spLocks noChangeArrowheads="1"/>
            </p:cNvSpPr>
            <p:nvPr/>
          </p:nvSpPr>
          <p:spPr bwMode="auto">
            <a:xfrm>
              <a:off x="4838420" y="1420806"/>
              <a:ext cx="108136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100" b="1" dirty="0">
                  <a:solidFill>
                    <a:srgbClr val="000000"/>
                  </a:solidFill>
                  <a:latin typeface="Calibri" panose="020F0502020204030204" pitchFamily="34" charset="0"/>
                </a:rPr>
                <a:t>server</a:t>
              </a:r>
              <a:endParaRPr lang="en-US" altLang="en-US" dirty="0"/>
            </a:p>
          </p:txBody>
        </p:sp>
        <p:sp>
          <p:nvSpPr>
            <p:cNvPr id="199" name="Freeform 291">
              <a:extLst>
                <a:ext uri="{FF2B5EF4-FFF2-40B4-BE49-F238E27FC236}">
                  <a16:creationId xmlns:a16="http://schemas.microsoft.com/office/drawing/2014/main" id="{72720A0B-3359-46C9-8393-7C6156D3EB4E}"/>
                </a:ext>
              </a:extLst>
            </p:cNvPr>
            <p:cNvSpPr>
              <a:spLocks/>
            </p:cNvSpPr>
            <p:nvPr/>
          </p:nvSpPr>
          <p:spPr bwMode="auto">
            <a:xfrm>
              <a:off x="4443414" y="2714625"/>
              <a:ext cx="212724" cy="195263"/>
            </a:xfrm>
            <a:custGeom>
              <a:avLst/>
              <a:gdLst>
                <a:gd name="T0" fmla="*/ 578 w 578"/>
                <a:gd name="T1" fmla="*/ 139 h 435"/>
                <a:gd name="T2" fmla="*/ 578 w 578"/>
                <a:gd name="T3" fmla="*/ 219 h 435"/>
                <a:gd name="T4" fmla="*/ 571 w 578"/>
                <a:gd name="T5" fmla="*/ 233 h 435"/>
                <a:gd name="T6" fmla="*/ 556 w 578"/>
                <a:gd name="T7" fmla="*/ 239 h 435"/>
                <a:gd name="T8" fmla="*/ 533 w 578"/>
                <a:gd name="T9" fmla="*/ 239 h 435"/>
                <a:gd name="T10" fmla="*/ 518 w 578"/>
                <a:gd name="T11" fmla="*/ 233 h 435"/>
                <a:gd name="T12" fmla="*/ 511 w 578"/>
                <a:gd name="T13" fmla="*/ 219 h 435"/>
                <a:gd name="T14" fmla="*/ 511 w 578"/>
                <a:gd name="T15" fmla="*/ 139 h 435"/>
                <a:gd name="T16" fmla="*/ 485 w 578"/>
                <a:gd name="T17" fmla="*/ 83 h 435"/>
                <a:gd name="T18" fmla="*/ 422 w 578"/>
                <a:gd name="T19" fmla="*/ 59 h 435"/>
                <a:gd name="T20" fmla="*/ 359 w 578"/>
                <a:gd name="T21" fmla="*/ 83 h 435"/>
                <a:gd name="T22" fmla="*/ 332 w 578"/>
                <a:gd name="T23" fmla="*/ 139 h 435"/>
                <a:gd name="T24" fmla="*/ 332 w 578"/>
                <a:gd name="T25" fmla="*/ 198 h 435"/>
                <a:gd name="T26" fmla="*/ 366 w 578"/>
                <a:gd name="T27" fmla="*/ 198 h 435"/>
                <a:gd name="T28" fmla="*/ 389 w 578"/>
                <a:gd name="T29" fmla="*/ 207 h 435"/>
                <a:gd name="T30" fmla="*/ 399 w 578"/>
                <a:gd name="T31" fmla="*/ 228 h 435"/>
                <a:gd name="T32" fmla="*/ 399 w 578"/>
                <a:gd name="T33" fmla="*/ 406 h 435"/>
                <a:gd name="T34" fmla="*/ 389 w 578"/>
                <a:gd name="T35" fmla="*/ 427 h 435"/>
                <a:gd name="T36" fmla="*/ 366 w 578"/>
                <a:gd name="T37" fmla="*/ 435 h 435"/>
                <a:gd name="T38" fmla="*/ 33 w 578"/>
                <a:gd name="T39" fmla="*/ 435 h 435"/>
                <a:gd name="T40" fmla="*/ 9 w 578"/>
                <a:gd name="T41" fmla="*/ 427 h 435"/>
                <a:gd name="T42" fmla="*/ 0 w 578"/>
                <a:gd name="T43" fmla="*/ 406 h 435"/>
                <a:gd name="T44" fmla="*/ 0 w 578"/>
                <a:gd name="T45" fmla="*/ 228 h 435"/>
                <a:gd name="T46" fmla="*/ 9 w 578"/>
                <a:gd name="T47" fmla="*/ 207 h 435"/>
                <a:gd name="T48" fmla="*/ 33 w 578"/>
                <a:gd name="T49" fmla="*/ 198 h 435"/>
                <a:gd name="T50" fmla="*/ 266 w 578"/>
                <a:gd name="T51" fmla="*/ 198 h 435"/>
                <a:gd name="T52" fmla="*/ 266 w 578"/>
                <a:gd name="T53" fmla="*/ 139 h 435"/>
                <a:gd name="T54" fmla="*/ 311 w 578"/>
                <a:gd name="T55" fmla="*/ 41 h 435"/>
                <a:gd name="T56" fmla="*/ 422 w 578"/>
                <a:gd name="T57" fmla="*/ 0 h 435"/>
                <a:gd name="T58" fmla="*/ 532 w 578"/>
                <a:gd name="T59" fmla="*/ 41 h 435"/>
                <a:gd name="T60" fmla="*/ 578 w 578"/>
                <a:gd name="T61" fmla="*/ 13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8" h="435">
                  <a:moveTo>
                    <a:pt x="578" y="139"/>
                  </a:moveTo>
                  <a:lnTo>
                    <a:pt x="578" y="219"/>
                  </a:lnTo>
                  <a:cubicBezTo>
                    <a:pt x="578" y="225"/>
                    <a:pt x="576" y="229"/>
                    <a:pt x="571" y="233"/>
                  </a:cubicBezTo>
                  <a:cubicBezTo>
                    <a:pt x="567" y="237"/>
                    <a:pt x="562" y="239"/>
                    <a:pt x="556" y="239"/>
                  </a:cubicBezTo>
                  <a:lnTo>
                    <a:pt x="533" y="239"/>
                  </a:lnTo>
                  <a:cubicBezTo>
                    <a:pt x="527" y="239"/>
                    <a:pt x="522" y="237"/>
                    <a:pt x="518" y="233"/>
                  </a:cubicBezTo>
                  <a:cubicBezTo>
                    <a:pt x="513" y="229"/>
                    <a:pt x="511" y="225"/>
                    <a:pt x="511" y="219"/>
                  </a:cubicBezTo>
                  <a:lnTo>
                    <a:pt x="511" y="139"/>
                  </a:lnTo>
                  <a:cubicBezTo>
                    <a:pt x="511" y="118"/>
                    <a:pt x="503" y="99"/>
                    <a:pt x="485" y="83"/>
                  </a:cubicBezTo>
                  <a:cubicBezTo>
                    <a:pt x="467" y="67"/>
                    <a:pt x="447" y="59"/>
                    <a:pt x="422" y="59"/>
                  </a:cubicBezTo>
                  <a:cubicBezTo>
                    <a:pt x="397" y="59"/>
                    <a:pt x="377" y="67"/>
                    <a:pt x="359" y="83"/>
                  </a:cubicBezTo>
                  <a:cubicBezTo>
                    <a:pt x="341" y="99"/>
                    <a:pt x="332" y="117"/>
                    <a:pt x="332" y="139"/>
                  </a:cubicBezTo>
                  <a:lnTo>
                    <a:pt x="332" y="198"/>
                  </a:lnTo>
                  <a:lnTo>
                    <a:pt x="366" y="198"/>
                  </a:lnTo>
                  <a:cubicBezTo>
                    <a:pt x="376" y="198"/>
                    <a:pt x="383" y="201"/>
                    <a:pt x="389" y="207"/>
                  </a:cubicBezTo>
                  <a:cubicBezTo>
                    <a:pt x="396" y="213"/>
                    <a:pt x="399" y="220"/>
                    <a:pt x="399" y="228"/>
                  </a:cubicBezTo>
                  <a:lnTo>
                    <a:pt x="399" y="406"/>
                  </a:lnTo>
                  <a:cubicBezTo>
                    <a:pt x="399" y="414"/>
                    <a:pt x="396" y="421"/>
                    <a:pt x="389" y="427"/>
                  </a:cubicBezTo>
                  <a:cubicBezTo>
                    <a:pt x="383" y="432"/>
                    <a:pt x="375" y="435"/>
                    <a:pt x="366" y="435"/>
                  </a:cubicBezTo>
                  <a:lnTo>
                    <a:pt x="33" y="435"/>
                  </a:lnTo>
                  <a:cubicBezTo>
                    <a:pt x="23" y="435"/>
                    <a:pt x="16" y="432"/>
                    <a:pt x="9" y="427"/>
                  </a:cubicBezTo>
                  <a:cubicBezTo>
                    <a:pt x="3" y="421"/>
                    <a:pt x="0" y="413"/>
                    <a:pt x="0" y="406"/>
                  </a:cubicBezTo>
                  <a:lnTo>
                    <a:pt x="0" y="228"/>
                  </a:lnTo>
                  <a:cubicBezTo>
                    <a:pt x="0" y="219"/>
                    <a:pt x="3" y="213"/>
                    <a:pt x="9" y="207"/>
                  </a:cubicBezTo>
                  <a:cubicBezTo>
                    <a:pt x="16" y="201"/>
                    <a:pt x="24" y="198"/>
                    <a:pt x="33" y="198"/>
                  </a:cubicBezTo>
                  <a:lnTo>
                    <a:pt x="266" y="198"/>
                  </a:lnTo>
                  <a:lnTo>
                    <a:pt x="266" y="139"/>
                  </a:lnTo>
                  <a:cubicBezTo>
                    <a:pt x="266" y="101"/>
                    <a:pt x="281" y="68"/>
                    <a:pt x="311" y="41"/>
                  </a:cubicBezTo>
                  <a:cubicBezTo>
                    <a:pt x="342" y="13"/>
                    <a:pt x="379" y="0"/>
                    <a:pt x="422" y="0"/>
                  </a:cubicBezTo>
                  <a:cubicBezTo>
                    <a:pt x="465" y="0"/>
                    <a:pt x="502" y="13"/>
                    <a:pt x="532" y="41"/>
                  </a:cubicBezTo>
                  <a:cubicBezTo>
                    <a:pt x="563" y="69"/>
                    <a:pt x="578" y="102"/>
                    <a:pt x="578" y="139"/>
                  </a:cubicBezTo>
                  <a:close/>
                </a:path>
              </a:pathLst>
            </a:custGeom>
            <a:solidFill>
              <a:srgbClr val="33333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200" name="Straight Arrow Connector 199">
              <a:extLst>
                <a:ext uri="{FF2B5EF4-FFF2-40B4-BE49-F238E27FC236}">
                  <a16:creationId xmlns:a16="http://schemas.microsoft.com/office/drawing/2014/main" id="{D2BD2EC2-7A82-4626-9070-D0D196BF4F4F}"/>
                </a:ext>
              </a:extLst>
            </p:cNvPr>
            <p:cNvCxnSpPr>
              <a:stCxn id="99" idx="4"/>
              <a:endCxn id="128" idx="0"/>
            </p:cNvCxnSpPr>
            <p:nvPr/>
          </p:nvCxnSpPr>
          <p:spPr bwMode="auto">
            <a:xfrm>
              <a:off x="3040064" y="2249488"/>
              <a:ext cx="760433" cy="530225"/>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01" name="Straight Arrow Connector 200">
              <a:extLst>
                <a:ext uri="{FF2B5EF4-FFF2-40B4-BE49-F238E27FC236}">
                  <a16:creationId xmlns:a16="http://schemas.microsoft.com/office/drawing/2014/main" id="{45461244-0CE9-4182-95FE-0688E2B129EB}"/>
                </a:ext>
              </a:extLst>
            </p:cNvPr>
            <p:cNvCxnSpPr/>
            <p:nvPr/>
          </p:nvCxnSpPr>
          <p:spPr bwMode="auto">
            <a:xfrm>
              <a:off x="2686835" y="2254043"/>
              <a:ext cx="760433" cy="530225"/>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02" name="Straight Arrow Connector 201">
              <a:extLst>
                <a:ext uri="{FF2B5EF4-FFF2-40B4-BE49-F238E27FC236}">
                  <a16:creationId xmlns:a16="http://schemas.microsoft.com/office/drawing/2014/main" id="{160477C0-D206-4D25-8490-5E6D9E9DAA77}"/>
                </a:ext>
              </a:extLst>
            </p:cNvPr>
            <p:cNvCxnSpPr/>
            <p:nvPr/>
          </p:nvCxnSpPr>
          <p:spPr bwMode="auto">
            <a:xfrm>
              <a:off x="2287983" y="2252526"/>
              <a:ext cx="760433" cy="530225"/>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03" name="Straight Arrow Connector 202">
              <a:extLst>
                <a:ext uri="{FF2B5EF4-FFF2-40B4-BE49-F238E27FC236}">
                  <a16:creationId xmlns:a16="http://schemas.microsoft.com/office/drawing/2014/main" id="{D0AAAEC5-7F16-4B65-90EF-926361159B51}"/>
                </a:ext>
              </a:extLst>
            </p:cNvPr>
            <p:cNvCxnSpPr/>
            <p:nvPr/>
          </p:nvCxnSpPr>
          <p:spPr bwMode="auto">
            <a:xfrm>
              <a:off x="1934754" y="2257081"/>
              <a:ext cx="760433" cy="530225"/>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04" name="Straight Arrow Connector 203">
              <a:extLst>
                <a:ext uri="{FF2B5EF4-FFF2-40B4-BE49-F238E27FC236}">
                  <a16:creationId xmlns:a16="http://schemas.microsoft.com/office/drawing/2014/main" id="{7DBF19B8-92CE-4D8F-82C8-CDA465E7BBA4}"/>
                </a:ext>
              </a:extLst>
            </p:cNvPr>
            <p:cNvCxnSpPr/>
            <p:nvPr/>
          </p:nvCxnSpPr>
          <p:spPr bwMode="auto">
            <a:xfrm>
              <a:off x="1523020" y="2252526"/>
              <a:ext cx="760433" cy="530225"/>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05" name="Straight Arrow Connector 204">
              <a:extLst>
                <a:ext uri="{FF2B5EF4-FFF2-40B4-BE49-F238E27FC236}">
                  <a16:creationId xmlns:a16="http://schemas.microsoft.com/office/drawing/2014/main" id="{69993236-DF76-4599-AAEF-C34EBE017BAB}"/>
                </a:ext>
              </a:extLst>
            </p:cNvPr>
            <p:cNvCxnSpPr/>
            <p:nvPr/>
          </p:nvCxnSpPr>
          <p:spPr bwMode="auto">
            <a:xfrm>
              <a:off x="1169791" y="2257081"/>
              <a:ext cx="760433" cy="530225"/>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06" name="Straight Arrow Connector 205">
              <a:extLst>
                <a:ext uri="{FF2B5EF4-FFF2-40B4-BE49-F238E27FC236}">
                  <a16:creationId xmlns:a16="http://schemas.microsoft.com/office/drawing/2014/main" id="{D2AED13D-7DAB-4DDB-9A12-BA5208AF466C}"/>
                </a:ext>
              </a:extLst>
            </p:cNvPr>
            <p:cNvCxnSpPr>
              <a:endCxn id="113" idx="0"/>
            </p:cNvCxnSpPr>
            <p:nvPr/>
          </p:nvCxnSpPr>
          <p:spPr bwMode="auto">
            <a:xfrm>
              <a:off x="1169791" y="2264116"/>
              <a:ext cx="390744" cy="515597"/>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07" name="Straight Arrow Connector 206">
              <a:extLst>
                <a:ext uri="{FF2B5EF4-FFF2-40B4-BE49-F238E27FC236}">
                  <a16:creationId xmlns:a16="http://schemas.microsoft.com/office/drawing/2014/main" id="{0E7E0FFD-3515-421C-8035-3BF4A55EDAA9}"/>
                </a:ext>
              </a:extLst>
            </p:cNvPr>
            <p:cNvCxnSpPr/>
            <p:nvPr/>
          </p:nvCxnSpPr>
          <p:spPr bwMode="auto">
            <a:xfrm>
              <a:off x="1176417" y="2286000"/>
              <a:ext cx="0" cy="488026"/>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08" name="Straight Arrow Connector 207">
              <a:extLst>
                <a:ext uri="{FF2B5EF4-FFF2-40B4-BE49-F238E27FC236}">
                  <a16:creationId xmlns:a16="http://schemas.microsoft.com/office/drawing/2014/main" id="{9C3E744D-3244-404F-BCAA-BB52E7904BE3}"/>
                </a:ext>
              </a:extLst>
            </p:cNvPr>
            <p:cNvCxnSpPr/>
            <p:nvPr/>
          </p:nvCxnSpPr>
          <p:spPr bwMode="auto">
            <a:xfrm>
              <a:off x="4089401" y="2063612"/>
              <a:ext cx="941111" cy="0"/>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09" name="Straight Arrow Connector 208">
              <a:extLst>
                <a:ext uri="{FF2B5EF4-FFF2-40B4-BE49-F238E27FC236}">
                  <a16:creationId xmlns:a16="http://schemas.microsoft.com/office/drawing/2014/main" id="{1E7074CF-9F27-4117-BECE-FBBC20724D19}"/>
                </a:ext>
              </a:extLst>
            </p:cNvPr>
            <p:cNvCxnSpPr/>
            <p:nvPr/>
          </p:nvCxnSpPr>
          <p:spPr bwMode="auto">
            <a:xfrm flipH="1">
              <a:off x="4075956" y="3003565"/>
              <a:ext cx="950816" cy="0"/>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10" name="Straight Arrow Connector 209">
              <a:extLst>
                <a:ext uri="{FF2B5EF4-FFF2-40B4-BE49-F238E27FC236}">
                  <a16:creationId xmlns:a16="http://schemas.microsoft.com/office/drawing/2014/main" id="{808590E5-33CB-474D-BD3E-9CFA209BA481}"/>
                </a:ext>
              </a:extLst>
            </p:cNvPr>
            <p:cNvCxnSpPr>
              <a:endCxn id="192" idx="0"/>
            </p:cNvCxnSpPr>
            <p:nvPr/>
          </p:nvCxnSpPr>
          <p:spPr bwMode="auto">
            <a:xfrm>
              <a:off x="7577139" y="2252526"/>
              <a:ext cx="890588" cy="522424"/>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11" name="Straight Arrow Connector 210">
              <a:extLst>
                <a:ext uri="{FF2B5EF4-FFF2-40B4-BE49-F238E27FC236}">
                  <a16:creationId xmlns:a16="http://schemas.microsoft.com/office/drawing/2014/main" id="{4061109B-84F9-4E07-9EAE-92DC689FB749}"/>
                </a:ext>
              </a:extLst>
            </p:cNvPr>
            <p:cNvCxnSpPr/>
            <p:nvPr/>
          </p:nvCxnSpPr>
          <p:spPr bwMode="auto">
            <a:xfrm>
              <a:off x="7123114" y="2244912"/>
              <a:ext cx="890588" cy="522424"/>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12" name="Straight Arrow Connector 211">
              <a:extLst>
                <a:ext uri="{FF2B5EF4-FFF2-40B4-BE49-F238E27FC236}">
                  <a16:creationId xmlns:a16="http://schemas.microsoft.com/office/drawing/2014/main" id="{64B307CF-19A1-4994-90DD-4136DEC6F9C1}"/>
                </a:ext>
              </a:extLst>
            </p:cNvPr>
            <p:cNvCxnSpPr/>
            <p:nvPr/>
          </p:nvCxnSpPr>
          <p:spPr bwMode="auto">
            <a:xfrm>
              <a:off x="6655595" y="2245623"/>
              <a:ext cx="890588" cy="522424"/>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13" name="Straight Arrow Connector 212">
              <a:extLst>
                <a:ext uri="{FF2B5EF4-FFF2-40B4-BE49-F238E27FC236}">
                  <a16:creationId xmlns:a16="http://schemas.microsoft.com/office/drawing/2014/main" id="{8FE7AB2A-EF68-48A3-AA92-548E8BF8A07C}"/>
                </a:ext>
              </a:extLst>
            </p:cNvPr>
            <p:cNvCxnSpPr/>
            <p:nvPr/>
          </p:nvCxnSpPr>
          <p:spPr bwMode="auto">
            <a:xfrm>
              <a:off x="6201570" y="2238009"/>
              <a:ext cx="890588" cy="522424"/>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14" name="Straight Arrow Connector 213">
              <a:extLst>
                <a:ext uri="{FF2B5EF4-FFF2-40B4-BE49-F238E27FC236}">
                  <a16:creationId xmlns:a16="http://schemas.microsoft.com/office/drawing/2014/main" id="{70307F94-D0BE-4662-8329-721D5BA3BC0A}"/>
                </a:ext>
              </a:extLst>
            </p:cNvPr>
            <p:cNvCxnSpPr/>
            <p:nvPr/>
          </p:nvCxnSpPr>
          <p:spPr bwMode="auto">
            <a:xfrm>
              <a:off x="5721352" y="2246099"/>
              <a:ext cx="890588" cy="522424"/>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15" name="Straight Arrow Connector 214">
              <a:extLst>
                <a:ext uri="{FF2B5EF4-FFF2-40B4-BE49-F238E27FC236}">
                  <a16:creationId xmlns:a16="http://schemas.microsoft.com/office/drawing/2014/main" id="{E3DEF5E5-3C4E-40A2-A166-0C1B08350194}"/>
                </a:ext>
              </a:extLst>
            </p:cNvPr>
            <p:cNvCxnSpPr/>
            <p:nvPr/>
          </p:nvCxnSpPr>
          <p:spPr bwMode="auto">
            <a:xfrm>
              <a:off x="5267327" y="2238485"/>
              <a:ext cx="890588" cy="522424"/>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16" name="Straight Arrow Connector 215">
              <a:extLst>
                <a:ext uri="{FF2B5EF4-FFF2-40B4-BE49-F238E27FC236}">
                  <a16:creationId xmlns:a16="http://schemas.microsoft.com/office/drawing/2014/main" id="{23184C51-AA43-4D36-A54E-50804C17D234}"/>
                </a:ext>
              </a:extLst>
            </p:cNvPr>
            <p:cNvCxnSpPr/>
            <p:nvPr/>
          </p:nvCxnSpPr>
          <p:spPr bwMode="auto">
            <a:xfrm>
              <a:off x="5276852" y="2252526"/>
              <a:ext cx="0" cy="525462"/>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cxnSp>
          <p:nvCxnSpPr>
            <p:cNvPr id="217" name="Straight Arrow Connector 216">
              <a:extLst>
                <a:ext uri="{FF2B5EF4-FFF2-40B4-BE49-F238E27FC236}">
                  <a16:creationId xmlns:a16="http://schemas.microsoft.com/office/drawing/2014/main" id="{729BFFA9-717A-4198-AFF2-D1178A6A6B3D}"/>
                </a:ext>
              </a:extLst>
            </p:cNvPr>
            <p:cNvCxnSpPr>
              <a:endCxn id="168" idx="0"/>
            </p:cNvCxnSpPr>
            <p:nvPr/>
          </p:nvCxnSpPr>
          <p:spPr bwMode="auto">
            <a:xfrm>
              <a:off x="5285934" y="2261844"/>
              <a:ext cx="452880" cy="513106"/>
            </a:xfrm>
            <a:prstGeom prst="straightConnector1">
              <a:avLst/>
            </a:prstGeom>
            <a:solidFill>
              <a:schemeClr val="accent1"/>
            </a:solidFill>
            <a:ln w="25400" cap="flat" cmpd="sng" algn="ctr">
              <a:solidFill>
                <a:schemeClr val="tx1"/>
              </a:solidFill>
              <a:prstDash val="solid"/>
              <a:round/>
              <a:headEnd type="none" w="sm" len="med"/>
              <a:tailEnd type="triangle"/>
            </a:ln>
            <a:effectLst/>
          </p:spPr>
        </p:cxnSp>
      </p:grpSp>
      <p:cxnSp>
        <p:nvCxnSpPr>
          <p:cNvPr id="218" name="Straight Connector 217">
            <a:extLst>
              <a:ext uri="{FF2B5EF4-FFF2-40B4-BE49-F238E27FC236}">
                <a16:creationId xmlns:a16="http://schemas.microsoft.com/office/drawing/2014/main" id="{73EAAF6D-D781-46EA-A7EA-2CE5177AEA51}"/>
              </a:ext>
            </a:extLst>
          </p:cNvPr>
          <p:cNvCxnSpPr>
            <a:cxnSpLocks/>
          </p:cNvCxnSpPr>
          <p:nvPr/>
        </p:nvCxnSpPr>
        <p:spPr bwMode="auto">
          <a:xfrm flipH="1">
            <a:off x="5859042" y="2616891"/>
            <a:ext cx="543664" cy="0"/>
          </a:xfrm>
          <a:prstGeom prst="line">
            <a:avLst/>
          </a:prstGeom>
          <a:solidFill>
            <a:schemeClr val="accent1"/>
          </a:solidFill>
          <a:ln w="38100" cap="flat" cmpd="sng" algn="ctr">
            <a:solidFill>
              <a:srgbClr val="0000FF"/>
            </a:solidFill>
            <a:prstDash val="solid"/>
            <a:round/>
            <a:headEnd type="triangle" w="med" len="med"/>
            <a:tailEnd type="none" w="med" len="med"/>
          </a:ln>
          <a:effectLst/>
        </p:spPr>
      </p:cxnSp>
      <p:grpSp>
        <p:nvGrpSpPr>
          <p:cNvPr id="219" name="Group 218">
            <a:extLst>
              <a:ext uri="{FF2B5EF4-FFF2-40B4-BE49-F238E27FC236}">
                <a16:creationId xmlns:a16="http://schemas.microsoft.com/office/drawing/2014/main" id="{C1FB42EB-28E8-437E-9A56-E27733C5555F}"/>
              </a:ext>
            </a:extLst>
          </p:cNvPr>
          <p:cNvGrpSpPr/>
          <p:nvPr/>
        </p:nvGrpSpPr>
        <p:grpSpPr>
          <a:xfrm>
            <a:off x="4826000" y="1843621"/>
            <a:ext cx="1496544" cy="1028440"/>
            <a:chOff x="3470277" y="2123020"/>
            <a:chExt cx="1496544" cy="1702855"/>
          </a:xfrm>
        </p:grpSpPr>
        <p:sp>
          <p:nvSpPr>
            <p:cNvPr id="220" name="Arrow: Down 219">
              <a:extLst>
                <a:ext uri="{FF2B5EF4-FFF2-40B4-BE49-F238E27FC236}">
                  <a16:creationId xmlns:a16="http://schemas.microsoft.com/office/drawing/2014/main" id="{777AC855-1800-4665-8D96-A3C28BD56057}"/>
                </a:ext>
              </a:extLst>
            </p:cNvPr>
            <p:cNvSpPr/>
            <p:nvPr/>
          </p:nvSpPr>
          <p:spPr bwMode="auto">
            <a:xfrm>
              <a:off x="4047833" y="2123020"/>
              <a:ext cx="290929" cy="1702855"/>
            </a:xfrm>
            <a:prstGeom prst="downArrow">
              <a:avLst>
                <a:gd name="adj1" fmla="val 50000"/>
                <a:gd name="adj2" fmla="val 89298"/>
              </a:avLst>
            </a:prstGeom>
            <a:solidFill>
              <a:srgbClr val="0000FF"/>
            </a:solid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cxnSp>
          <p:nvCxnSpPr>
            <p:cNvPr id="221" name="Straight Connector 220">
              <a:extLst>
                <a:ext uri="{FF2B5EF4-FFF2-40B4-BE49-F238E27FC236}">
                  <a16:creationId xmlns:a16="http://schemas.microsoft.com/office/drawing/2014/main" id="{64BBD8FA-6A76-4FD3-B054-12651982684A}"/>
                </a:ext>
              </a:extLst>
            </p:cNvPr>
            <p:cNvCxnSpPr/>
            <p:nvPr/>
          </p:nvCxnSpPr>
          <p:spPr bwMode="auto">
            <a:xfrm>
              <a:off x="3470277" y="2123505"/>
              <a:ext cx="1496544" cy="0"/>
            </a:xfrm>
            <a:prstGeom prst="line">
              <a:avLst/>
            </a:prstGeom>
            <a:solidFill>
              <a:schemeClr val="accent1"/>
            </a:solidFill>
            <a:ln w="38100" cap="flat" cmpd="sng" algn="ctr">
              <a:solidFill>
                <a:srgbClr val="0000FF"/>
              </a:solidFill>
              <a:prstDash val="solid"/>
              <a:round/>
              <a:headEnd type="none" w="med" len="med"/>
              <a:tailEnd type="none" w="med" len="med"/>
            </a:ln>
            <a:effectLst/>
          </p:spPr>
        </p:cxnSp>
      </p:grpSp>
      <p:sp>
        <p:nvSpPr>
          <p:cNvPr id="222" name="Slide Number Placeholder 4">
            <a:extLst>
              <a:ext uri="{FF2B5EF4-FFF2-40B4-BE49-F238E27FC236}">
                <a16:creationId xmlns:a16="http://schemas.microsoft.com/office/drawing/2014/main" id="{BA510095-2A5E-4809-B057-DDFA41B63827}"/>
              </a:ext>
            </a:extLst>
          </p:cNvPr>
          <p:cNvSpPr>
            <a:spLocks noGrp="1"/>
          </p:cNvSpPr>
          <p:nvPr>
            <p:ph type="sldNum" sz="quarter" idx="12"/>
          </p:nvPr>
        </p:nvSpPr>
        <p:spPr>
          <a:xfrm>
            <a:off x="7425345" y="4844840"/>
            <a:ext cx="984019" cy="273844"/>
          </a:xfrm>
        </p:spPr>
        <p:txBody>
          <a:bodyPr/>
          <a:lstStyle/>
          <a:p>
            <a:fld id="{8C71CAF9-4461-454A-B702-D536C3775752}" type="slidenum">
              <a:rPr lang="en-US" smtClean="0"/>
              <a:t>12</a:t>
            </a:fld>
            <a:endParaRPr lang="en-US" dirty="0"/>
          </a:p>
        </p:txBody>
      </p:sp>
      <p:pic>
        <p:nvPicPr>
          <p:cNvPr id="7" name="Audio 6">
            <a:hlinkClick r:id="" action="ppaction://media"/>
            <a:extLst>
              <a:ext uri="{FF2B5EF4-FFF2-40B4-BE49-F238E27FC236}">
                <a16:creationId xmlns:a16="http://schemas.microsoft.com/office/drawing/2014/main" id="{AF435990-15AF-462C-AEC6-A3CD2E1766E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774681165"/>
      </p:ext>
    </p:extLst>
  </p:cSld>
  <p:clrMapOvr>
    <a:masterClrMapping/>
  </p:clrMapOvr>
  <mc:AlternateContent xmlns:mc="http://schemas.openxmlformats.org/markup-compatibility/2006" xmlns:p14="http://schemas.microsoft.com/office/powerpoint/2010/main">
    <mc:Choice Requires="p14">
      <p:transition spd="slow" p14:dur="2000" advTm="41620"/>
    </mc:Choice>
    <mc:Fallback xmlns="">
      <p:transition spd="slow" advTm="41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597275-27BA-425C-8FDE-28A1F50246FA}"/>
              </a:ext>
            </a:extLst>
          </p:cNvPr>
          <p:cNvSpPr/>
          <p:nvPr/>
        </p:nvSpPr>
        <p:spPr>
          <a:xfrm>
            <a:off x="793903" y="1172073"/>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369721E-C0FB-43E7-9E9A-3BF2A0D9A0BC}"/>
              </a:ext>
            </a:extLst>
          </p:cNvPr>
          <p:cNvSpPr/>
          <p:nvPr/>
        </p:nvSpPr>
        <p:spPr>
          <a:xfrm>
            <a:off x="0" y="4581642"/>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TFHE-log2-quantized neural networks</a:t>
            </a:r>
          </a:p>
        </p:txBody>
      </p:sp>
      <p:sp>
        <p:nvSpPr>
          <p:cNvPr id="3" name="Rectangle 2">
            <a:extLst>
              <a:ext uri="{FF2B5EF4-FFF2-40B4-BE49-F238E27FC236}">
                <a16:creationId xmlns:a16="http://schemas.microsoft.com/office/drawing/2014/main" id="{589D0D41-B735-4F59-BFF0-414892711BF8}"/>
              </a:ext>
            </a:extLst>
          </p:cNvPr>
          <p:cNvSpPr/>
          <p:nvPr/>
        </p:nvSpPr>
        <p:spPr>
          <a:xfrm>
            <a:off x="4242079" y="3628038"/>
            <a:ext cx="469595"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Group 225">
            <a:extLst>
              <a:ext uri="{FF2B5EF4-FFF2-40B4-BE49-F238E27FC236}">
                <a16:creationId xmlns:a16="http://schemas.microsoft.com/office/drawing/2014/main" id="{BBF46737-5FE2-4278-A107-404BD6C66F1D}"/>
              </a:ext>
            </a:extLst>
          </p:cNvPr>
          <p:cNvGrpSpPr/>
          <p:nvPr/>
        </p:nvGrpSpPr>
        <p:grpSpPr>
          <a:xfrm>
            <a:off x="1205490" y="740991"/>
            <a:ext cx="6219855" cy="3748051"/>
            <a:chOff x="1982478" y="176431"/>
            <a:chExt cx="6393303" cy="4640260"/>
          </a:xfrm>
        </p:grpSpPr>
        <p:sp>
          <p:nvSpPr>
            <p:cNvPr id="227" name="Rectangle 226">
              <a:extLst>
                <a:ext uri="{FF2B5EF4-FFF2-40B4-BE49-F238E27FC236}">
                  <a16:creationId xmlns:a16="http://schemas.microsoft.com/office/drawing/2014/main" id="{DD24341D-B1EA-4A83-8159-D2F66655FFC0}"/>
                </a:ext>
              </a:extLst>
            </p:cNvPr>
            <p:cNvSpPr/>
            <p:nvPr/>
          </p:nvSpPr>
          <p:spPr>
            <a:xfrm rot="16200000">
              <a:off x="856331" y="2178371"/>
              <a:ext cx="2790695" cy="538402"/>
            </a:xfrm>
            <a:prstGeom prst="rect">
              <a:avLst/>
            </a:prstGeom>
          </p:spPr>
          <p:txBody>
            <a:bodyPr wrap="square">
              <a:spAutoFit/>
            </a:bodyPr>
            <a:lstStyle/>
            <a:p>
              <a:pPr algn="ctr"/>
              <a:r>
                <a:rPr lang="en-US" sz="2000" dirty="0">
                  <a:latin typeface="Calibri" pitchFamily="34" charset="0"/>
                  <a:cs typeface="Arial" pitchFamily="34" charset="0"/>
                </a:rPr>
                <a:t>Execution Time (s)</a:t>
              </a:r>
            </a:p>
          </p:txBody>
        </p:sp>
        <p:sp>
          <p:nvSpPr>
            <p:cNvPr id="228" name="Rectangle 227">
              <a:extLst>
                <a:ext uri="{FF2B5EF4-FFF2-40B4-BE49-F238E27FC236}">
                  <a16:creationId xmlns:a16="http://schemas.microsoft.com/office/drawing/2014/main" id="{CF93DDC5-8D92-4DDD-A5C5-A68366DA5757}"/>
                </a:ext>
              </a:extLst>
            </p:cNvPr>
            <p:cNvSpPr/>
            <p:nvPr/>
          </p:nvSpPr>
          <p:spPr>
            <a:xfrm rot="16200000">
              <a:off x="6870698" y="2212918"/>
              <a:ext cx="2560049" cy="450116"/>
            </a:xfrm>
            <a:prstGeom prst="rect">
              <a:avLst/>
            </a:prstGeom>
          </p:spPr>
          <p:txBody>
            <a:bodyPr wrap="square">
              <a:spAutoFit/>
            </a:bodyPr>
            <a:lstStyle/>
            <a:p>
              <a:pPr algn="ctr"/>
              <a:r>
                <a:rPr lang="en-US" sz="2000" dirty="0">
                  <a:latin typeface="Calibri" pitchFamily="34" charset="0"/>
                  <a:cs typeface="Arial" pitchFamily="34" charset="0"/>
                </a:rPr>
                <a:t>Error Rate (%)</a:t>
              </a:r>
            </a:p>
          </p:txBody>
        </p:sp>
        <p:graphicFrame>
          <p:nvGraphicFramePr>
            <p:cNvPr id="229" name="Chart 228">
              <a:extLst>
                <a:ext uri="{FF2B5EF4-FFF2-40B4-BE49-F238E27FC236}">
                  <a16:creationId xmlns:a16="http://schemas.microsoft.com/office/drawing/2014/main" id="{70837A75-205E-4926-BCEC-131FA0F8100B}"/>
                </a:ext>
              </a:extLst>
            </p:cNvPr>
            <p:cNvGraphicFramePr>
              <a:graphicFrameLocks/>
            </p:cNvGraphicFramePr>
            <p:nvPr/>
          </p:nvGraphicFramePr>
          <p:xfrm>
            <a:off x="2475030" y="176431"/>
            <a:ext cx="5675692" cy="4640260"/>
          </p:xfrm>
          <a:graphic>
            <a:graphicData uri="http://schemas.openxmlformats.org/drawingml/2006/chart">
              <c:chart xmlns:c="http://schemas.openxmlformats.org/drawingml/2006/chart" xmlns:r="http://schemas.openxmlformats.org/officeDocument/2006/relationships" r:id="rId6"/>
            </a:graphicData>
          </a:graphic>
        </p:graphicFrame>
      </p:grpSp>
      <p:sp>
        <p:nvSpPr>
          <p:cNvPr id="11" name="Slide Number Placeholder 4">
            <a:extLst>
              <a:ext uri="{FF2B5EF4-FFF2-40B4-BE49-F238E27FC236}">
                <a16:creationId xmlns:a16="http://schemas.microsoft.com/office/drawing/2014/main" id="{3C2299A8-3B1D-4C44-9B8A-1BCC22A23587}"/>
              </a:ext>
            </a:extLst>
          </p:cNvPr>
          <p:cNvSpPr>
            <a:spLocks noGrp="1"/>
          </p:cNvSpPr>
          <p:nvPr>
            <p:ph type="sldNum" sz="quarter" idx="12"/>
          </p:nvPr>
        </p:nvSpPr>
        <p:spPr>
          <a:xfrm>
            <a:off x="7425345" y="4844840"/>
            <a:ext cx="984019" cy="273844"/>
          </a:xfrm>
        </p:spPr>
        <p:txBody>
          <a:bodyPr/>
          <a:lstStyle/>
          <a:p>
            <a:fld id="{8C71CAF9-4461-454A-B702-D536C3775752}" type="slidenum">
              <a:rPr lang="en-US" smtClean="0"/>
              <a:t>13</a:t>
            </a:fld>
            <a:endParaRPr lang="en-US" dirty="0"/>
          </a:p>
        </p:txBody>
      </p:sp>
      <p:sp>
        <p:nvSpPr>
          <p:cNvPr id="12" name="TextBox 11">
            <a:extLst>
              <a:ext uri="{FF2B5EF4-FFF2-40B4-BE49-F238E27FC236}">
                <a16:creationId xmlns:a16="http://schemas.microsoft.com/office/drawing/2014/main" id="{4CBCD83C-5C71-440B-AAC7-76DF4A6967FD}"/>
              </a:ext>
            </a:extLst>
          </p:cNvPr>
          <p:cNvSpPr txBox="1"/>
          <p:nvPr/>
        </p:nvSpPr>
        <p:spPr>
          <a:xfrm>
            <a:off x="2438399" y="4481509"/>
            <a:ext cx="6705600" cy="646331"/>
          </a:xfrm>
          <a:prstGeom prst="rect">
            <a:avLst/>
          </a:prstGeom>
          <a:noFill/>
        </p:spPr>
        <p:txBody>
          <a:bodyPr wrap="square">
            <a:spAutoFit/>
          </a:bodyPr>
          <a:lstStyle/>
          <a:p>
            <a:pPr marL="285750" indent="-285750" defTabSz="685800">
              <a:buFont typeface="Arial" panose="020B0604020202020204" pitchFamily="34" charset="0"/>
              <a:buChar char="•"/>
            </a:pPr>
            <a:r>
              <a:rPr lang="en-US" sz="1800" b="1" dirty="0">
                <a:solidFill>
                  <a:srgbClr val="00B050"/>
                </a:solidFill>
                <a:latin typeface="+mj-lt"/>
              </a:rPr>
              <a:t>TFHE</a:t>
            </a:r>
            <a:r>
              <a:rPr lang="en-US" sz="1800" b="1" dirty="0">
                <a:solidFill>
                  <a:srgbClr val="00B050"/>
                </a:solidFill>
                <a:latin typeface="+mj-lt"/>
                <a:sym typeface="Wingdings" panose="05000000000000000000" pitchFamily="2" charset="2"/>
              </a:rPr>
              <a:t> smaller inference error</a:t>
            </a:r>
            <a:endParaRPr lang="en-US" sz="1800" b="1" dirty="0">
              <a:solidFill>
                <a:srgbClr val="00B050"/>
              </a:solidFill>
              <a:latin typeface="+mj-lt"/>
            </a:endParaRPr>
          </a:p>
          <a:p>
            <a:pPr marL="285750" indent="-285750" defTabSz="685800">
              <a:buFont typeface="Arial" panose="020B0604020202020204" pitchFamily="34" charset="0"/>
              <a:buChar char="•"/>
            </a:pPr>
            <a:r>
              <a:rPr lang="en-US" sz="1800" b="1" dirty="0">
                <a:solidFill>
                  <a:srgbClr val="00B050"/>
                </a:solidFill>
                <a:latin typeface="+mj-lt"/>
              </a:rPr>
              <a:t>Log2 quantize</a:t>
            </a:r>
            <a:r>
              <a:rPr lang="en-US" sz="1800" b="1" dirty="0">
                <a:solidFill>
                  <a:srgbClr val="00B050"/>
                </a:solidFill>
                <a:latin typeface="+mj-lt"/>
                <a:sym typeface="Wingdings" panose="05000000000000000000" pitchFamily="2" charset="2"/>
              </a:rPr>
              <a:t> lower latency</a:t>
            </a:r>
            <a:endParaRPr lang="en-US" sz="1800" b="1" dirty="0">
              <a:solidFill>
                <a:srgbClr val="00B050"/>
              </a:solidFill>
              <a:latin typeface="+mj-lt"/>
            </a:endParaRPr>
          </a:p>
        </p:txBody>
      </p:sp>
      <p:pic>
        <p:nvPicPr>
          <p:cNvPr id="6" name="Audio 5">
            <a:hlinkClick r:id="" action="ppaction://media"/>
            <a:extLst>
              <a:ext uri="{FF2B5EF4-FFF2-40B4-BE49-F238E27FC236}">
                <a16:creationId xmlns:a16="http://schemas.microsoft.com/office/drawing/2014/main" id="{D52EC4ED-345B-4457-BDB5-CDF9634E359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569462531"/>
      </p:ext>
    </p:extLst>
  </p:cSld>
  <p:clrMapOvr>
    <a:masterClrMapping/>
  </p:clrMapOvr>
  <mc:AlternateContent xmlns:mc="http://schemas.openxmlformats.org/markup-compatibility/2006" xmlns:p14="http://schemas.microsoft.com/office/powerpoint/2010/main">
    <mc:Choice Requires="p14">
      <p:transition spd="slow" p14:dur="2000" advTm="8740"/>
    </mc:Choice>
    <mc:Fallback xmlns="">
      <p:transition spd="slow" advTm="8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Low-latency Batching Operations</a:t>
            </a:r>
          </a:p>
        </p:txBody>
      </p:sp>
      <p:sp>
        <p:nvSpPr>
          <p:cNvPr id="5" name="Slide Number Placeholder 4">
            <a:extLst>
              <a:ext uri="{FF2B5EF4-FFF2-40B4-BE49-F238E27FC236}">
                <a16:creationId xmlns:a16="http://schemas.microsoft.com/office/drawing/2014/main" id="{6CE32340-03A6-4E31-BE45-F74A8B04D0C4}"/>
              </a:ext>
            </a:extLst>
          </p:cNvPr>
          <p:cNvSpPr>
            <a:spLocks noGrp="1"/>
          </p:cNvSpPr>
          <p:nvPr>
            <p:ph type="sldNum"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14</a:t>
            </a:fld>
            <a:endParaRPr lang="en" kern="0">
              <a:latin typeface="Arial"/>
              <a:cs typeface="Arial"/>
              <a:sym typeface="Arial"/>
            </a:endParaRPr>
          </a:p>
        </p:txBody>
      </p:sp>
      <p:sp>
        <p:nvSpPr>
          <p:cNvPr id="22" name="Rectangle 21">
            <a:extLst>
              <a:ext uri="{FF2B5EF4-FFF2-40B4-BE49-F238E27FC236}">
                <a16:creationId xmlns:a16="http://schemas.microsoft.com/office/drawing/2014/main" id="{08DEE68B-784A-4829-B361-965A0D61128A}"/>
              </a:ext>
            </a:extLst>
          </p:cNvPr>
          <p:cNvSpPr/>
          <p:nvPr/>
        </p:nvSpPr>
        <p:spPr>
          <a:xfrm>
            <a:off x="676046" y="1106000"/>
            <a:ext cx="8076217"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US">
              <a:solidFill>
                <a:prstClr val="white"/>
              </a:solidFill>
              <a:latin typeface="Calibri" panose="020F0502020204030204"/>
            </a:endParaRPr>
          </a:p>
        </p:txBody>
      </p:sp>
      <p:cxnSp>
        <p:nvCxnSpPr>
          <p:cNvPr id="23" name="Straight Arrow Connector 22">
            <a:extLst>
              <a:ext uri="{FF2B5EF4-FFF2-40B4-BE49-F238E27FC236}">
                <a16:creationId xmlns:a16="http://schemas.microsoft.com/office/drawing/2014/main" id="{579F2043-573E-4F9C-BB36-80FBF0019A29}"/>
              </a:ext>
            </a:extLst>
          </p:cNvPr>
          <p:cNvCxnSpPr>
            <a:cxnSpLocks/>
          </p:cNvCxnSpPr>
          <p:nvPr/>
        </p:nvCxnSpPr>
        <p:spPr>
          <a:xfrm flipV="1">
            <a:off x="4986900" y="1224842"/>
            <a:ext cx="1404640" cy="15885"/>
          </a:xfrm>
          <a:prstGeom prst="straightConnector1">
            <a:avLst/>
          </a:prstGeom>
          <a:ln w="25400" cmpd="sng">
            <a:tailEnd type="triangle"/>
          </a:ln>
        </p:spPr>
        <p:style>
          <a:lnRef idx="1">
            <a:schemeClr val="accent2"/>
          </a:lnRef>
          <a:fillRef idx="0">
            <a:schemeClr val="accent2"/>
          </a:fillRef>
          <a:effectRef idx="0">
            <a:schemeClr val="accent2"/>
          </a:effectRef>
          <a:fontRef idx="minor">
            <a:schemeClr val="tx1"/>
          </a:fontRef>
        </p:style>
      </p:cxnSp>
      <p:grpSp>
        <p:nvGrpSpPr>
          <p:cNvPr id="25" name="Group 24">
            <a:extLst>
              <a:ext uri="{FF2B5EF4-FFF2-40B4-BE49-F238E27FC236}">
                <a16:creationId xmlns:a16="http://schemas.microsoft.com/office/drawing/2014/main" id="{12FEF120-BA7C-4154-A5F9-280070623FBD}"/>
              </a:ext>
            </a:extLst>
          </p:cNvPr>
          <p:cNvGrpSpPr/>
          <p:nvPr/>
        </p:nvGrpSpPr>
        <p:grpSpPr>
          <a:xfrm>
            <a:off x="2033037" y="913418"/>
            <a:ext cx="1652347" cy="332237"/>
            <a:chOff x="2173314" y="1191213"/>
            <a:chExt cx="1652347" cy="332237"/>
          </a:xfrm>
        </p:grpSpPr>
        <p:cxnSp>
          <p:nvCxnSpPr>
            <p:cNvPr id="26" name="Straight Arrow Connector 25">
              <a:extLst>
                <a:ext uri="{FF2B5EF4-FFF2-40B4-BE49-F238E27FC236}">
                  <a16:creationId xmlns:a16="http://schemas.microsoft.com/office/drawing/2014/main" id="{9976F153-ED85-4D19-A7D7-802418952DDC}"/>
                </a:ext>
              </a:extLst>
            </p:cNvPr>
            <p:cNvCxnSpPr>
              <a:cxnSpLocks/>
            </p:cNvCxnSpPr>
            <p:nvPr/>
          </p:nvCxnSpPr>
          <p:spPr>
            <a:xfrm flipV="1">
              <a:off x="2173314" y="1511253"/>
              <a:ext cx="1341598" cy="12197"/>
            </a:xfrm>
            <a:prstGeom prst="straightConnector1">
              <a:avLst/>
            </a:prstGeom>
            <a:ln w="25400" cmpd="sng">
              <a:tailEnd type="triangle"/>
            </a:ln>
          </p:spPr>
          <p:style>
            <a:lnRef idx="1">
              <a:schemeClr val="accent2"/>
            </a:lnRef>
            <a:fillRef idx="0">
              <a:schemeClr val="accent2"/>
            </a:fillRef>
            <a:effectRef idx="0">
              <a:schemeClr val="accent2"/>
            </a:effectRef>
            <a:fontRef idx="minor">
              <a:schemeClr val="tx1"/>
            </a:fontRef>
          </p:style>
        </p:cxnSp>
        <p:sp>
          <p:nvSpPr>
            <p:cNvPr id="27" name="TextBox 26">
              <a:extLst>
                <a:ext uri="{FF2B5EF4-FFF2-40B4-BE49-F238E27FC236}">
                  <a16:creationId xmlns:a16="http://schemas.microsoft.com/office/drawing/2014/main" id="{477B2912-DA6D-49D6-BCA7-8C29448B3B40}"/>
                </a:ext>
              </a:extLst>
            </p:cNvPr>
            <p:cNvSpPr txBox="1"/>
            <p:nvPr/>
          </p:nvSpPr>
          <p:spPr>
            <a:xfrm>
              <a:off x="2176779" y="1191213"/>
              <a:ext cx="1648882" cy="300082"/>
            </a:xfrm>
            <a:prstGeom prst="rect">
              <a:avLst/>
            </a:prstGeom>
            <a:noFill/>
          </p:spPr>
          <p:txBody>
            <a:bodyPr wrap="square" rtlCol="0">
              <a:spAutoFit/>
            </a:bodyPr>
            <a:lstStyle/>
            <a:p>
              <a:pPr algn="ctr" defTabSz="685800"/>
              <a:r>
                <a:rPr lang="en-US" dirty="0">
                  <a:solidFill>
                    <a:prstClr val="black"/>
                  </a:solidFill>
                  <a:latin typeface="+mj-lt"/>
                </a:rPr>
                <a:t>Encoding</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402CF32-2C61-47C9-8D1B-95E387333695}"/>
                  </a:ext>
                </a:extLst>
              </p:cNvPr>
              <p:cNvSpPr txBox="1"/>
              <p:nvPr/>
            </p:nvSpPr>
            <p:spPr>
              <a:xfrm>
                <a:off x="552852" y="805278"/>
                <a:ext cx="1876425" cy="880754"/>
              </a:xfrm>
              <a:prstGeom prst="rect">
                <a:avLst/>
              </a:prstGeom>
              <a:solidFill>
                <a:srgbClr val="0070C0"/>
              </a:solidFill>
            </p:spPr>
            <p:txBody>
              <a:bodyPr wrap="square">
                <a:spAutoFit/>
              </a:bodyPr>
              <a:lstStyle/>
              <a:p>
                <a:pPr algn="ctr" defTabSz="342892"/>
                <a:r>
                  <a:rPr lang="en-US" sz="1800" dirty="0">
                    <a:solidFill>
                      <a:prstClr val="white"/>
                    </a:solidFill>
                    <a:latin typeface="+mj-lt"/>
                  </a:rPr>
                  <a:t>Message</a:t>
                </a:r>
              </a:p>
              <a:p>
                <a:pPr algn="ctr" defTabSz="342892"/>
                <a:r>
                  <a:rPr lang="en-US" sz="1600" dirty="0">
                    <a:solidFill>
                      <a:prstClr val="white"/>
                    </a:solidFill>
                    <a:latin typeface="+mj-lt"/>
                  </a:rPr>
                  <a:t>A single integer</a:t>
                </a:r>
              </a:p>
              <a:p>
                <a:pPr algn="ctr" defTabSz="342892"/>
                <a14:m>
                  <m:oMathPara xmlns:m="http://schemas.openxmlformats.org/officeDocument/2006/math">
                    <m:oMathParaPr>
                      <m:jc m:val="centerGroup"/>
                    </m:oMathParaPr>
                    <m:oMath xmlns:m="http://schemas.openxmlformats.org/officeDocument/2006/math">
                      <m:sSub>
                        <m:sSubPr>
                          <m:ctrlPr>
                            <a:rPr lang="en-US" sz="1600" i="1" smtClean="0">
                              <a:solidFill>
                                <a:prstClr val="white"/>
                              </a:solidFill>
                              <a:latin typeface="Cambria Math" panose="02040503050406030204" pitchFamily="18" charset="0"/>
                            </a:rPr>
                          </m:ctrlPr>
                        </m:sSubPr>
                        <m:e>
                          <m:r>
                            <a:rPr lang="en-US" sz="1600" i="1" smtClean="0">
                              <a:solidFill>
                                <a:prstClr val="white"/>
                              </a:solidFill>
                              <a:latin typeface="Cambria Math" panose="02040503050406030204" pitchFamily="18" charset="0"/>
                              <a:ea typeface="Cambria Math" panose="02040503050406030204" pitchFamily="18" charset="0"/>
                            </a:rPr>
                            <m:t>ℤ</m:t>
                          </m:r>
                        </m:e>
                        <m:sub>
                          <m:r>
                            <a:rPr lang="en-US" sz="1600" b="0" i="1" smtClean="0">
                              <a:solidFill>
                                <a:prstClr val="white"/>
                              </a:solidFill>
                              <a:latin typeface="Cambria Math" panose="02040503050406030204" pitchFamily="18" charset="0"/>
                            </a:rPr>
                            <m:t>𝑝</m:t>
                          </m:r>
                        </m:sub>
                      </m:sSub>
                    </m:oMath>
                  </m:oMathPara>
                </a14:m>
                <a:endParaRPr lang="en-US" sz="1600" dirty="0">
                  <a:solidFill>
                    <a:prstClr val="white"/>
                  </a:solidFill>
                  <a:latin typeface="Calibri" panose="020F0502020204030204"/>
                </a:endParaRPr>
              </a:p>
            </p:txBody>
          </p:sp>
        </mc:Choice>
        <mc:Fallback xmlns="">
          <p:sp>
            <p:nvSpPr>
              <p:cNvPr id="29" name="TextBox 28">
                <a:extLst>
                  <a:ext uri="{FF2B5EF4-FFF2-40B4-BE49-F238E27FC236}">
                    <a16:creationId xmlns:a16="http://schemas.microsoft.com/office/drawing/2014/main" id="{5402CF32-2C61-47C9-8D1B-95E387333695}"/>
                  </a:ext>
                </a:extLst>
              </p:cNvPr>
              <p:cNvSpPr txBox="1">
                <a:spLocks noRot="1" noChangeAspect="1" noMove="1" noResize="1" noEditPoints="1" noAdjustHandles="1" noChangeArrowheads="1" noChangeShapeType="1" noTextEdit="1"/>
              </p:cNvSpPr>
              <p:nvPr/>
            </p:nvSpPr>
            <p:spPr>
              <a:xfrm>
                <a:off x="552852" y="805278"/>
                <a:ext cx="1876425" cy="880754"/>
              </a:xfrm>
              <a:prstGeom prst="rect">
                <a:avLst/>
              </a:prstGeom>
              <a:blipFill>
                <a:blip r:embed="rId6"/>
                <a:stretch>
                  <a:fillRect t="-3448" b="-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ED34E03-B5CE-484D-8EFE-174F27F841D1}"/>
                  </a:ext>
                </a:extLst>
              </p:cNvPr>
              <p:cNvSpPr txBox="1"/>
              <p:nvPr/>
            </p:nvSpPr>
            <p:spPr>
              <a:xfrm>
                <a:off x="3374635" y="792586"/>
                <a:ext cx="1876425" cy="880754"/>
              </a:xfrm>
              <a:prstGeom prst="rect">
                <a:avLst/>
              </a:prstGeom>
              <a:solidFill>
                <a:srgbClr val="0070C0"/>
              </a:solidFill>
            </p:spPr>
            <p:txBody>
              <a:bodyPr wrap="square">
                <a:spAutoFit/>
              </a:bodyPr>
              <a:lstStyle/>
              <a:p>
                <a:pPr algn="ctr" defTabSz="342892"/>
                <a:r>
                  <a:rPr lang="en-US" sz="1800" dirty="0">
                    <a:solidFill>
                      <a:prstClr val="white"/>
                    </a:solidFill>
                    <a:latin typeface="+mj-lt"/>
                  </a:rPr>
                  <a:t>Plaintext</a:t>
                </a:r>
              </a:p>
              <a:p>
                <a:pPr algn="ctr" defTabSz="342892"/>
                <a:r>
                  <a:rPr lang="en-US" sz="1600" dirty="0">
                    <a:solidFill>
                      <a:prstClr val="white"/>
                    </a:solidFill>
                    <a:latin typeface="+mj-lt"/>
                  </a:rPr>
                  <a:t>A polynomial</a:t>
                </a:r>
              </a:p>
              <a:p>
                <a:pPr algn="ctr" defTabSz="342892"/>
                <a14:m>
                  <m:oMath xmlns:m="http://schemas.openxmlformats.org/officeDocument/2006/math">
                    <m:sSub>
                      <m:sSubPr>
                        <m:ctrlPr>
                          <a:rPr lang="en-US" sz="1600" i="1" dirty="0" smtClean="0">
                            <a:solidFill>
                              <a:schemeClr val="bg1"/>
                            </a:solidFill>
                            <a:latin typeface="Cambria Math" panose="02040503050406030204" pitchFamily="18" charset="0"/>
                          </a:rPr>
                        </m:ctrlPr>
                      </m:sSubPr>
                      <m:e>
                        <m:r>
                          <a:rPr lang="en-US" sz="1600" i="1" dirty="0">
                            <a:solidFill>
                              <a:schemeClr val="bg1"/>
                            </a:solidFill>
                            <a:latin typeface="Cambria Math" panose="02040503050406030204" pitchFamily="18" charset="0"/>
                            <a:ea typeface="Cambria Math" panose="02040503050406030204" pitchFamily="18" charset="0"/>
                          </a:rPr>
                          <m:t>ℤ</m:t>
                        </m:r>
                      </m:e>
                      <m:sub>
                        <m:r>
                          <a:rPr lang="en-US" sz="1600" i="1" dirty="0">
                            <a:solidFill>
                              <a:schemeClr val="bg1"/>
                            </a:solidFill>
                            <a:latin typeface="Cambria Math" panose="02040503050406030204" pitchFamily="18" charset="0"/>
                          </a:rPr>
                          <m:t>𝑝</m:t>
                        </m:r>
                      </m:sub>
                    </m:sSub>
                    <m:r>
                      <a:rPr lang="en-US" sz="1600" b="0" i="1" dirty="0" smtClean="0">
                        <a:solidFill>
                          <a:schemeClr val="bg1"/>
                        </a:solidFill>
                        <a:latin typeface="Cambria Math" panose="02040503050406030204" pitchFamily="18" charset="0"/>
                      </a:rPr>
                      <m:t>[</m:t>
                    </m:r>
                    <m:r>
                      <a:rPr lang="en-US" sz="1600" i="1" dirty="0">
                        <a:solidFill>
                          <a:schemeClr val="bg1"/>
                        </a:solidFill>
                        <a:latin typeface="Cambria Math" panose="02040503050406030204" pitchFamily="18" charset="0"/>
                        <a:ea typeface="Cambria Math" panose="02040503050406030204" pitchFamily="18" charset="0"/>
                      </a:rPr>
                      <m:t>𝑥</m:t>
                    </m:r>
                    <m:r>
                      <a:rPr lang="en-US" sz="1600" b="0" i="1" dirty="0" smtClean="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14:m>
                  <m:oMath xmlns:m="http://schemas.openxmlformats.org/officeDocument/2006/math">
                    <m:sSup>
                      <m:sSupPr>
                        <m:ctrlPr>
                          <a:rPr lang="en-US" sz="1600" i="1" dirty="0">
                            <a:solidFill>
                              <a:schemeClr val="bg1"/>
                            </a:solidFill>
                            <a:latin typeface="Cambria Math" panose="02040503050406030204" pitchFamily="18" charset="0"/>
                          </a:rPr>
                        </m:ctrlPr>
                      </m:sSupPr>
                      <m:e>
                        <m:r>
                          <a:rPr lang="en-US" sz="1600" i="1" dirty="0">
                            <a:solidFill>
                              <a:schemeClr val="bg1"/>
                            </a:solidFill>
                            <a:latin typeface="Cambria Math" panose="02040503050406030204" pitchFamily="18" charset="0"/>
                          </a:rPr>
                          <m:t>𝑥</m:t>
                        </m:r>
                      </m:e>
                      <m:sup>
                        <m:r>
                          <a:rPr lang="en-US" sz="1600" i="1" dirty="0">
                            <a:solidFill>
                              <a:schemeClr val="bg1"/>
                            </a:solidFill>
                            <a:latin typeface="Cambria Math" panose="02040503050406030204" pitchFamily="18" charset="0"/>
                          </a:rPr>
                          <m:t>𝑁</m:t>
                        </m:r>
                      </m:sup>
                    </m:sSup>
                  </m:oMath>
                </a14:m>
                <a:r>
                  <a:rPr lang="en-US" sz="1600" dirty="0">
                    <a:solidFill>
                      <a:schemeClr val="bg1"/>
                    </a:solidFill>
                    <a:latin typeface="Cambria Math" panose="02040503050406030204" pitchFamily="18" charset="0"/>
                  </a:rPr>
                  <a:t>+1</a:t>
                </a:r>
                <a:endParaRPr lang="en-US" sz="1600" dirty="0">
                  <a:solidFill>
                    <a:prstClr val="white"/>
                  </a:solidFill>
                  <a:latin typeface="Calibri" panose="020F0502020204030204"/>
                </a:endParaRPr>
              </a:p>
            </p:txBody>
          </p:sp>
        </mc:Choice>
        <mc:Fallback xmlns="">
          <p:sp>
            <p:nvSpPr>
              <p:cNvPr id="30" name="TextBox 29">
                <a:extLst>
                  <a:ext uri="{FF2B5EF4-FFF2-40B4-BE49-F238E27FC236}">
                    <a16:creationId xmlns:a16="http://schemas.microsoft.com/office/drawing/2014/main" id="{AED34E03-B5CE-484D-8EFE-174F27F841D1}"/>
                  </a:ext>
                </a:extLst>
              </p:cNvPr>
              <p:cNvSpPr txBox="1">
                <a:spLocks noRot="1" noChangeAspect="1" noMove="1" noResize="1" noEditPoints="1" noAdjustHandles="1" noChangeArrowheads="1" noChangeShapeType="1" noTextEdit="1"/>
              </p:cNvSpPr>
              <p:nvPr/>
            </p:nvSpPr>
            <p:spPr>
              <a:xfrm>
                <a:off x="3374635" y="792586"/>
                <a:ext cx="1876425" cy="880754"/>
              </a:xfrm>
              <a:prstGeom prst="rect">
                <a:avLst/>
              </a:prstGeom>
              <a:blipFill>
                <a:blip r:embed="rId7"/>
                <a:stretch>
                  <a:fillRect t="-3472"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B6FEF8-1B13-417E-B057-DAF41E3F1BAD}"/>
                  </a:ext>
                </a:extLst>
              </p:cNvPr>
              <p:cNvSpPr txBox="1"/>
              <p:nvPr/>
            </p:nvSpPr>
            <p:spPr>
              <a:xfrm>
                <a:off x="2815885" y="1652547"/>
                <a:ext cx="2993923" cy="307777"/>
              </a:xfrm>
              <a:prstGeom prst="rect">
                <a:avLst/>
              </a:prstGeom>
              <a:noFill/>
            </p:spPr>
            <p:txBody>
              <a:bodyPr wrap="square">
                <a:spAutoFit/>
              </a:bodyPr>
              <a:lstStyle/>
              <a:p>
                <a:pPr algn="ctr" defTabSz="342892"/>
                <a14:m>
                  <m:oMath xmlns:m="http://schemas.openxmlformats.org/officeDocument/2006/math">
                    <m:sSup>
                      <m:sSupPr>
                        <m:ctrlPr>
                          <a:rPr lang="en-US" sz="1400" i="1" smtClean="0">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−1</m:t>
                        </m:r>
                      </m:sup>
                    </m:sSup>
                    <m:r>
                      <a:rPr lang="en-US" sz="1400">
                        <a:solidFill>
                          <a:prstClr val="black"/>
                        </a:solidFill>
                        <a:latin typeface="Cambria Math" panose="02040503050406030204" pitchFamily="18" charset="0"/>
                      </a:rPr>
                      <m:t>+</m:t>
                    </m:r>
                    <m:r>
                      <a:rPr lang="en-US" sz="1400" b="0" i="0" smtClean="0">
                        <a:solidFill>
                          <a:prstClr val="black"/>
                        </a:solidFill>
                        <a:latin typeface="Cambria Math" panose="02040503050406030204" pitchFamily="18" charset="0"/>
                      </a:rPr>
                      <m:t>1</m:t>
                    </m:r>
                    <m:r>
                      <a:rPr lang="en-US" sz="1400">
                        <a:solidFill>
                          <a:prstClr val="black"/>
                        </a:solidFill>
                        <a:latin typeface="Cambria Math" panose="02040503050406030204" pitchFamily="18" charset="0"/>
                      </a:rPr>
                      <m:t>7</m:t>
                    </m:r>
                  </m:oMath>
                </a14:m>
                <a:r>
                  <a:rPr lang="en-US" sz="1400" dirty="0">
                    <a:solidFill>
                      <a:prstClr val="black"/>
                    </a:solidFill>
                  </a:rPr>
                  <a:t> </a:t>
                </a:r>
                <a14:m>
                  <m:oMath xmlns:m="http://schemas.openxmlformats.org/officeDocument/2006/math">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−2</m:t>
                        </m:r>
                      </m:sup>
                    </m:sSup>
                    <m:r>
                      <a:rPr lang="en-US" sz="1400">
                        <a:solidFill>
                          <a:prstClr val="black"/>
                        </a:solidFill>
                        <a:latin typeface="Cambria Math" panose="02040503050406030204" pitchFamily="18" charset="0"/>
                      </a:rPr>
                      <m:t>+</m:t>
                    </m:r>
                    <m:r>
                      <m:rPr>
                        <m:nor/>
                      </m:rPr>
                      <a:rPr lang="en-US" sz="1400" dirty="0">
                        <a:solidFill>
                          <a:prstClr val="black"/>
                        </a:solidFill>
                        <a:cs typeface="Calibri" panose="020F0502020204030204" pitchFamily="34" charset="0"/>
                      </a:rPr>
                      <m:t>·</m:t>
                    </m:r>
                  </m:oMath>
                </a14:m>
                <a:r>
                  <a:rPr lang="en-US" sz="1400" dirty="0">
                    <a:solidFill>
                      <a:prstClr val="black"/>
                    </a:solidFill>
                    <a:cs typeface="Calibri" panose="020F0502020204030204" pitchFamily="34" charset="0"/>
                  </a:rPr>
                  <a:t> · · </a:t>
                </a:r>
                <a14:m>
                  <m:oMath xmlns:m="http://schemas.openxmlformats.org/officeDocument/2006/math">
                    <m:r>
                      <a:rPr lang="en-US" sz="1400" i="1">
                        <a:solidFill>
                          <a:prstClr val="black"/>
                        </a:solidFill>
                        <a:latin typeface="Cambria Math" panose="02040503050406030204" pitchFamily="18" charset="0"/>
                      </a:rPr>
                      <m:t>− </m:t>
                    </m:r>
                  </m:oMath>
                </a14:m>
                <a:r>
                  <a:rPr lang="en-US" sz="1400" dirty="0">
                    <a:solidFill>
                      <a:prstClr val="black"/>
                    </a:solidFill>
                  </a:rPr>
                  <a:t> </a:t>
                </a:r>
                <a14:m>
                  <m:oMath xmlns:m="http://schemas.openxmlformats.org/officeDocument/2006/math">
                    <m:sSup>
                      <m:sSupPr>
                        <m:ctrlPr>
                          <a:rPr lang="en-US" sz="1400" i="1">
                            <a:solidFill>
                              <a:prstClr val="black"/>
                            </a:solidFill>
                            <a:latin typeface="Cambria Math" panose="02040503050406030204" pitchFamily="18" charset="0"/>
                          </a:rPr>
                        </m:ctrlPr>
                      </m:sSupPr>
                      <m:e>
                        <m:r>
                          <a:rPr lang="en-US" sz="1400" b="0" i="1" smtClean="0">
                            <a:solidFill>
                              <a:prstClr val="black"/>
                            </a:solidFill>
                            <a:latin typeface="Cambria Math" panose="02040503050406030204" pitchFamily="18" charset="0"/>
                          </a:rPr>
                          <m:t>3</m:t>
                        </m:r>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1</m:t>
                        </m:r>
                      </m:sup>
                    </m:sSup>
                    <m:r>
                      <a:rPr lang="en-US" sz="140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1 </m:t>
                    </m:r>
                  </m:oMath>
                </a14:m>
                <a:endParaRPr lang="en-US" sz="1400" dirty="0">
                  <a:solidFill>
                    <a:prstClr val="black"/>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43B6FEF8-1B13-417E-B057-DAF41E3F1BAD}"/>
                  </a:ext>
                </a:extLst>
              </p:cNvPr>
              <p:cNvSpPr txBox="1">
                <a:spLocks noRot="1" noChangeAspect="1" noMove="1" noResize="1" noEditPoints="1" noAdjustHandles="1" noChangeArrowheads="1" noChangeShapeType="1" noTextEdit="1"/>
              </p:cNvSpPr>
              <p:nvPr/>
            </p:nvSpPr>
            <p:spPr>
              <a:xfrm>
                <a:off x="2815885" y="1652547"/>
                <a:ext cx="2993923" cy="307777"/>
              </a:xfrm>
              <a:prstGeom prst="rect">
                <a:avLst/>
              </a:prstGeom>
              <a:blipFill>
                <a:blip r:embed="rId8"/>
                <a:stretch>
                  <a:fillRect t="-1961" b="-21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E4F6B00-E5EE-4BC6-BCC4-55C3F7442D3C}"/>
                  </a:ext>
                </a:extLst>
              </p:cNvPr>
              <p:cNvSpPr txBox="1"/>
              <p:nvPr/>
            </p:nvSpPr>
            <p:spPr>
              <a:xfrm>
                <a:off x="6388612" y="782416"/>
                <a:ext cx="1876425" cy="885692"/>
              </a:xfrm>
              <a:prstGeom prst="rect">
                <a:avLst/>
              </a:prstGeom>
              <a:solidFill>
                <a:srgbClr val="0070C0"/>
              </a:solidFill>
            </p:spPr>
            <p:txBody>
              <a:bodyPr wrap="square">
                <a:spAutoFit/>
              </a:bodyPr>
              <a:lstStyle/>
              <a:p>
                <a:pPr algn="ctr" defTabSz="342892"/>
                <a:r>
                  <a:rPr lang="en-US" sz="1800" dirty="0">
                    <a:solidFill>
                      <a:prstClr val="white"/>
                    </a:solidFill>
                    <a:latin typeface="Calibri" panose="020F0502020204030204"/>
                  </a:rPr>
                  <a:t>Ciphertext</a:t>
                </a:r>
              </a:p>
              <a:p>
                <a:pPr algn="ctr" defTabSz="342892"/>
                <a:r>
                  <a:rPr lang="en-US" sz="1600" dirty="0">
                    <a:solidFill>
                      <a:prstClr val="white"/>
                    </a:solidFill>
                    <a:latin typeface="Calibri" panose="020F0502020204030204"/>
                  </a:rPr>
                  <a:t>Two polynomials</a:t>
                </a:r>
              </a:p>
              <a:p>
                <a:pPr algn="ctr" defTabSz="342892"/>
                <a14:m>
                  <m:oMath xmlns:m="http://schemas.openxmlformats.org/officeDocument/2006/math">
                    <m:sSubSup>
                      <m:sSubSupPr>
                        <m:ctrlPr>
                          <a:rPr lang="en-US" sz="1600" i="1" dirty="0" smtClean="0">
                            <a:solidFill>
                              <a:schemeClr val="bg1"/>
                            </a:solidFill>
                            <a:latin typeface="Cambria Math" panose="02040503050406030204" pitchFamily="18" charset="0"/>
                          </a:rPr>
                        </m:ctrlPr>
                      </m:sSubSupPr>
                      <m:e>
                        <m:r>
                          <a:rPr lang="en-US" sz="1600" i="1" dirty="0" smtClean="0">
                            <a:solidFill>
                              <a:schemeClr val="bg1"/>
                            </a:solidFill>
                            <a:latin typeface="Cambria Math" panose="02040503050406030204" pitchFamily="18" charset="0"/>
                            <a:ea typeface="Cambria Math" panose="02040503050406030204" pitchFamily="18" charset="0"/>
                          </a:rPr>
                          <m:t>ℤ</m:t>
                        </m:r>
                      </m:e>
                      <m:sub>
                        <m:r>
                          <a:rPr lang="en-US" sz="1600" b="0" i="1" dirty="0" smtClean="0">
                            <a:solidFill>
                              <a:schemeClr val="bg1"/>
                            </a:solidFill>
                            <a:latin typeface="Cambria Math" panose="02040503050406030204" pitchFamily="18" charset="0"/>
                          </a:rPr>
                          <m:t>𝑞</m:t>
                        </m:r>
                      </m:sub>
                      <m:sup>
                        <m:r>
                          <a:rPr lang="en-US" sz="1600" b="0" i="1" dirty="0" smtClean="0">
                            <a:solidFill>
                              <a:schemeClr val="bg1"/>
                            </a:solidFill>
                            <a:latin typeface="Cambria Math" panose="02040503050406030204" pitchFamily="18" charset="0"/>
                          </a:rPr>
                          <m:t>2</m:t>
                        </m:r>
                      </m:sup>
                    </m:sSubSup>
                    <m:r>
                      <a:rPr lang="en-US" sz="1600" b="0" i="1" dirty="0" smtClean="0">
                        <a:solidFill>
                          <a:schemeClr val="bg1"/>
                        </a:solidFill>
                        <a:latin typeface="Cambria Math" panose="02040503050406030204" pitchFamily="18" charset="0"/>
                      </a:rPr>
                      <m:t>[</m:t>
                    </m:r>
                    <m:r>
                      <a:rPr lang="en-US" sz="1600" i="1" dirty="0">
                        <a:solidFill>
                          <a:schemeClr val="bg1"/>
                        </a:solidFill>
                        <a:latin typeface="Cambria Math" panose="02040503050406030204" pitchFamily="18" charset="0"/>
                        <a:ea typeface="Cambria Math" panose="02040503050406030204" pitchFamily="18" charset="0"/>
                      </a:rPr>
                      <m:t>𝑥</m:t>
                    </m:r>
                    <m:r>
                      <a:rPr lang="en-US" sz="1600" b="0" i="1" dirty="0" smtClean="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14:m>
                  <m:oMath xmlns:m="http://schemas.openxmlformats.org/officeDocument/2006/math">
                    <m:sSup>
                      <m:sSupPr>
                        <m:ctrlPr>
                          <a:rPr lang="en-US" sz="1600" i="1" dirty="0">
                            <a:solidFill>
                              <a:schemeClr val="bg1"/>
                            </a:solidFill>
                            <a:latin typeface="Cambria Math" panose="02040503050406030204" pitchFamily="18" charset="0"/>
                          </a:rPr>
                        </m:ctrlPr>
                      </m:sSupPr>
                      <m:e>
                        <m:r>
                          <a:rPr lang="en-US" sz="1600" i="1" dirty="0">
                            <a:solidFill>
                              <a:schemeClr val="bg1"/>
                            </a:solidFill>
                            <a:latin typeface="Cambria Math" panose="02040503050406030204" pitchFamily="18" charset="0"/>
                          </a:rPr>
                          <m:t>𝑥</m:t>
                        </m:r>
                      </m:e>
                      <m:sup>
                        <m:r>
                          <a:rPr lang="en-US" sz="1600" i="1" dirty="0">
                            <a:solidFill>
                              <a:schemeClr val="bg1"/>
                            </a:solidFill>
                            <a:latin typeface="Cambria Math" panose="02040503050406030204" pitchFamily="18" charset="0"/>
                          </a:rPr>
                          <m:t>𝑁</m:t>
                        </m:r>
                      </m:sup>
                    </m:sSup>
                  </m:oMath>
                </a14:m>
                <a:r>
                  <a:rPr lang="en-US" sz="1600" dirty="0">
                    <a:solidFill>
                      <a:schemeClr val="bg1"/>
                    </a:solidFill>
                    <a:latin typeface="Cambria Math" panose="02040503050406030204" pitchFamily="18" charset="0"/>
                  </a:rPr>
                  <a:t>+1</a:t>
                </a:r>
                <a:endParaRPr lang="en-US" sz="1600" dirty="0">
                  <a:solidFill>
                    <a:prstClr val="white"/>
                  </a:solidFill>
                  <a:latin typeface="Calibri" panose="020F0502020204030204"/>
                </a:endParaRPr>
              </a:p>
            </p:txBody>
          </p:sp>
        </mc:Choice>
        <mc:Fallback xmlns="">
          <p:sp>
            <p:nvSpPr>
              <p:cNvPr id="32" name="TextBox 31">
                <a:extLst>
                  <a:ext uri="{FF2B5EF4-FFF2-40B4-BE49-F238E27FC236}">
                    <a16:creationId xmlns:a16="http://schemas.microsoft.com/office/drawing/2014/main" id="{7E4F6B00-E5EE-4BC6-BCC4-55C3F7442D3C}"/>
                  </a:ext>
                </a:extLst>
              </p:cNvPr>
              <p:cNvSpPr txBox="1">
                <a:spLocks noRot="1" noChangeAspect="1" noMove="1" noResize="1" noEditPoints="1" noAdjustHandles="1" noChangeArrowheads="1" noChangeShapeType="1" noTextEdit="1"/>
              </p:cNvSpPr>
              <p:nvPr/>
            </p:nvSpPr>
            <p:spPr>
              <a:xfrm>
                <a:off x="6388612" y="782416"/>
                <a:ext cx="1876425" cy="885692"/>
              </a:xfrm>
              <a:prstGeom prst="rect">
                <a:avLst/>
              </a:prstGeom>
              <a:blipFill>
                <a:blip r:embed="rId9"/>
                <a:stretch>
                  <a:fillRect t="-3425" b="-5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43C1D48-9ACF-4D8F-A502-85C870B7D708}"/>
                  </a:ext>
                </a:extLst>
              </p:cNvPr>
              <p:cNvSpPr txBox="1"/>
              <p:nvPr/>
            </p:nvSpPr>
            <p:spPr>
              <a:xfrm>
                <a:off x="6295521" y="1679505"/>
                <a:ext cx="2192087" cy="307777"/>
              </a:xfrm>
              <a:prstGeom prst="rect">
                <a:avLst/>
              </a:prstGeom>
              <a:noFill/>
            </p:spPr>
            <p:txBody>
              <a:bodyPr wrap="square">
                <a:spAutoFit/>
              </a:bodyPr>
              <a:lstStyle/>
              <a:p>
                <a:pPr defTabSz="685800"/>
                <a14:m>
                  <m:oMath xmlns:m="http://schemas.openxmlformats.org/officeDocument/2006/math">
                    <m:sSup>
                      <m:sSupPr>
                        <m:ctrlPr>
                          <a:rPr lang="en-US" sz="1400" i="1" smtClean="0">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−1</m:t>
                        </m:r>
                      </m:sup>
                    </m:sSup>
                    <m:r>
                      <a:rPr lang="en-US" sz="1400" i="1">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25673</m:t>
                    </m:r>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−2</m:t>
                        </m:r>
                      </m:sup>
                    </m:sSup>
                    <m:r>
                      <a:rPr lang="en-US" sz="1400">
                        <a:solidFill>
                          <a:prstClr val="black"/>
                        </a:solidFill>
                        <a:latin typeface="Cambria Math" panose="02040503050406030204" pitchFamily="18" charset="0"/>
                      </a:rPr>
                      <m:t>+</m:t>
                    </m:r>
                    <m:r>
                      <m:rPr>
                        <m:nor/>
                      </m:rPr>
                      <a:rPr lang="en-US" sz="1400" dirty="0">
                        <a:solidFill>
                          <a:prstClr val="black"/>
                        </a:solidFill>
                        <a:cs typeface="Calibri" panose="020F0502020204030204" pitchFamily="34" charset="0"/>
                      </a:rPr>
                      <m:t>·</m:t>
                    </m:r>
                  </m:oMath>
                </a14:m>
                <a:r>
                  <a:rPr lang="en-US" sz="1400" dirty="0">
                    <a:solidFill>
                      <a:prstClr val="black"/>
                    </a:solidFill>
                    <a:cs typeface="Calibri" panose="020F0502020204030204" pitchFamily="34" charset="0"/>
                  </a:rPr>
                  <a:t> · ·</a:t>
                </a:r>
              </a:p>
            </p:txBody>
          </p:sp>
        </mc:Choice>
        <mc:Fallback xmlns="">
          <p:sp>
            <p:nvSpPr>
              <p:cNvPr id="34" name="TextBox 33">
                <a:extLst>
                  <a:ext uri="{FF2B5EF4-FFF2-40B4-BE49-F238E27FC236}">
                    <a16:creationId xmlns:a16="http://schemas.microsoft.com/office/drawing/2014/main" id="{E43C1D48-9ACF-4D8F-A502-85C870B7D708}"/>
                  </a:ext>
                </a:extLst>
              </p:cNvPr>
              <p:cNvSpPr txBox="1">
                <a:spLocks noRot="1" noChangeAspect="1" noMove="1" noResize="1" noEditPoints="1" noAdjustHandles="1" noChangeArrowheads="1" noChangeShapeType="1" noTextEdit="1"/>
              </p:cNvSpPr>
              <p:nvPr/>
            </p:nvSpPr>
            <p:spPr>
              <a:xfrm>
                <a:off x="6295521" y="1679505"/>
                <a:ext cx="2192087" cy="307777"/>
              </a:xfrm>
              <a:prstGeom prst="rect">
                <a:avLst/>
              </a:prstGeom>
              <a:blipFill>
                <a:blip r:embed="rId10"/>
                <a:stretch>
                  <a:fillRect t="-2000"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B30A93C-5DC2-48D2-9584-AF2390B68F95}"/>
                  </a:ext>
                </a:extLst>
              </p:cNvPr>
              <p:cNvSpPr txBox="1"/>
              <p:nvPr/>
            </p:nvSpPr>
            <p:spPr>
              <a:xfrm>
                <a:off x="4983543" y="884494"/>
                <a:ext cx="1648882" cy="300082"/>
              </a:xfrm>
              <a:prstGeom prst="rect">
                <a:avLst/>
              </a:prstGeom>
              <a:noFill/>
            </p:spPr>
            <p:txBody>
              <a:bodyPr wrap="square" rtlCol="0">
                <a:spAutoFit/>
              </a:bodyPr>
              <a:lstStyle/>
              <a:p>
                <a:pPr algn="ctr" defTabSz="685800"/>
                <a:r>
                  <a:rPr lang="en-US" dirty="0">
                    <a:solidFill>
                      <a:prstClr val="black"/>
                    </a:solidFill>
                    <a:latin typeface="+mj-lt"/>
                  </a:rPr>
                  <a:t>Encryption</a:t>
                </a:r>
                <a:r>
                  <a:rPr lang="en-US" dirty="0">
                    <a:solidFill>
                      <a:prstClr val="black"/>
                    </a:solidFill>
                    <a:latin typeface="Calibri" panose="020F0502020204030204"/>
                  </a:rPr>
                  <a:t> (</a:t>
                </a:r>
                <a14:m>
                  <m:oMath xmlns:m="http://schemas.openxmlformats.org/officeDocument/2006/math">
                    <m:r>
                      <a:rPr lang="en-US" sz="1400" b="0" i="1" smtClean="0">
                        <a:solidFill>
                          <a:prstClr val="black"/>
                        </a:solidFill>
                        <a:latin typeface="Cambria Math" panose="02040503050406030204" pitchFamily="18" charset="0"/>
                      </a:rPr>
                      <m:t>𝑝𝑘</m:t>
                    </m:r>
                  </m:oMath>
                </a14:m>
                <a:r>
                  <a:rPr lang="en-US" dirty="0">
                    <a:solidFill>
                      <a:prstClr val="black"/>
                    </a:solidFill>
                    <a:latin typeface="Calibri" panose="020F0502020204030204"/>
                  </a:rPr>
                  <a:t>)</a:t>
                </a:r>
              </a:p>
            </p:txBody>
          </p:sp>
        </mc:Choice>
        <mc:Fallback xmlns="">
          <p:sp>
            <p:nvSpPr>
              <p:cNvPr id="35" name="TextBox 34">
                <a:extLst>
                  <a:ext uri="{FF2B5EF4-FFF2-40B4-BE49-F238E27FC236}">
                    <a16:creationId xmlns:a16="http://schemas.microsoft.com/office/drawing/2014/main" id="{3B30A93C-5DC2-48D2-9584-AF2390B68F95}"/>
                  </a:ext>
                </a:extLst>
              </p:cNvPr>
              <p:cNvSpPr txBox="1">
                <a:spLocks noRot="1" noChangeAspect="1" noMove="1" noResize="1" noEditPoints="1" noAdjustHandles="1" noChangeArrowheads="1" noChangeShapeType="1" noTextEdit="1"/>
              </p:cNvSpPr>
              <p:nvPr/>
            </p:nvSpPr>
            <p:spPr>
              <a:xfrm>
                <a:off x="4983543" y="884494"/>
                <a:ext cx="1648882" cy="300082"/>
              </a:xfrm>
              <a:prstGeom prst="rect">
                <a:avLst/>
              </a:prstGeom>
              <a:blipFill>
                <a:blip r:embed="rId11"/>
                <a:stretch>
                  <a:fillRect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A20BDA3-A84A-4651-B721-CF8489239FCB}"/>
                  </a:ext>
                </a:extLst>
              </p:cNvPr>
              <p:cNvSpPr txBox="1"/>
              <p:nvPr/>
            </p:nvSpPr>
            <p:spPr>
              <a:xfrm>
                <a:off x="1112336" y="1641406"/>
                <a:ext cx="694665" cy="307777"/>
              </a:xfrm>
              <a:prstGeom prst="rect">
                <a:avLst/>
              </a:prstGeom>
              <a:noFill/>
            </p:spPr>
            <p:txBody>
              <a:bodyPr wrap="square">
                <a:spAutoFit/>
              </a:bodyPr>
              <a:lstStyle/>
              <a:p>
                <a:pPr algn="ctr" defTabSz="342892"/>
                <a14:m>
                  <m:oMathPara xmlns:m="http://schemas.openxmlformats.org/officeDocument/2006/math">
                    <m:oMathParaPr>
                      <m:jc m:val="centerGroup"/>
                    </m:oMathParaPr>
                    <m:oMath xmlns:m="http://schemas.openxmlformats.org/officeDocument/2006/math">
                      <m:r>
                        <a:rPr lang="en-US" sz="1400" i="1" smtClean="0">
                          <a:solidFill>
                            <a:prstClr val="black"/>
                          </a:solidFill>
                          <a:latin typeface="Cambria Math" panose="02040503050406030204" pitchFamily="18" charset="0"/>
                        </a:rPr>
                        <m:t>2</m:t>
                      </m:r>
                    </m:oMath>
                  </m:oMathPara>
                </a14:m>
                <a:endParaRPr lang="en-US" sz="1400" dirty="0">
                  <a:solidFill>
                    <a:prstClr val="black"/>
                  </a:solidFill>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7A20BDA3-A84A-4651-B721-CF8489239FCB}"/>
                  </a:ext>
                </a:extLst>
              </p:cNvPr>
              <p:cNvSpPr txBox="1">
                <a:spLocks noRot="1" noChangeAspect="1" noMove="1" noResize="1" noEditPoints="1" noAdjustHandles="1" noChangeArrowheads="1" noChangeShapeType="1" noTextEdit="1"/>
              </p:cNvSpPr>
              <p:nvPr/>
            </p:nvSpPr>
            <p:spPr>
              <a:xfrm>
                <a:off x="1112336" y="1641406"/>
                <a:ext cx="694665" cy="307777"/>
              </a:xfrm>
              <a:prstGeom prst="rect">
                <a:avLst/>
              </a:prstGeom>
              <a:blipFill>
                <a:blip r:embed="rId12"/>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EAA35EC-C421-4E22-A493-2CE029426F0B}"/>
              </a:ext>
            </a:extLst>
          </p:cNvPr>
          <p:cNvGrpSpPr/>
          <p:nvPr/>
        </p:nvGrpSpPr>
        <p:grpSpPr>
          <a:xfrm>
            <a:off x="675604" y="2571750"/>
            <a:ext cx="6559338" cy="951398"/>
            <a:chOff x="675604" y="2571750"/>
            <a:chExt cx="6559338" cy="951398"/>
          </a:xfrm>
        </p:grpSpPr>
        <p:sp>
          <p:nvSpPr>
            <p:cNvPr id="55" name="Rectangle 54">
              <a:extLst>
                <a:ext uri="{FF2B5EF4-FFF2-40B4-BE49-F238E27FC236}">
                  <a16:creationId xmlns:a16="http://schemas.microsoft.com/office/drawing/2014/main" id="{9832D213-4ABF-4D58-A377-AC04C0B95667}"/>
                </a:ext>
              </a:extLst>
            </p:cNvPr>
            <p:cNvSpPr/>
            <p:nvPr/>
          </p:nvSpPr>
          <p:spPr>
            <a:xfrm>
              <a:off x="6086972" y="2602493"/>
              <a:ext cx="694665" cy="6870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CB97AA-E030-4BAF-A65C-EC1D38FB32E6}"/>
                </a:ext>
              </a:extLst>
            </p:cNvPr>
            <p:cNvSpPr/>
            <p:nvPr/>
          </p:nvSpPr>
          <p:spPr>
            <a:xfrm>
              <a:off x="1151497" y="2571750"/>
              <a:ext cx="694665" cy="6870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E9313192-1853-4B05-9849-68715A583961}"/>
                </a:ext>
              </a:extLst>
            </p:cNvPr>
            <p:cNvSpPr txBox="1"/>
            <p:nvPr/>
          </p:nvSpPr>
          <p:spPr>
            <a:xfrm>
              <a:off x="675604" y="3223066"/>
              <a:ext cx="1648882" cy="300082"/>
            </a:xfrm>
            <a:prstGeom prst="rect">
              <a:avLst/>
            </a:prstGeom>
            <a:noFill/>
          </p:spPr>
          <p:txBody>
            <a:bodyPr wrap="square" rtlCol="0">
              <a:spAutoFit/>
            </a:bodyPr>
            <a:lstStyle/>
            <a:p>
              <a:pPr algn="ctr" defTabSz="685800"/>
              <a:r>
                <a:rPr lang="en-US" b="1" dirty="0">
                  <a:solidFill>
                    <a:prstClr val="black"/>
                  </a:solidFill>
                  <a:latin typeface="+mj-lt"/>
                </a:rPr>
                <a:t>Plaintext space</a:t>
              </a:r>
            </a:p>
          </p:txBody>
        </p:sp>
        <p:sp>
          <p:nvSpPr>
            <p:cNvPr id="61" name="TextBox 60">
              <a:extLst>
                <a:ext uri="{FF2B5EF4-FFF2-40B4-BE49-F238E27FC236}">
                  <a16:creationId xmlns:a16="http://schemas.microsoft.com/office/drawing/2014/main" id="{3374A84E-4DF4-44F4-877A-1F36489886E3}"/>
                </a:ext>
              </a:extLst>
            </p:cNvPr>
            <p:cNvSpPr txBox="1"/>
            <p:nvPr/>
          </p:nvSpPr>
          <p:spPr>
            <a:xfrm>
              <a:off x="5586060" y="3190144"/>
              <a:ext cx="1648882" cy="300082"/>
            </a:xfrm>
            <a:prstGeom prst="rect">
              <a:avLst/>
            </a:prstGeom>
            <a:noFill/>
          </p:spPr>
          <p:txBody>
            <a:bodyPr wrap="square" rtlCol="0">
              <a:spAutoFit/>
            </a:bodyPr>
            <a:lstStyle/>
            <a:p>
              <a:pPr algn="ctr" defTabSz="685800"/>
              <a:r>
                <a:rPr lang="en-US" b="1" dirty="0">
                  <a:solidFill>
                    <a:prstClr val="black"/>
                  </a:solidFill>
                  <a:latin typeface="+mj-lt"/>
                </a:rPr>
                <a:t>A vector of integers </a:t>
              </a:r>
            </a:p>
          </p:txBody>
        </p:sp>
      </p:grpSp>
      <p:sp>
        <p:nvSpPr>
          <p:cNvPr id="63" name="TextBox 62">
            <a:extLst>
              <a:ext uri="{FF2B5EF4-FFF2-40B4-BE49-F238E27FC236}">
                <a16:creationId xmlns:a16="http://schemas.microsoft.com/office/drawing/2014/main" id="{F5CBAE3A-2517-4B0F-9F53-BC93690265B1}"/>
              </a:ext>
            </a:extLst>
          </p:cNvPr>
          <p:cNvSpPr txBox="1"/>
          <p:nvPr/>
        </p:nvSpPr>
        <p:spPr>
          <a:xfrm>
            <a:off x="-203550" y="485446"/>
            <a:ext cx="2003992" cy="369332"/>
          </a:xfrm>
          <a:prstGeom prst="rect">
            <a:avLst/>
          </a:prstGeom>
          <a:noFill/>
        </p:spPr>
        <p:txBody>
          <a:bodyPr wrap="square" rtlCol="0">
            <a:spAutoFit/>
          </a:bodyPr>
          <a:lstStyle/>
          <a:p>
            <a:pPr algn="ctr" defTabSz="685800"/>
            <a:r>
              <a:rPr lang="en-US" sz="1800" b="1" dirty="0">
                <a:solidFill>
                  <a:prstClr val="black"/>
                </a:solidFill>
                <a:latin typeface="+mj-lt"/>
              </a:rPr>
              <a:t>Before Batching:</a:t>
            </a:r>
          </a:p>
        </p:txBody>
      </p:sp>
      <p:grpSp>
        <p:nvGrpSpPr>
          <p:cNvPr id="15" name="Group 14">
            <a:extLst>
              <a:ext uri="{FF2B5EF4-FFF2-40B4-BE49-F238E27FC236}">
                <a16:creationId xmlns:a16="http://schemas.microsoft.com/office/drawing/2014/main" id="{B27F3103-E128-4EBD-8CEB-BDEEFF0D294B}"/>
              </a:ext>
            </a:extLst>
          </p:cNvPr>
          <p:cNvGrpSpPr/>
          <p:nvPr/>
        </p:nvGrpSpPr>
        <p:grpSpPr>
          <a:xfrm>
            <a:off x="-96510" y="3459861"/>
            <a:ext cx="8781254" cy="1482667"/>
            <a:chOff x="-96510" y="3663061"/>
            <a:chExt cx="8781254" cy="1482667"/>
          </a:xfrm>
        </p:grpSpPr>
        <p:sp>
          <p:nvSpPr>
            <p:cNvPr id="3" name="Rectangle 2">
              <a:extLst>
                <a:ext uri="{FF2B5EF4-FFF2-40B4-BE49-F238E27FC236}">
                  <a16:creationId xmlns:a16="http://schemas.microsoft.com/office/drawing/2014/main" id="{589D0D41-B735-4F59-BFF0-414892711BF8}"/>
                </a:ext>
              </a:extLst>
            </p:cNvPr>
            <p:cNvSpPr/>
            <p:nvPr/>
          </p:nvSpPr>
          <p:spPr>
            <a:xfrm>
              <a:off x="4030819" y="4308758"/>
              <a:ext cx="650459"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US" sz="1800">
                <a:solidFill>
                  <a:prstClr val="white"/>
                </a:solidFill>
              </a:endParaRPr>
            </a:p>
          </p:txBody>
        </p:sp>
        <p:sp>
          <p:nvSpPr>
            <p:cNvPr id="21" name="Slide Number Placeholder 4">
              <a:extLst>
                <a:ext uri="{FF2B5EF4-FFF2-40B4-BE49-F238E27FC236}">
                  <a16:creationId xmlns:a16="http://schemas.microsoft.com/office/drawing/2014/main" id="{B8CF4F7E-5384-42C4-977C-18D6F52A2F8E}"/>
                </a:ext>
              </a:extLst>
            </p:cNvPr>
            <p:cNvSpPr txBox="1">
              <a:spLocks/>
            </p:cNvSpPr>
            <p:nvPr/>
          </p:nvSpPr>
          <p:spPr>
            <a:xfrm>
              <a:off x="7486305" y="4844840"/>
              <a:ext cx="984019" cy="273844"/>
            </a:xfrm>
            <a:prstGeom prst="rect">
              <a:avLst/>
            </a:prstGeom>
          </p:spPr>
          <p:txBody>
            <a:bodyPr spcFirstLastPara="1" vert="horz" wrap="square" lIns="91425" tIns="91425" rIns="91425" bIns="91425" rtlCol="0" anchor="ctr" anchorCtr="0">
              <a:noAutofit/>
            </a:bodyPr>
            <a:lstStyle>
              <a:defPPr>
                <a:defRPr lang="en-US"/>
              </a:defPPr>
              <a:lvl1pPr marL="0" lvl="0" algn="r" defTabSz="342900" rtl="0" eaLnBrk="1" latinLnBrk="0" hangingPunct="1">
                <a:buNone/>
                <a:defRPr sz="1600" kern="1200">
                  <a:solidFill>
                    <a:srgbClr val="FFFFFF"/>
                  </a:solidFill>
                  <a:latin typeface="+mn-lt"/>
                  <a:ea typeface="+mn-ea"/>
                  <a:cs typeface="+mn-cs"/>
                </a:defRPr>
              </a:lvl1pPr>
              <a:lvl2pPr marL="342900" lvl="1" algn="l" defTabSz="342900" rtl="0" eaLnBrk="1" latinLnBrk="0" hangingPunct="1">
                <a:buNone/>
                <a:defRPr sz="1350" kern="1200">
                  <a:solidFill>
                    <a:schemeClr val="tx1"/>
                  </a:solidFill>
                  <a:latin typeface="+mn-lt"/>
                  <a:ea typeface="+mn-ea"/>
                  <a:cs typeface="+mn-cs"/>
                </a:defRPr>
              </a:lvl2pPr>
              <a:lvl3pPr marL="685800" lvl="2" algn="l" defTabSz="342900" rtl="0" eaLnBrk="1" latinLnBrk="0" hangingPunct="1">
                <a:buNone/>
                <a:defRPr sz="1350" kern="1200">
                  <a:solidFill>
                    <a:schemeClr val="tx1"/>
                  </a:solidFill>
                  <a:latin typeface="+mn-lt"/>
                  <a:ea typeface="+mn-ea"/>
                  <a:cs typeface="+mn-cs"/>
                </a:defRPr>
              </a:lvl3pPr>
              <a:lvl4pPr marL="1028700" lvl="3" algn="l" defTabSz="342900" rtl="0" eaLnBrk="1" latinLnBrk="0" hangingPunct="1">
                <a:buNone/>
                <a:defRPr sz="1350" kern="1200">
                  <a:solidFill>
                    <a:schemeClr val="tx1"/>
                  </a:solidFill>
                  <a:latin typeface="+mn-lt"/>
                  <a:ea typeface="+mn-ea"/>
                  <a:cs typeface="+mn-cs"/>
                </a:defRPr>
              </a:lvl4pPr>
              <a:lvl5pPr marL="1371600" lvl="4" algn="l" defTabSz="342900" rtl="0" eaLnBrk="1" latinLnBrk="0" hangingPunct="1">
                <a:buNone/>
                <a:defRPr sz="1350" kern="1200">
                  <a:solidFill>
                    <a:schemeClr val="tx1"/>
                  </a:solidFill>
                  <a:latin typeface="+mn-lt"/>
                  <a:ea typeface="+mn-ea"/>
                  <a:cs typeface="+mn-cs"/>
                </a:defRPr>
              </a:lvl5pPr>
              <a:lvl6pPr marL="1714500" lvl="5" algn="l" defTabSz="342900" rtl="0" eaLnBrk="1" latinLnBrk="0" hangingPunct="1">
                <a:buNone/>
                <a:defRPr sz="1350" kern="1200">
                  <a:solidFill>
                    <a:schemeClr val="tx1"/>
                  </a:solidFill>
                  <a:latin typeface="+mn-lt"/>
                  <a:ea typeface="+mn-ea"/>
                  <a:cs typeface="+mn-cs"/>
                </a:defRPr>
              </a:lvl6pPr>
              <a:lvl7pPr marL="2057400" lvl="6" algn="l" defTabSz="342900" rtl="0" eaLnBrk="1" latinLnBrk="0" hangingPunct="1">
                <a:buNone/>
                <a:defRPr sz="1350" kern="1200">
                  <a:solidFill>
                    <a:schemeClr val="tx1"/>
                  </a:solidFill>
                  <a:latin typeface="+mn-lt"/>
                  <a:ea typeface="+mn-ea"/>
                  <a:cs typeface="+mn-cs"/>
                </a:defRPr>
              </a:lvl7pPr>
              <a:lvl8pPr marL="2400300" lvl="7" algn="l" defTabSz="342900" rtl="0" eaLnBrk="1" latinLnBrk="0" hangingPunct="1">
                <a:buNone/>
                <a:defRPr sz="1350" kern="1200">
                  <a:solidFill>
                    <a:schemeClr val="tx1"/>
                  </a:solidFill>
                  <a:latin typeface="+mn-lt"/>
                  <a:ea typeface="+mn-ea"/>
                  <a:cs typeface="+mn-cs"/>
                </a:defRPr>
              </a:lvl8pPr>
              <a:lvl9pPr marL="2743200" lvl="8" algn="l" defTabSz="342900" rtl="0" eaLnBrk="1" latinLnBrk="0" hangingPunct="1">
                <a:buNone/>
                <a:defRPr sz="1350" kern="1200">
                  <a:solidFill>
                    <a:schemeClr val="tx1"/>
                  </a:solidFill>
                  <a:latin typeface="+mn-lt"/>
                  <a:ea typeface="+mn-ea"/>
                  <a:cs typeface="+mn-cs"/>
                </a:defRPr>
              </a:lvl9pPr>
            </a:lstStyle>
            <a:p>
              <a:fld id="{8C71CAF9-4461-454A-B702-D536C3775752}" type="slidenum">
                <a:rPr lang="en-US" smtClean="0"/>
                <a:pPr/>
                <a:t>14</a:t>
              </a:fld>
              <a:endParaRPr lang="en-US" dirty="0"/>
            </a:p>
          </p:txBody>
        </p:sp>
        <p:sp>
          <p:nvSpPr>
            <p:cNvPr id="40" name="Rectangle 39">
              <a:extLst>
                <a:ext uri="{FF2B5EF4-FFF2-40B4-BE49-F238E27FC236}">
                  <a16:creationId xmlns:a16="http://schemas.microsoft.com/office/drawing/2014/main" id="{62224177-D035-4BC9-8820-3CFBACDDEA0D}"/>
                </a:ext>
              </a:extLst>
            </p:cNvPr>
            <p:cNvSpPr/>
            <p:nvPr/>
          </p:nvSpPr>
          <p:spPr>
            <a:xfrm>
              <a:off x="608527" y="3909004"/>
              <a:ext cx="8076217"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US">
                <a:solidFill>
                  <a:prstClr val="white"/>
                </a:solidFill>
                <a:latin typeface="Calibri" panose="020F0502020204030204"/>
              </a:endParaRPr>
            </a:p>
          </p:txBody>
        </p:sp>
        <p:cxnSp>
          <p:nvCxnSpPr>
            <p:cNvPr id="41" name="Straight Arrow Connector 40">
              <a:extLst>
                <a:ext uri="{FF2B5EF4-FFF2-40B4-BE49-F238E27FC236}">
                  <a16:creationId xmlns:a16="http://schemas.microsoft.com/office/drawing/2014/main" id="{84F962C0-D8DA-49FC-98E7-399AC6DE34BA}"/>
                </a:ext>
              </a:extLst>
            </p:cNvPr>
            <p:cNvCxnSpPr>
              <a:cxnSpLocks/>
            </p:cNvCxnSpPr>
            <p:nvPr/>
          </p:nvCxnSpPr>
          <p:spPr>
            <a:xfrm flipV="1">
              <a:off x="4980341" y="4393606"/>
              <a:ext cx="1404640" cy="15885"/>
            </a:xfrm>
            <a:prstGeom prst="straightConnector1">
              <a:avLst/>
            </a:prstGeom>
            <a:ln w="25400" cmpd="sng">
              <a:tailEnd type="triangle"/>
            </a:ln>
          </p:spPr>
          <p:style>
            <a:lnRef idx="1">
              <a:schemeClr val="accent2"/>
            </a:lnRef>
            <a:fillRef idx="0">
              <a:schemeClr val="accent2"/>
            </a:fillRef>
            <a:effectRef idx="0">
              <a:schemeClr val="accent2"/>
            </a:effectRef>
            <a:fontRef idx="minor">
              <a:schemeClr val="tx1"/>
            </a:fontRef>
          </p:style>
        </p:cxnSp>
        <p:grpSp>
          <p:nvGrpSpPr>
            <p:cNvPr id="42" name="Group 41">
              <a:extLst>
                <a:ext uri="{FF2B5EF4-FFF2-40B4-BE49-F238E27FC236}">
                  <a16:creationId xmlns:a16="http://schemas.microsoft.com/office/drawing/2014/main" id="{9CB0C75D-EE7E-4460-BEC4-2644A4580A8A}"/>
                </a:ext>
              </a:extLst>
            </p:cNvPr>
            <p:cNvGrpSpPr/>
            <p:nvPr/>
          </p:nvGrpSpPr>
          <p:grpSpPr>
            <a:xfrm>
              <a:off x="2026478" y="4082182"/>
              <a:ext cx="1652347" cy="332237"/>
              <a:chOff x="2173314" y="1191213"/>
              <a:chExt cx="1652347" cy="332237"/>
            </a:xfrm>
          </p:grpSpPr>
          <p:cxnSp>
            <p:nvCxnSpPr>
              <p:cNvPr id="43" name="Straight Arrow Connector 42">
                <a:extLst>
                  <a:ext uri="{FF2B5EF4-FFF2-40B4-BE49-F238E27FC236}">
                    <a16:creationId xmlns:a16="http://schemas.microsoft.com/office/drawing/2014/main" id="{17940953-F32D-46DB-9B61-A6B668255358}"/>
                  </a:ext>
                </a:extLst>
              </p:cNvPr>
              <p:cNvCxnSpPr>
                <a:cxnSpLocks/>
              </p:cNvCxnSpPr>
              <p:nvPr/>
            </p:nvCxnSpPr>
            <p:spPr>
              <a:xfrm flipV="1">
                <a:off x="2173314" y="1511253"/>
                <a:ext cx="1341598" cy="12197"/>
              </a:xfrm>
              <a:prstGeom prst="straightConnector1">
                <a:avLst/>
              </a:prstGeom>
              <a:ln w="25400" cmpd="sng">
                <a:tailEnd type="triangle"/>
              </a:ln>
            </p:spPr>
            <p:style>
              <a:lnRef idx="1">
                <a:schemeClr val="accent2"/>
              </a:lnRef>
              <a:fillRef idx="0">
                <a:schemeClr val="accent2"/>
              </a:fillRef>
              <a:effectRef idx="0">
                <a:schemeClr val="accent2"/>
              </a:effectRef>
              <a:fontRef idx="minor">
                <a:schemeClr val="tx1"/>
              </a:fontRef>
            </p:style>
          </p:cxnSp>
          <p:sp>
            <p:nvSpPr>
              <p:cNvPr id="44" name="TextBox 43">
                <a:extLst>
                  <a:ext uri="{FF2B5EF4-FFF2-40B4-BE49-F238E27FC236}">
                    <a16:creationId xmlns:a16="http://schemas.microsoft.com/office/drawing/2014/main" id="{85B4C2C7-04F7-433E-95D2-ED8F28EBF862}"/>
                  </a:ext>
                </a:extLst>
              </p:cNvPr>
              <p:cNvSpPr txBox="1"/>
              <p:nvPr/>
            </p:nvSpPr>
            <p:spPr>
              <a:xfrm>
                <a:off x="2176779" y="1191213"/>
                <a:ext cx="1648882" cy="300082"/>
              </a:xfrm>
              <a:prstGeom prst="rect">
                <a:avLst/>
              </a:prstGeom>
              <a:noFill/>
            </p:spPr>
            <p:txBody>
              <a:bodyPr wrap="square" rtlCol="0">
                <a:spAutoFit/>
              </a:bodyPr>
              <a:lstStyle/>
              <a:p>
                <a:pPr algn="ctr" defTabSz="685800"/>
                <a:r>
                  <a:rPr lang="en-US" dirty="0">
                    <a:solidFill>
                      <a:prstClr val="black"/>
                    </a:solidFill>
                    <a:latin typeface="+mj-lt"/>
                  </a:rPr>
                  <a:t>Batching</a:t>
                </a:r>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032D432-39A1-4FCC-8C60-2490C0F606B5}"/>
                    </a:ext>
                  </a:extLst>
                </p:cNvPr>
                <p:cNvSpPr txBox="1"/>
                <p:nvPr/>
              </p:nvSpPr>
              <p:spPr>
                <a:xfrm>
                  <a:off x="546293" y="3974042"/>
                  <a:ext cx="1876425" cy="880754"/>
                </a:xfrm>
                <a:prstGeom prst="rect">
                  <a:avLst/>
                </a:prstGeom>
                <a:solidFill>
                  <a:srgbClr val="0070C0"/>
                </a:solidFill>
              </p:spPr>
              <p:txBody>
                <a:bodyPr wrap="square">
                  <a:spAutoFit/>
                </a:bodyPr>
                <a:lstStyle/>
                <a:p>
                  <a:pPr algn="ctr" defTabSz="342892"/>
                  <a:r>
                    <a:rPr lang="en-US" sz="1800" dirty="0">
                      <a:solidFill>
                        <a:prstClr val="white"/>
                      </a:solidFill>
                      <a:latin typeface="+mj-lt"/>
                    </a:rPr>
                    <a:t>Message</a:t>
                  </a:r>
                </a:p>
                <a:p>
                  <a:pPr algn="ctr" defTabSz="342892"/>
                  <a:r>
                    <a:rPr lang="en-US" sz="1600" dirty="0">
                      <a:solidFill>
                        <a:prstClr val="white"/>
                      </a:solidFill>
                      <a:latin typeface="+mj-lt"/>
                    </a:rPr>
                    <a:t>A vector of integers</a:t>
                  </a:r>
                </a:p>
                <a:p>
                  <a:pPr algn="ctr" defTabSz="342892"/>
                  <a14:m>
                    <m:oMathPara xmlns:m="http://schemas.openxmlformats.org/officeDocument/2006/math">
                      <m:oMathParaPr>
                        <m:jc m:val="centerGroup"/>
                      </m:oMathParaPr>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i="1" smtClean="0">
                                <a:solidFill>
                                  <a:schemeClr val="bg1"/>
                                </a:solidFill>
                                <a:latin typeface="Cambria Math" panose="02040503050406030204" pitchFamily="18" charset="0"/>
                                <a:ea typeface="Cambria Math" panose="02040503050406030204" pitchFamily="18" charset="0"/>
                              </a:rPr>
                              <m:t>ℤ</m:t>
                            </m:r>
                          </m:e>
                          <m:sub>
                            <m:r>
                              <a:rPr lang="en-US" sz="1600" b="0" i="1" smtClean="0">
                                <a:solidFill>
                                  <a:schemeClr val="bg1"/>
                                </a:solidFill>
                                <a:latin typeface="Cambria Math" panose="02040503050406030204" pitchFamily="18" charset="0"/>
                              </a:rPr>
                              <m:t>𝑝</m:t>
                            </m:r>
                          </m:sub>
                          <m:sup>
                            <m:r>
                              <a:rPr lang="en-US" sz="1600" b="0" i="1" smtClean="0">
                                <a:solidFill>
                                  <a:schemeClr val="bg1"/>
                                </a:solidFill>
                                <a:latin typeface="Cambria Math" panose="02040503050406030204" pitchFamily="18" charset="0"/>
                              </a:rPr>
                              <m:t>𝑁</m:t>
                            </m:r>
                          </m:sup>
                        </m:sSubSup>
                      </m:oMath>
                    </m:oMathPara>
                  </a14:m>
                  <a:endParaRPr lang="en-US" sz="1600" dirty="0">
                    <a:solidFill>
                      <a:prstClr val="white"/>
                    </a:solidFill>
                    <a:latin typeface="Calibri" panose="020F0502020204030204"/>
                  </a:endParaRPr>
                </a:p>
              </p:txBody>
            </p:sp>
          </mc:Choice>
          <mc:Fallback xmlns="">
            <p:sp>
              <p:nvSpPr>
                <p:cNvPr id="45" name="TextBox 44">
                  <a:extLst>
                    <a:ext uri="{FF2B5EF4-FFF2-40B4-BE49-F238E27FC236}">
                      <a16:creationId xmlns:a16="http://schemas.microsoft.com/office/drawing/2014/main" id="{4032D432-39A1-4FCC-8C60-2490C0F606B5}"/>
                    </a:ext>
                  </a:extLst>
                </p:cNvPr>
                <p:cNvSpPr txBox="1">
                  <a:spLocks noRot="1" noChangeAspect="1" noMove="1" noResize="1" noEditPoints="1" noAdjustHandles="1" noChangeArrowheads="1" noChangeShapeType="1" noTextEdit="1"/>
                </p:cNvSpPr>
                <p:nvPr/>
              </p:nvSpPr>
              <p:spPr>
                <a:xfrm>
                  <a:off x="546293" y="3974042"/>
                  <a:ext cx="1876425" cy="880754"/>
                </a:xfrm>
                <a:prstGeom prst="rect">
                  <a:avLst/>
                </a:prstGeom>
                <a:blipFill>
                  <a:blip r:embed="rId13"/>
                  <a:stretch>
                    <a:fillRect t="-4167"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89EB060-D2B9-4083-B85C-B870ECC705F2}"/>
                    </a:ext>
                  </a:extLst>
                </p:cNvPr>
                <p:cNvSpPr txBox="1"/>
                <p:nvPr/>
              </p:nvSpPr>
              <p:spPr>
                <a:xfrm>
                  <a:off x="3368076" y="3961350"/>
                  <a:ext cx="1876425" cy="880754"/>
                </a:xfrm>
                <a:prstGeom prst="rect">
                  <a:avLst/>
                </a:prstGeom>
                <a:solidFill>
                  <a:srgbClr val="0070C0"/>
                </a:solidFill>
              </p:spPr>
              <p:txBody>
                <a:bodyPr wrap="square">
                  <a:spAutoFit/>
                </a:bodyPr>
                <a:lstStyle/>
                <a:p>
                  <a:pPr algn="ctr" defTabSz="342892"/>
                  <a:r>
                    <a:rPr lang="en-US" sz="1800" dirty="0">
                      <a:solidFill>
                        <a:prstClr val="white"/>
                      </a:solidFill>
                      <a:latin typeface="+mj-lt"/>
                    </a:rPr>
                    <a:t>Plaintext</a:t>
                  </a:r>
                </a:p>
                <a:p>
                  <a:pPr algn="ctr" defTabSz="342892"/>
                  <a:r>
                    <a:rPr lang="en-US" sz="1600" dirty="0">
                      <a:solidFill>
                        <a:prstClr val="white"/>
                      </a:solidFill>
                      <a:latin typeface="+mj-lt"/>
                    </a:rPr>
                    <a:t>A polynomial</a:t>
                  </a:r>
                </a:p>
                <a:p>
                  <a:pPr algn="ctr" defTabSz="342892"/>
                  <a14:m>
                    <m:oMath xmlns:m="http://schemas.openxmlformats.org/officeDocument/2006/math">
                      <m:sSub>
                        <m:sSubPr>
                          <m:ctrlPr>
                            <a:rPr lang="en-US" sz="1600" i="1" dirty="0" smtClean="0">
                              <a:solidFill>
                                <a:schemeClr val="bg1"/>
                              </a:solidFill>
                              <a:latin typeface="Cambria Math" panose="02040503050406030204" pitchFamily="18" charset="0"/>
                            </a:rPr>
                          </m:ctrlPr>
                        </m:sSubPr>
                        <m:e>
                          <m:r>
                            <a:rPr lang="en-US" sz="1600" i="1" dirty="0">
                              <a:solidFill>
                                <a:schemeClr val="bg1"/>
                              </a:solidFill>
                              <a:latin typeface="Cambria Math" panose="02040503050406030204" pitchFamily="18" charset="0"/>
                              <a:ea typeface="Cambria Math" panose="02040503050406030204" pitchFamily="18" charset="0"/>
                            </a:rPr>
                            <m:t>ℤ</m:t>
                          </m:r>
                        </m:e>
                        <m:sub>
                          <m:r>
                            <a:rPr lang="en-US" sz="1600" i="1" dirty="0">
                              <a:solidFill>
                                <a:schemeClr val="bg1"/>
                              </a:solidFill>
                              <a:latin typeface="Cambria Math" panose="02040503050406030204" pitchFamily="18" charset="0"/>
                            </a:rPr>
                            <m:t>𝑝</m:t>
                          </m:r>
                        </m:sub>
                      </m:sSub>
                      <m:r>
                        <a:rPr lang="en-US" sz="1600" b="0" i="1" dirty="0" smtClean="0">
                          <a:solidFill>
                            <a:schemeClr val="bg1"/>
                          </a:solidFill>
                          <a:latin typeface="Cambria Math" panose="02040503050406030204" pitchFamily="18" charset="0"/>
                        </a:rPr>
                        <m:t>[</m:t>
                      </m:r>
                      <m:r>
                        <a:rPr lang="en-US" sz="1600" i="1" dirty="0">
                          <a:solidFill>
                            <a:schemeClr val="bg1"/>
                          </a:solidFill>
                          <a:latin typeface="Cambria Math" panose="02040503050406030204" pitchFamily="18" charset="0"/>
                          <a:ea typeface="Cambria Math" panose="02040503050406030204" pitchFamily="18" charset="0"/>
                        </a:rPr>
                        <m:t>𝑥</m:t>
                      </m:r>
                      <m:r>
                        <a:rPr lang="en-US" sz="1600" b="0" i="1" dirty="0" smtClean="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14:m>
                    <m:oMath xmlns:m="http://schemas.openxmlformats.org/officeDocument/2006/math">
                      <m:sSup>
                        <m:sSupPr>
                          <m:ctrlPr>
                            <a:rPr lang="en-US" sz="1600" i="1" dirty="0">
                              <a:solidFill>
                                <a:schemeClr val="bg1"/>
                              </a:solidFill>
                              <a:latin typeface="Cambria Math" panose="02040503050406030204" pitchFamily="18" charset="0"/>
                            </a:rPr>
                          </m:ctrlPr>
                        </m:sSupPr>
                        <m:e>
                          <m:r>
                            <a:rPr lang="en-US" sz="1600" i="1" dirty="0">
                              <a:solidFill>
                                <a:schemeClr val="bg1"/>
                              </a:solidFill>
                              <a:latin typeface="Cambria Math" panose="02040503050406030204" pitchFamily="18" charset="0"/>
                            </a:rPr>
                            <m:t>𝑥</m:t>
                          </m:r>
                        </m:e>
                        <m:sup>
                          <m:r>
                            <a:rPr lang="en-US" sz="1600" i="1" dirty="0">
                              <a:solidFill>
                                <a:schemeClr val="bg1"/>
                              </a:solidFill>
                              <a:latin typeface="Cambria Math" panose="02040503050406030204" pitchFamily="18" charset="0"/>
                            </a:rPr>
                            <m:t>𝑁</m:t>
                          </m:r>
                        </m:sup>
                      </m:sSup>
                    </m:oMath>
                  </a14:m>
                  <a:r>
                    <a:rPr lang="en-US" sz="1600" dirty="0">
                      <a:solidFill>
                        <a:schemeClr val="bg1"/>
                      </a:solidFill>
                      <a:latin typeface="Cambria Math" panose="02040503050406030204" pitchFamily="18" charset="0"/>
                    </a:rPr>
                    <a:t>+1</a:t>
                  </a:r>
                  <a:endParaRPr lang="en-US" sz="1600" dirty="0">
                    <a:solidFill>
                      <a:prstClr val="white"/>
                    </a:solidFill>
                    <a:latin typeface="Calibri" panose="020F0502020204030204"/>
                  </a:endParaRPr>
                </a:p>
              </p:txBody>
            </p:sp>
          </mc:Choice>
          <mc:Fallback xmlns="">
            <p:sp>
              <p:nvSpPr>
                <p:cNvPr id="46" name="TextBox 45">
                  <a:extLst>
                    <a:ext uri="{FF2B5EF4-FFF2-40B4-BE49-F238E27FC236}">
                      <a16:creationId xmlns:a16="http://schemas.microsoft.com/office/drawing/2014/main" id="{D89EB060-D2B9-4083-B85C-B870ECC705F2}"/>
                    </a:ext>
                  </a:extLst>
                </p:cNvPr>
                <p:cNvSpPr txBox="1">
                  <a:spLocks noRot="1" noChangeAspect="1" noMove="1" noResize="1" noEditPoints="1" noAdjustHandles="1" noChangeArrowheads="1" noChangeShapeType="1" noTextEdit="1"/>
                </p:cNvSpPr>
                <p:nvPr/>
              </p:nvSpPr>
              <p:spPr>
                <a:xfrm>
                  <a:off x="3368076" y="3961350"/>
                  <a:ext cx="1876425" cy="880754"/>
                </a:xfrm>
                <a:prstGeom prst="rect">
                  <a:avLst/>
                </a:prstGeom>
                <a:blipFill>
                  <a:blip r:embed="rId14"/>
                  <a:stretch>
                    <a:fillRect t="-3448" b="-6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CED797B-B1A5-4B8E-9DC0-6ED18DF0F615}"/>
                    </a:ext>
                  </a:extLst>
                </p:cNvPr>
                <p:cNvSpPr txBox="1"/>
                <p:nvPr/>
              </p:nvSpPr>
              <p:spPr>
                <a:xfrm>
                  <a:off x="2809326" y="4821311"/>
                  <a:ext cx="2993923" cy="307777"/>
                </a:xfrm>
                <a:prstGeom prst="rect">
                  <a:avLst/>
                </a:prstGeom>
                <a:noFill/>
              </p:spPr>
              <p:txBody>
                <a:bodyPr wrap="square">
                  <a:spAutoFit/>
                </a:bodyPr>
                <a:lstStyle/>
                <a:p>
                  <a:pPr algn="ctr" defTabSz="342892"/>
                  <a14:m>
                    <m:oMath xmlns:m="http://schemas.openxmlformats.org/officeDocument/2006/math">
                      <m:sSup>
                        <m:sSupPr>
                          <m:ctrlPr>
                            <a:rPr lang="en-US" sz="1400" i="1" smtClean="0">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−1</m:t>
                          </m:r>
                        </m:sup>
                      </m:sSup>
                      <m:r>
                        <a:rPr lang="en-US" sz="1400">
                          <a:solidFill>
                            <a:prstClr val="black"/>
                          </a:solidFill>
                          <a:latin typeface="Cambria Math" panose="02040503050406030204" pitchFamily="18" charset="0"/>
                        </a:rPr>
                        <m:t>+</m:t>
                      </m:r>
                      <m:r>
                        <a:rPr lang="en-US" sz="1400" b="0" i="0" smtClean="0">
                          <a:solidFill>
                            <a:prstClr val="black"/>
                          </a:solidFill>
                          <a:latin typeface="Cambria Math" panose="02040503050406030204" pitchFamily="18" charset="0"/>
                        </a:rPr>
                        <m:t>23</m:t>
                      </m:r>
                    </m:oMath>
                  </a14:m>
                  <a:r>
                    <a:rPr lang="en-US" sz="1400" dirty="0">
                      <a:solidFill>
                        <a:prstClr val="black"/>
                      </a:solidFill>
                    </a:rPr>
                    <a:t> </a:t>
                  </a:r>
                  <a14:m>
                    <m:oMath xmlns:m="http://schemas.openxmlformats.org/officeDocument/2006/math">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−2</m:t>
                          </m:r>
                        </m:sup>
                      </m:sSup>
                      <m:r>
                        <a:rPr lang="en-US" sz="1400">
                          <a:solidFill>
                            <a:prstClr val="black"/>
                          </a:solidFill>
                          <a:latin typeface="Cambria Math" panose="02040503050406030204" pitchFamily="18" charset="0"/>
                        </a:rPr>
                        <m:t>+</m:t>
                      </m:r>
                      <m:r>
                        <m:rPr>
                          <m:nor/>
                        </m:rPr>
                        <a:rPr lang="en-US" sz="1400" dirty="0">
                          <a:solidFill>
                            <a:prstClr val="black"/>
                          </a:solidFill>
                          <a:cs typeface="Calibri" panose="020F0502020204030204" pitchFamily="34" charset="0"/>
                        </a:rPr>
                        <m:t>·</m:t>
                      </m:r>
                    </m:oMath>
                  </a14:m>
                  <a:r>
                    <a:rPr lang="en-US" sz="1400" dirty="0">
                      <a:solidFill>
                        <a:prstClr val="black"/>
                      </a:solidFill>
                      <a:cs typeface="Calibri" panose="020F0502020204030204" pitchFamily="34" charset="0"/>
                    </a:rPr>
                    <a:t> · · </a:t>
                  </a:r>
                  <a14:m>
                    <m:oMath xmlns:m="http://schemas.openxmlformats.org/officeDocument/2006/math">
                      <m:r>
                        <a:rPr lang="en-US" sz="1400" i="1">
                          <a:solidFill>
                            <a:prstClr val="black"/>
                          </a:solidFill>
                          <a:latin typeface="Cambria Math" panose="02040503050406030204" pitchFamily="18" charset="0"/>
                        </a:rPr>
                        <m:t>− </m:t>
                      </m:r>
                    </m:oMath>
                  </a14:m>
                  <a:r>
                    <a:rPr lang="en-US" sz="1400" dirty="0">
                      <a:solidFill>
                        <a:prstClr val="black"/>
                      </a:solidFill>
                    </a:rPr>
                    <a:t> </a:t>
                  </a:r>
                  <a14:m>
                    <m:oMath xmlns:m="http://schemas.openxmlformats.org/officeDocument/2006/math">
                      <m:r>
                        <a:rPr lang="en-US" sz="1400" b="0" i="0" smtClean="0">
                          <a:solidFill>
                            <a:prstClr val="black"/>
                          </a:solidFill>
                          <a:latin typeface="Cambria Math" panose="02040503050406030204" pitchFamily="18" charset="0"/>
                        </a:rPr>
                        <m:t>1</m:t>
                      </m:r>
                      <m:sSup>
                        <m:sSupPr>
                          <m:ctrlPr>
                            <a:rPr lang="en-US" sz="1400" i="1">
                              <a:solidFill>
                                <a:prstClr val="black"/>
                              </a:solidFill>
                              <a:latin typeface="Cambria Math" panose="02040503050406030204" pitchFamily="18" charset="0"/>
                            </a:rPr>
                          </m:ctrlPr>
                        </m:sSupPr>
                        <m:e>
                          <m:r>
                            <a:rPr lang="en-US" sz="1400" b="0" i="1" smtClean="0">
                              <a:solidFill>
                                <a:prstClr val="black"/>
                              </a:solidFill>
                              <a:latin typeface="Cambria Math" panose="02040503050406030204" pitchFamily="18" charset="0"/>
                            </a:rPr>
                            <m:t>3</m:t>
                          </m:r>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1</m:t>
                          </m:r>
                        </m:sup>
                      </m:sSup>
                      <m:r>
                        <a:rPr lang="en-US" sz="140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1 </m:t>
                      </m:r>
                    </m:oMath>
                  </a14:m>
                  <a:endParaRPr lang="en-US" sz="1400" dirty="0">
                    <a:solidFill>
                      <a:prstClr val="black"/>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7CED797B-B1A5-4B8E-9DC0-6ED18DF0F615}"/>
                    </a:ext>
                  </a:extLst>
                </p:cNvPr>
                <p:cNvSpPr txBox="1">
                  <a:spLocks noRot="1" noChangeAspect="1" noMove="1" noResize="1" noEditPoints="1" noAdjustHandles="1" noChangeArrowheads="1" noChangeShapeType="1" noTextEdit="1"/>
                </p:cNvSpPr>
                <p:nvPr/>
              </p:nvSpPr>
              <p:spPr>
                <a:xfrm>
                  <a:off x="2809326" y="4821311"/>
                  <a:ext cx="2993923" cy="307777"/>
                </a:xfrm>
                <a:prstGeom prst="rect">
                  <a:avLst/>
                </a:prstGeom>
                <a:blipFill>
                  <a:blip r:embed="rId15"/>
                  <a:stretch>
                    <a:fillRect t="-2000"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BD0D315-2A00-40A3-A6F6-0E7E6DE56B77}"/>
                    </a:ext>
                  </a:extLst>
                </p:cNvPr>
                <p:cNvSpPr txBox="1"/>
                <p:nvPr/>
              </p:nvSpPr>
              <p:spPr>
                <a:xfrm>
                  <a:off x="6382053" y="3951180"/>
                  <a:ext cx="1876425" cy="885692"/>
                </a:xfrm>
                <a:prstGeom prst="rect">
                  <a:avLst/>
                </a:prstGeom>
                <a:solidFill>
                  <a:srgbClr val="0070C0"/>
                </a:solidFill>
              </p:spPr>
              <p:txBody>
                <a:bodyPr wrap="square">
                  <a:spAutoFit/>
                </a:bodyPr>
                <a:lstStyle/>
                <a:p>
                  <a:pPr algn="ctr" defTabSz="342892"/>
                  <a:r>
                    <a:rPr lang="en-US" sz="1800" dirty="0">
                      <a:solidFill>
                        <a:prstClr val="white"/>
                      </a:solidFill>
                      <a:latin typeface="+mj-lt"/>
                    </a:rPr>
                    <a:t>Ciphertext</a:t>
                  </a:r>
                </a:p>
                <a:p>
                  <a:pPr algn="ctr" defTabSz="342892"/>
                  <a:r>
                    <a:rPr lang="en-US" sz="1600" dirty="0">
                      <a:solidFill>
                        <a:prstClr val="white"/>
                      </a:solidFill>
                      <a:latin typeface="+mj-lt"/>
                    </a:rPr>
                    <a:t>Two polynomials</a:t>
                  </a:r>
                </a:p>
                <a:p>
                  <a:pPr algn="ctr" defTabSz="342892"/>
                  <a14:m>
                    <m:oMath xmlns:m="http://schemas.openxmlformats.org/officeDocument/2006/math">
                      <m:sSubSup>
                        <m:sSubSupPr>
                          <m:ctrlPr>
                            <a:rPr lang="en-US" sz="1600" i="1" dirty="0" smtClean="0">
                              <a:solidFill>
                                <a:schemeClr val="bg1"/>
                              </a:solidFill>
                              <a:latin typeface="Cambria Math" panose="02040503050406030204" pitchFamily="18" charset="0"/>
                            </a:rPr>
                          </m:ctrlPr>
                        </m:sSubSupPr>
                        <m:e>
                          <m:r>
                            <a:rPr lang="en-US" sz="1600" i="1" dirty="0" smtClean="0">
                              <a:solidFill>
                                <a:schemeClr val="bg1"/>
                              </a:solidFill>
                              <a:latin typeface="Cambria Math" panose="02040503050406030204" pitchFamily="18" charset="0"/>
                              <a:ea typeface="Cambria Math" panose="02040503050406030204" pitchFamily="18" charset="0"/>
                            </a:rPr>
                            <m:t>ℤ</m:t>
                          </m:r>
                        </m:e>
                        <m:sub>
                          <m:r>
                            <a:rPr lang="en-US" sz="1600" b="0" i="1" dirty="0" smtClean="0">
                              <a:solidFill>
                                <a:schemeClr val="bg1"/>
                              </a:solidFill>
                              <a:latin typeface="Cambria Math" panose="02040503050406030204" pitchFamily="18" charset="0"/>
                            </a:rPr>
                            <m:t>𝑞</m:t>
                          </m:r>
                        </m:sub>
                        <m:sup>
                          <m:r>
                            <a:rPr lang="en-US" sz="1600" b="0" i="1" dirty="0" smtClean="0">
                              <a:solidFill>
                                <a:schemeClr val="bg1"/>
                              </a:solidFill>
                              <a:latin typeface="Cambria Math" panose="02040503050406030204" pitchFamily="18" charset="0"/>
                            </a:rPr>
                            <m:t>2</m:t>
                          </m:r>
                        </m:sup>
                      </m:sSubSup>
                      <m:r>
                        <a:rPr lang="en-US" sz="1600" b="0" i="1" dirty="0" smtClean="0">
                          <a:solidFill>
                            <a:schemeClr val="bg1"/>
                          </a:solidFill>
                          <a:latin typeface="Cambria Math" panose="02040503050406030204" pitchFamily="18" charset="0"/>
                        </a:rPr>
                        <m:t>[</m:t>
                      </m:r>
                      <m:r>
                        <a:rPr lang="en-US" sz="1600" i="1" dirty="0">
                          <a:solidFill>
                            <a:schemeClr val="bg1"/>
                          </a:solidFill>
                          <a:latin typeface="Cambria Math" panose="02040503050406030204" pitchFamily="18" charset="0"/>
                          <a:ea typeface="Cambria Math" panose="02040503050406030204" pitchFamily="18" charset="0"/>
                        </a:rPr>
                        <m:t>𝑥</m:t>
                      </m:r>
                      <m:r>
                        <a:rPr lang="en-US" sz="1600" b="0" i="1" dirty="0" smtClean="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14:m>
                    <m:oMath xmlns:m="http://schemas.openxmlformats.org/officeDocument/2006/math">
                      <m:sSup>
                        <m:sSupPr>
                          <m:ctrlPr>
                            <a:rPr lang="en-US" sz="1600" i="1" dirty="0">
                              <a:solidFill>
                                <a:schemeClr val="bg1"/>
                              </a:solidFill>
                              <a:latin typeface="Cambria Math" panose="02040503050406030204" pitchFamily="18" charset="0"/>
                            </a:rPr>
                          </m:ctrlPr>
                        </m:sSupPr>
                        <m:e>
                          <m:r>
                            <a:rPr lang="en-US" sz="1600" i="1" dirty="0">
                              <a:solidFill>
                                <a:schemeClr val="bg1"/>
                              </a:solidFill>
                              <a:latin typeface="Cambria Math" panose="02040503050406030204" pitchFamily="18" charset="0"/>
                            </a:rPr>
                            <m:t>𝑥</m:t>
                          </m:r>
                        </m:e>
                        <m:sup>
                          <m:r>
                            <a:rPr lang="en-US" sz="1600" i="1" dirty="0">
                              <a:solidFill>
                                <a:schemeClr val="bg1"/>
                              </a:solidFill>
                              <a:latin typeface="Cambria Math" panose="02040503050406030204" pitchFamily="18" charset="0"/>
                            </a:rPr>
                            <m:t>𝑁</m:t>
                          </m:r>
                        </m:sup>
                      </m:sSup>
                    </m:oMath>
                  </a14:m>
                  <a:r>
                    <a:rPr lang="en-US" sz="1600" dirty="0">
                      <a:solidFill>
                        <a:schemeClr val="bg1"/>
                      </a:solidFill>
                      <a:latin typeface="Cambria Math" panose="02040503050406030204" pitchFamily="18" charset="0"/>
                    </a:rPr>
                    <a:t>+1</a:t>
                  </a:r>
                  <a:endParaRPr lang="en-US" sz="1600" dirty="0">
                    <a:solidFill>
                      <a:prstClr val="white"/>
                    </a:solidFill>
                    <a:latin typeface="Calibri" panose="020F0502020204030204"/>
                  </a:endParaRPr>
                </a:p>
              </p:txBody>
            </p:sp>
          </mc:Choice>
          <mc:Fallback xmlns="">
            <p:sp>
              <p:nvSpPr>
                <p:cNvPr id="48" name="TextBox 47">
                  <a:extLst>
                    <a:ext uri="{FF2B5EF4-FFF2-40B4-BE49-F238E27FC236}">
                      <a16:creationId xmlns:a16="http://schemas.microsoft.com/office/drawing/2014/main" id="{5BD0D315-2A00-40A3-A6F6-0E7E6DE56B77}"/>
                    </a:ext>
                  </a:extLst>
                </p:cNvPr>
                <p:cNvSpPr txBox="1">
                  <a:spLocks noRot="1" noChangeAspect="1" noMove="1" noResize="1" noEditPoints="1" noAdjustHandles="1" noChangeArrowheads="1" noChangeShapeType="1" noTextEdit="1"/>
                </p:cNvSpPr>
                <p:nvPr/>
              </p:nvSpPr>
              <p:spPr>
                <a:xfrm>
                  <a:off x="6382053" y="3951180"/>
                  <a:ext cx="1876425" cy="885692"/>
                </a:xfrm>
                <a:prstGeom prst="rect">
                  <a:avLst/>
                </a:prstGeom>
                <a:blipFill>
                  <a:blip r:embed="rId16"/>
                  <a:stretch>
                    <a:fillRect t="-4138" b="-6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31FBC38D-162A-400B-BA86-8167813ACB04}"/>
                    </a:ext>
                  </a:extLst>
                </p:cNvPr>
                <p:cNvSpPr txBox="1"/>
                <p:nvPr/>
              </p:nvSpPr>
              <p:spPr>
                <a:xfrm>
                  <a:off x="6278237" y="4837951"/>
                  <a:ext cx="2192087" cy="307777"/>
                </a:xfrm>
                <a:prstGeom prst="rect">
                  <a:avLst/>
                </a:prstGeom>
                <a:noFill/>
              </p:spPr>
              <p:txBody>
                <a:bodyPr wrap="square">
                  <a:spAutoFit/>
                </a:bodyPr>
                <a:lstStyle/>
                <a:p>
                  <a:pPr defTabSz="685800"/>
                  <a14:m>
                    <m:oMath xmlns:m="http://schemas.openxmlformats.org/officeDocument/2006/math">
                      <m:sSup>
                        <m:sSupPr>
                          <m:ctrlPr>
                            <a:rPr lang="en-US" sz="1400" i="1" smtClean="0">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−1</m:t>
                          </m:r>
                        </m:sup>
                      </m:sSup>
                      <m:r>
                        <a:rPr lang="en-US" sz="1400" i="1">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37653</m:t>
                      </m:r>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−2</m:t>
                          </m:r>
                        </m:sup>
                      </m:sSup>
                      <m:r>
                        <a:rPr lang="en-US" sz="1400">
                          <a:solidFill>
                            <a:prstClr val="black"/>
                          </a:solidFill>
                          <a:latin typeface="Cambria Math" panose="02040503050406030204" pitchFamily="18" charset="0"/>
                        </a:rPr>
                        <m:t>+</m:t>
                      </m:r>
                      <m:r>
                        <m:rPr>
                          <m:nor/>
                        </m:rPr>
                        <a:rPr lang="en-US" sz="1400" dirty="0">
                          <a:solidFill>
                            <a:prstClr val="black"/>
                          </a:solidFill>
                          <a:cs typeface="Calibri" panose="020F0502020204030204" pitchFamily="34" charset="0"/>
                        </a:rPr>
                        <m:t>·</m:t>
                      </m:r>
                    </m:oMath>
                  </a14:m>
                  <a:r>
                    <a:rPr lang="en-US" sz="1400" dirty="0">
                      <a:solidFill>
                        <a:prstClr val="black"/>
                      </a:solidFill>
                      <a:cs typeface="Calibri" panose="020F0502020204030204" pitchFamily="34" charset="0"/>
                    </a:rPr>
                    <a:t> · ·</a:t>
                  </a:r>
                </a:p>
              </p:txBody>
            </p:sp>
          </mc:Choice>
          <mc:Fallback xmlns="">
            <p:sp>
              <p:nvSpPr>
                <p:cNvPr id="49" name="TextBox 48">
                  <a:extLst>
                    <a:ext uri="{FF2B5EF4-FFF2-40B4-BE49-F238E27FC236}">
                      <a16:creationId xmlns:a16="http://schemas.microsoft.com/office/drawing/2014/main" id="{31FBC38D-162A-400B-BA86-8167813ACB04}"/>
                    </a:ext>
                  </a:extLst>
                </p:cNvPr>
                <p:cNvSpPr txBox="1">
                  <a:spLocks noRot="1" noChangeAspect="1" noMove="1" noResize="1" noEditPoints="1" noAdjustHandles="1" noChangeArrowheads="1" noChangeShapeType="1" noTextEdit="1"/>
                </p:cNvSpPr>
                <p:nvPr/>
              </p:nvSpPr>
              <p:spPr>
                <a:xfrm>
                  <a:off x="6278237" y="4837951"/>
                  <a:ext cx="2192087" cy="307777"/>
                </a:xfrm>
                <a:prstGeom prst="rect">
                  <a:avLst/>
                </a:prstGeom>
                <a:blipFill>
                  <a:blip r:embed="rId17"/>
                  <a:stretch>
                    <a:fillRect b="-21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4363DAA-1528-48EF-ADDF-5312766478C9}"/>
                    </a:ext>
                  </a:extLst>
                </p:cNvPr>
                <p:cNvSpPr txBox="1"/>
                <p:nvPr/>
              </p:nvSpPr>
              <p:spPr>
                <a:xfrm>
                  <a:off x="4976984" y="4053258"/>
                  <a:ext cx="1648882" cy="300082"/>
                </a:xfrm>
                <a:prstGeom prst="rect">
                  <a:avLst/>
                </a:prstGeom>
                <a:noFill/>
              </p:spPr>
              <p:txBody>
                <a:bodyPr wrap="square" rtlCol="0">
                  <a:spAutoFit/>
                </a:bodyPr>
                <a:lstStyle/>
                <a:p>
                  <a:pPr algn="ctr" defTabSz="685800"/>
                  <a:r>
                    <a:rPr lang="en-US" dirty="0">
                      <a:solidFill>
                        <a:prstClr val="black"/>
                      </a:solidFill>
                      <a:latin typeface="+mj-lt"/>
                    </a:rPr>
                    <a:t>Encryption</a:t>
                  </a:r>
                  <a:r>
                    <a:rPr lang="en-US" dirty="0">
                      <a:solidFill>
                        <a:prstClr val="black"/>
                      </a:solidFill>
                      <a:latin typeface="Calibri" panose="020F0502020204030204"/>
                    </a:rPr>
                    <a:t> (</a:t>
                  </a:r>
                  <a14:m>
                    <m:oMath xmlns:m="http://schemas.openxmlformats.org/officeDocument/2006/math">
                      <m:r>
                        <a:rPr lang="en-US" sz="1400" b="0" i="1" smtClean="0">
                          <a:solidFill>
                            <a:prstClr val="black"/>
                          </a:solidFill>
                          <a:latin typeface="Cambria Math" panose="02040503050406030204" pitchFamily="18" charset="0"/>
                        </a:rPr>
                        <m:t>𝑝𝑘</m:t>
                      </m:r>
                    </m:oMath>
                  </a14:m>
                  <a:r>
                    <a:rPr lang="en-US" dirty="0">
                      <a:solidFill>
                        <a:prstClr val="black"/>
                      </a:solidFill>
                      <a:latin typeface="Calibri" panose="020F0502020204030204"/>
                    </a:rPr>
                    <a:t>)</a:t>
                  </a:r>
                </a:p>
              </p:txBody>
            </p:sp>
          </mc:Choice>
          <mc:Fallback xmlns="">
            <p:sp>
              <p:nvSpPr>
                <p:cNvPr id="50" name="TextBox 49">
                  <a:extLst>
                    <a:ext uri="{FF2B5EF4-FFF2-40B4-BE49-F238E27FC236}">
                      <a16:creationId xmlns:a16="http://schemas.microsoft.com/office/drawing/2014/main" id="{74363DAA-1528-48EF-ADDF-5312766478C9}"/>
                    </a:ext>
                  </a:extLst>
                </p:cNvPr>
                <p:cNvSpPr txBox="1">
                  <a:spLocks noRot="1" noChangeAspect="1" noMove="1" noResize="1" noEditPoints="1" noAdjustHandles="1" noChangeArrowheads="1" noChangeShapeType="1" noTextEdit="1"/>
                </p:cNvSpPr>
                <p:nvPr/>
              </p:nvSpPr>
              <p:spPr>
                <a:xfrm>
                  <a:off x="4976984" y="4053258"/>
                  <a:ext cx="1648882" cy="300082"/>
                </a:xfrm>
                <a:prstGeom prst="rect">
                  <a:avLst/>
                </a:prstGeom>
                <a:blipFill>
                  <a:blip r:embed="rId18"/>
                  <a:stretch>
                    <a:fillRect t="-2041"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AB3EE16-271B-4408-9753-32ADF339E732}"/>
                    </a:ext>
                  </a:extLst>
                </p:cNvPr>
                <p:cNvSpPr txBox="1"/>
                <p:nvPr/>
              </p:nvSpPr>
              <p:spPr>
                <a:xfrm>
                  <a:off x="1105777" y="4810170"/>
                  <a:ext cx="694665" cy="307777"/>
                </a:xfrm>
                <a:prstGeom prst="rect">
                  <a:avLst/>
                </a:prstGeom>
                <a:noFill/>
              </p:spPr>
              <p:txBody>
                <a:bodyPr wrap="square">
                  <a:spAutoFit/>
                </a:bodyPr>
                <a:lstStyle/>
                <a:p>
                  <a:pPr algn="ctr" defTabSz="342892"/>
                  <a14:m>
                    <m:oMathPara xmlns:m="http://schemas.openxmlformats.org/officeDocument/2006/math">
                      <m:oMathParaPr>
                        <m:jc m:val="centerGroup"/>
                      </m:oMathParaPr>
                      <m:oMath xmlns:m="http://schemas.openxmlformats.org/officeDocument/2006/math">
                        <m:r>
                          <a:rPr lang="en-US" sz="1400" b="0" i="1" smtClean="0">
                            <a:solidFill>
                              <a:prstClr val="black"/>
                            </a:solidFill>
                            <a:latin typeface="Cambria Math" panose="02040503050406030204" pitchFamily="18" charset="0"/>
                          </a:rPr>
                          <m:t>(1,</m:t>
                        </m:r>
                        <m:r>
                          <a:rPr lang="en-US" sz="1400" i="1" smtClean="0">
                            <a:solidFill>
                              <a:prstClr val="black"/>
                            </a:solidFill>
                            <a:latin typeface="Cambria Math" panose="02040503050406030204" pitchFamily="18" charset="0"/>
                          </a:rPr>
                          <m:t>2</m:t>
                        </m:r>
                        <m:r>
                          <a:rPr lang="en-US" sz="1400" b="0" i="1" smtClean="0">
                            <a:solidFill>
                              <a:prstClr val="black"/>
                            </a:solidFill>
                            <a:latin typeface="Cambria Math" panose="02040503050406030204" pitchFamily="18" charset="0"/>
                          </a:rPr>
                          <m:t>,3,4,5,6…)</m:t>
                        </m:r>
                      </m:oMath>
                    </m:oMathPara>
                  </a14:m>
                  <a:endParaRPr lang="en-US" sz="1400" dirty="0">
                    <a:solidFill>
                      <a:prstClr val="black"/>
                    </a:solidFill>
                    <a:latin typeface="Cambria Math" panose="02040503050406030204" pitchFamily="18" charset="0"/>
                  </a:endParaRPr>
                </a:p>
              </p:txBody>
            </p:sp>
          </mc:Choice>
          <mc:Fallback xmlns="">
            <p:sp>
              <p:nvSpPr>
                <p:cNvPr id="51" name="TextBox 50">
                  <a:extLst>
                    <a:ext uri="{FF2B5EF4-FFF2-40B4-BE49-F238E27FC236}">
                      <a16:creationId xmlns:a16="http://schemas.microsoft.com/office/drawing/2014/main" id="{FAB3EE16-271B-4408-9753-32ADF339E732}"/>
                    </a:ext>
                  </a:extLst>
                </p:cNvPr>
                <p:cNvSpPr txBox="1">
                  <a:spLocks noRot="1" noChangeAspect="1" noMove="1" noResize="1" noEditPoints="1" noAdjustHandles="1" noChangeArrowheads="1" noChangeShapeType="1" noTextEdit="1"/>
                </p:cNvSpPr>
                <p:nvPr/>
              </p:nvSpPr>
              <p:spPr>
                <a:xfrm>
                  <a:off x="1105777" y="4810170"/>
                  <a:ext cx="694665" cy="307777"/>
                </a:xfrm>
                <a:prstGeom prst="rect">
                  <a:avLst/>
                </a:prstGeom>
                <a:blipFill>
                  <a:blip r:embed="rId19"/>
                  <a:stretch>
                    <a:fillRect l="-44737" r="-38596" b="-10000"/>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E0C891D6-4814-4EF9-8BEE-3B1A0B366261}"/>
                </a:ext>
              </a:extLst>
            </p:cNvPr>
            <p:cNvSpPr txBox="1"/>
            <p:nvPr/>
          </p:nvSpPr>
          <p:spPr>
            <a:xfrm>
              <a:off x="-96510" y="3663061"/>
              <a:ext cx="1648882" cy="369332"/>
            </a:xfrm>
            <a:prstGeom prst="rect">
              <a:avLst/>
            </a:prstGeom>
            <a:noFill/>
          </p:spPr>
          <p:txBody>
            <a:bodyPr wrap="square" rtlCol="0">
              <a:spAutoFit/>
            </a:bodyPr>
            <a:lstStyle/>
            <a:p>
              <a:pPr algn="ctr" defTabSz="685800"/>
              <a:r>
                <a:rPr lang="en-US" sz="1800" b="1" dirty="0">
                  <a:solidFill>
                    <a:prstClr val="black"/>
                  </a:solidFill>
                  <a:latin typeface="+mj-lt"/>
                </a:rPr>
                <a:t>After Batching:</a:t>
              </a:r>
            </a:p>
          </p:txBody>
        </p:sp>
      </p:grpSp>
      <p:grpSp>
        <p:nvGrpSpPr>
          <p:cNvPr id="12" name="Group 11">
            <a:extLst>
              <a:ext uri="{FF2B5EF4-FFF2-40B4-BE49-F238E27FC236}">
                <a16:creationId xmlns:a16="http://schemas.microsoft.com/office/drawing/2014/main" id="{535E6F52-122E-42B8-AEDE-EF9E46B0664A}"/>
              </a:ext>
            </a:extLst>
          </p:cNvPr>
          <p:cNvGrpSpPr/>
          <p:nvPr/>
        </p:nvGrpSpPr>
        <p:grpSpPr>
          <a:xfrm>
            <a:off x="-55037" y="1788715"/>
            <a:ext cx="9076195" cy="1464113"/>
            <a:chOff x="-55037" y="1788715"/>
            <a:chExt cx="9076195" cy="1464113"/>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CCA2B2-5FF4-46C3-BDEA-CE26764BF7F0}"/>
                    </a:ext>
                  </a:extLst>
                </p:cNvPr>
                <p:cNvSpPr txBox="1"/>
                <p:nvPr/>
              </p:nvSpPr>
              <p:spPr>
                <a:xfrm>
                  <a:off x="1089512" y="2165156"/>
                  <a:ext cx="491820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𝑥</m:t>
                            </m:r>
                          </m:e>
                          <m:sup>
                            <m:r>
                              <a:rPr lang="en-US" sz="1800" b="0" i="1" smtClean="0">
                                <a:latin typeface="Cambria Math" panose="02040503050406030204" pitchFamily="18" charset="0"/>
                              </a:rPr>
                              <m:t>𝑁</m:t>
                            </m:r>
                          </m:sup>
                        </m:sSup>
                        <m:r>
                          <a:rPr lang="en-US" sz="1800" b="0" i="1" smtClean="0">
                            <a:latin typeface="Cambria Math" panose="02040503050406030204" pitchFamily="18" charset="0"/>
                          </a:rPr>
                          <m:t>+1=</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r>
                              <a:rPr lang="en-US" sz="1800" b="0" i="1" smtClean="0">
                                <a:latin typeface="Cambria Math" panose="02040503050406030204" pitchFamily="18" charset="0"/>
                              </a:rPr>
                              <m:t>−</m:t>
                            </m:r>
                          </m:e>
                        </m:d>
                        <m:d>
                          <m:dPr>
                            <m:ctrlPr>
                              <a:rPr lang="en-US" sz="1800" b="0" i="1" smtClean="0">
                                <a:latin typeface="Cambria Math" panose="02040503050406030204" pitchFamily="18" charset="0"/>
                                <a:sym typeface="Symbol" panose="05050102010706020507" pitchFamily="18" charset="2"/>
                              </a:rPr>
                            </m:ctrlPr>
                          </m:dPr>
                          <m:e>
                            <m:r>
                              <a:rPr lang="en-US" sz="1800" b="0" i="1" smtClean="0">
                                <a:latin typeface="Cambria Math" panose="02040503050406030204" pitchFamily="18" charset="0"/>
                                <a:sym typeface="Symbol" panose="05050102010706020507" pitchFamily="18" charset="2"/>
                              </a:rPr>
                              <m:t>𝑥</m:t>
                            </m:r>
                            <m:r>
                              <a:rPr lang="en-US" sz="1800" b="0" i="1" smtClean="0">
                                <a:latin typeface="Cambria Math" panose="02040503050406030204" pitchFamily="18" charset="0"/>
                                <a:sym typeface="Symbol" panose="05050102010706020507" pitchFamily="18" charset="2"/>
                              </a:rPr>
                              <m:t>−</m:t>
                            </m:r>
                            <m:sSup>
                              <m:sSupPr>
                                <m:ctrlPr>
                                  <a:rPr lang="en-US" sz="1800" i="1">
                                    <a:latin typeface="Cambria Math" panose="02040503050406030204" pitchFamily="18" charset="0"/>
                                  </a:rPr>
                                </m:ctrlPr>
                              </m:sSupPr>
                              <m:e>
                                <m:r>
                                  <a:rPr lang="en-US" sz="1800" i="1">
                                    <a:latin typeface="Cambria Math" panose="02040503050406030204" pitchFamily="18" charset="0"/>
                                    <a:sym typeface="Symbol" panose="05050102010706020507" pitchFamily="18" charset="2"/>
                                  </a:rPr>
                                  <m:t></m:t>
                                </m:r>
                              </m:e>
                              <m:sup>
                                <m:r>
                                  <a:rPr lang="en-US" sz="1800" b="0" i="1" smtClean="0">
                                    <a:latin typeface="Cambria Math" panose="02040503050406030204" pitchFamily="18" charset="0"/>
                                  </a:rPr>
                                  <m:t>3</m:t>
                                </m:r>
                              </m:sup>
                            </m:sSup>
                          </m:e>
                        </m:d>
                        <m:r>
                          <a:rPr lang="en-US" sz="1800" b="0" i="1" smtClean="0">
                            <a:latin typeface="Cambria Math" panose="02040503050406030204" pitchFamily="18" charset="0"/>
                            <a:sym typeface="Symbol" panose="05050102010706020507" pitchFamily="18" charset="2"/>
                          </a:rPr>
                          <m:t>…</m:t>
                        </m:r>
                        <m:d>
                          <m:dPr>
                            <m:ctrlPr>
                              <a:rPr lang="en-US" sz="1800" b="0" i="1" smtClean="0">
                                <a:latin typeface="Cambria Math" panose="02040503050406030204" pitchFamily="18" charset="0"/>
                                <a:sym typeface="Symbol" panose="05050102010706020507" pitchFamily="18" charset="2"/>
                              </a:rPr>
                            </m:ctrlPr>
                          </m:dPr>
                          <m:e>
                            <m:r>
                              <a:rPr lang="en-US" sz="1800" b="0" i="1" smtClean="0">
                                <a:latin typeface="Cambria Math" panose="02040503050406030204" pitchFamily="18" charset="0"/>
                                <a:sym typeface="Symbol" panose="05050102010706020507" pitchFamily="18" charset="2"/>
                              </a:rPr>
                              <m:t>𝑥</m:t>
                            </m:r>
                            <m:r>
                              <a:rPr lang="en-US" sz="1800" b="0" i="1" smtClean="0">
                                <a:latin typeface="Cambria Math" panose="02040503050406030204" pitchFamily="18" charset="0"/>
                                <a:sym typeface="Symbol" panose="05050102010706020507" pitchFamily="18" charset="2"/>
                              </a:rPr>
                              <m:t>−</m:t>
                            </m:r>
                            <m:sSup>
                              <m:sSupPr>
                                <m:ctrlPr>
                                  <a:rPr lang="en-US" sz="1800" i="1">
                                    <a:latin typeface="Cambria Math" panose="02040503050406030204" pitchFamily="18" charset="0"/>
                                  </a:rPr>
                                </m:ctrlPr>
                              </m:sSupPr>
                              <m:e>
                                <m:r>
                                  <a:rPr lang="en-US" sz="1800" i="1">
                                    <a:latin typeface="Cambria Math" panose="02040503050406030204" pitchFamily="18" charset="0"/>
                                    <a:sym typeface="Symbol" panose="05050102010706020507" pitchFamily="18" charset="2"/>
                                  </a:rPr>
                                  <m:t></m:t>
                                </m:r>
                              </m:e>
                              <m:sup>
                                <m:r>
                                  <a:rPr lang="en-US" sz="1800" b="0" i="1" smtClean="0">
                                    <a:latin typeface="Cambria Math" panose="02040503050406030204" pitchFamily="18" charset="0"/>
                                  </a:rPr>
                                  <m:t>2</m:t>
                                </m:r>
                                <m:r>
                                  <a:rPr lang="en-US" sz="1800" b="0" i="1" smtClean="0">
                                    <a:latin typeface="Cambria Math" panose="02040503050406030204" pitchFamily="18" charset="0"/>
                                  </a:rPr>
                                  <m:t>𝑁</m:t>
                                </m:r>
                                <m:r>
                                  <a:rPr lang="en-US" sz="1800" b="0" i="1" smtClean="0">
                                    <a:latin typeface="Cambria Math" panose="02040503050406030204" pitchFamily="18" charset="0"/>
                                  </a:rPr>
                                  <m:t>−1</m:t>
                                </m:r>
                              </m:sup>
                            </m:sSup>
                          </m:e>
                        </m:d>
                        <m:d>
                          <m:dPr>
                            <m:ctrlPr>
                              <a:rPr lang="en-US" sz="1800" b="0" i="1" smtClean="0">
                                <a:latin typeface="Cambria Math" panose="02040503050406030204" pitchFamily="18" charset="0"/>
                                <a:sym typeface="Symbol" panose="05050102010706020507" pitchFamily="18" charset="2"/>
                              </a:rPr>
                            </m:ctrlPr>
                          </m:dPr>
                          <m:e>
                            <m:r>
                              <a:rPr lang="en-US" sz="1800" b="0" i="1" smtClean="0">
                                <a:latin typeface="Cambria Math" panose="02040503050406030204" pitchFamily="18" charset="0"/>
                                <a:sym typeface="Symbol" panose="05050102010706020507" pitchFamily="18" charset="2"/>
                              </a:rPr>
                              <m:t>𝑚𝑜𝑑</m:t>
                            </m:r>
                            <m:r>
                              <a:rPr lang="en-US" sz="1800" b="0" i="1" smtClean="0">
                                <a:latin typeface="Cambria Math" panose="02040503050406030204" pitchFamily="18" charset="0"/>
                                <a:sym typeface="Symbol" panose="05050102010706020507" pitchFamily="18" charset="2"/>
                              </a:rPr>
                              <m:t> </m:t>
                            </m:r>
                            <m:r>
                              <a:rPr lang="en-US" sz="1800" b="0" i="1" smtClean="0">
                                <a:latin typeface="Cambria Math" panose="02040503050406030204" pitchFamily="18" charset="0"/>
                                <a:sym typeface="Symbol" panose="05050102010706020507" pitchFamily="18" charset="2"/>
                              </a:rPr>
                              <m:t>𝑝</m:t>
                            </m:r>
                          </m:e>
                        </m:d>
                        <m:r>
                          <a:rPr lang="en-US" sz="1800" b="0" i="1" smtClean="0">
                            <a:latin typeface="Cambria Math" panose="02040503050406030204" pitchFamily="18" charset="0"/>
                            <a:sym typeface="Symbol" panose="05050102010706020507" pitchFamily="18" charset="2"/>
                          </a:rPr>
                          <m:t>  </m:t>
                        </m:r>
                      </m:oMath>
                    </m:oMathPara>
                  </a14:m>
                  <a:endParaRPr lang="en-US" sz="1800" dirty="0"/>
                </a:p>
              </p:txBody>
            </p:sp>
          </mc:Choice>
          <mc:Fallback xmlns="">
            <p:sp>
              <p:nvSpPr>
                <p:cNvPr id="4" name="TextBox 3">
                  <a:extLst>
                    <a:ext uri="{FF2B5EF4-FFF2-40B4-BE49-F238E27FC236}">
                      <a16:creationId xmlns:a16="http://schemas.microsoft.com/office/drawing/2014/main" id="{C3CCA2B2-5FF4-46C3-BDEA-CE26764BF7F0}"/>
                    </a:ext>
                  </a:extLst>
                </p:cNvPr>
                <p:cNvSpPr txBox="1">
                  <a:spLocks noRot="1" noChangeAspect="1" noMove="1" noResize="1" noEditPoints="1" noAdjustHandles="1" noChangeArrowheads="1" noChangeShapeType="1" noTextEdit="1"/>
                </p:cNvSpPr>
                <p:nvPr/>
              </p:nvSpPr>
              <p:spPr>
                <a:xfrm>
                  <a:off x="1089512" y="2165156"/>
                  <a:ext cx="4918206" cy="276999"/>
                </a:xfrm>
                <a:prstGeom prst="rect">
                  <a:avLst/>
                </a:prstGeom>
                <a:blipFill>
                  <a:blip r:embed="rId20"/>
                  <a:stretch>
                    <a:fillRect l="-248" t="-4348"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D7B8E0A-2365-4799-9A8D-11044500570B}"/>
                    </a:ext>
                  </a:extLst>
                </p:cNvPr>
                <p:cNvSpPr txBox="1"/>
                <p:nvPr/>
              </p:nvSpPr>
              <p:spPr>
                <a:xfrm>
                  <a:off x="478545" y="2694832"/>
                  <a:ext cx="6845500" cy="523990"/>
                </a:xfrm>
                <a:prstGeom prst="rect">
                  <a:avLst/>
                </a:prstGeom>
                <a:noFill/>
              </p:spPr>
              <p:txBody>
                <a:bodyPr wrap="square">
                  <a:spAutoFit/>
                </a:bodyPr>
                <a:lstStyle/>
                <a:p>
                  <a:pPr algn="ctr" defTabSz="342892"/>
                  <a14:m>
                    <m:oMath xmlns:m="http://schemas.openxmlformats.org/officeDocument/2006/math">
                      <m:f>
                        <m:fPr>
                          <m:ctrlPr>
                            <a:rPr lang="en-US" sz="1800" i="1" smtClean="0">
                              <a:solidFill>
                                <a:prstClr val="black"/>
                              </a:solidFill>
                              <a:latin typeface="Cambria Math" panose="02040503050406030204" pitchFamily="18" charset="0"/>
                            </a:rPr>
                          </m:ctrlPr>
                        </m:fPr>
                        <m:num>
                          <m:sSub>
                            <m:sSubPr>
                              <m:ctrlPr>
                                <a:rPr lang="en-US" sz="1800" i="1">
                                  <a:solidFill>
                                    <a:prstClr val="black"/>
                                  </a:solidFill>
                                  <a:latin typeface="Cambria Math" panose="02040503050406030204" pitchFamily="18" charset="0"/>
                                </a:rPr>
                              </m:ctrlPr>
                            </m:sSubPr>
                            <m:e>
                              <m:r>
                                <a:rPr lang="en-US" sz="1800" i="1">
                                  <a:solidFill>
                                    <a:prstClr val="black"/>
                                  </a:solidFill>
                                  <a:latin typeface="Cambria Math" panose="02040503050406030204" pitchFamily="18" charset="0"/>
                                  <a:ea typeface="Cambria Math" panose="02040503050406030204" pitchFamily="18" charset="0"/>
                                </a:rPr>
                                <m:t>ℤ</m:t>
                              </m:r>
                            </m:e>
                            <m:sub>
                              <m:r>
                                <a:rPr lang="en-US" sz="1800" i="1">
                                  <a:solidFill>
                                    <a:prstClr val="black"/>
                                  </a:solidFill>
                                  <a:latin typeface="Cambria Math" panose="02040503050406030204" pitchFamily="18" charset="0"/>
                                </a:rPr>
                                <m:t>𝑝</m:t>
                              </m:r>
                            </m:sub>
                          </m:sSub>
                          <m:r>
                            <a:rPr lang="en-US" sz="1800" i="1">
                              <a:solidFill>
                                <a:prstClr val="black"/>
                              </a:solidFill>
                              <a:latin typeface="Cambria Math" panose="02040503050406030204" pitchFamily="18" charset="0"/>
                            </a:rPr>
                            <m:t>[</m:t>
                          </m:r>
                          <m:r>
                            <a:rPr lang="en-US" sz="1800" i="1">
                              <a:solidFill>
                                <a:prstClr val="black"/>
                              </a:solidFill>
                              <a:latin typeface="Cambria Math" panose="02040503050406030204" pitchFamily="18" charset="0"/>
                            </a:rPr>
                            <m:t>𝑥</m:t>
                          </m:r>
                          <m:r>
                            <a:rPr lang="en-US" sz="1800" i="1">
                              <a:solidFill>
                                <a:prstClr val="black"/>
                              </a:solidFill>
                              <a:latin typeface="Cambria Math" panose="02040503050406030204" pitchFamily="18" charset="0"/>
                            </a:rPr>
                            <m:t>]</m:t>
                          </m:r>
                        </m:num>
                        <m:den>
                          <m:sSup>
                            <m:sSupPr>
                              <m:ctrlPr>
                                <a:rPr lang="en-US" sz="1800" i="1">
                                  <a:latin typeface="Cambria Math" panose="02040503050406030204" pitchFamily="18" charset="0"/>
                                </a:rPr>
                              </m:ctrlPr>
                            </m:sSupPr>
                            <m:e>
                              <m:r>
                                <a:rPr lang="en-US" sz="1800" i="1">
                                  <a:latin typeface="Cambria Math" panose="02040503050406030204" pitchFamily="18" charset="0"/>
                                  <a:sym typeface="Symbol" panose="05050102010706020507" pitchFamily="18" charset="2"/>
                                </a:rPr>
                                <m:t>𝑥</m:t>
                              </m:r>
                            </m:e>
                            <m:sup>
                              <m:r>
                                <a:rPr lang="en-US" sz="1800" i="1">
                                  <a:latin typeface="Cambria Math" panose="02040503050406030204" pitchFamily="18" charset="0"/>
                                </a:rPr>
                                <m:t>𝑁</m:t>
                              </m:r>
                            </m:sup>
                          </m:sSup>
                          <m:r>
                            <a:rPr lang="en-US" sz="1800" i="1">
                              <a:latin typeface="Cambria Math" panose="02040503050406030204" pitchFamily="18" charset="0"/>
                            </a:rPr>
                            <m:t>+1</m:t>
                          </m:r>
                        </m:den>
                      </m:f>
                    </m:oMath>
                  </a14:m>
                  <a:r>
                    <a:rPr lang="en-US" sz="1800" dirty="0">
                      <a:solidFill>
                        <a:prstClr val="black"/>
                      </a:solidFill>
                      <a:latin typeface="Cambria Math" panose="02040503050406030204" pitchFamily="18" charset="0"/>
                    </a:rPr>
                    <a:t> </a:t>
                  </a:r>
                  <a14:m>
                    <m:oMath xmlns:m="http://schemas.openxmlformats.org/officeDocument/2006/math">
                      <m:r>
                        <a:rPr lang="en-US" sz="1800" i="1">
                          <a:solidFill>
                            <a:prstClr val="black"/>
                          </a:solidFill>
                          <a:latin typeface="Cambria Math" panose="02040503050406030204" pitchFamily="18" charset="0"/>
                          <a:ea typeface="Cambria Math" panose="02040503050406030204" pitchFamily="18" charset="0"/>
                        </a:rPr>
                        <m:t>≅ </m:t>
                      </m:r>
                      <m:nary>
                        <m:naryPr>
                          <m:chr m:val="∏"/>
                          <m:ctrlPr>
                            <a:rPr lang="en-US" sz="1800" i="1" smtClean="0">
                              <a:solidFill>
                                <a:prstClr val="black"/>
                              </a:solidFill>
                              <a:latin typeface="Cambria Math" panose="02040503050406030204" pitchFamily="18" charset="0"/>
                            </a:rPr>
                          </m:ctrlPr>
                        </m:naryPr>
                        <m:sub>
                          <m:r>
                            <m:rPr>
                              <m:brk m:alnAt="23"/>
                            </m:rPr>
                            <a:rPr lang="en-US" sz="1800" b="0" i="1" smtClean="0">
                              <a:solidFill>
                                <a:prstClr val="black"/>
                              </a:solidFill>
                              <a:latin typeface="Cambria Math" panose="02040503050406030204" pitchFamily="18" charset="0"/>
                            </a:rPr>
                            <m:t>𝑖</m:t>
                          </m:r>
                          <m:r>
                            <a:rPr lang="en-US" sz="1800" b="0" i="1" smtClean="0">
                              <a:solidFill>
                                <a:prstClr val="black"/>
                              </a:solidFill>
                              <a:latin typeface="Cambria Math" panose="02040503050406030204" pitchFamily="18" charset="0"/>
                            </a:rPr>
                            <m:t>=0</m:t>
                          </m:r>
                        </m:sub>
                        <m:sup>
                          <m:r>
                            <a:rPr lang="en-US" sz="1800" b="0" i="1" smtClean="0">
                              <a:solidFill>
                                <a:prstClr val="black"/>
                              </a:solidFill>
                              <a:latin typeface="Cambria Math" panose="02040503050406030204" pitchFamily="18" charset="0"/>
                            </a:rPr>
                            <m:t>𝑁</m:t>
                          </m:r>
                          <m:r>
                            <a:rPr lang="en-US" sz="1800" b="0" i="1" smtClean="0">
                              <a:solidFill>
                                <a:prstClr val="black"/>
                              </a:solidFill>
                              <a:latin typeface="Cambria Math" panose="02040503050406030204" pitchFamily="18" charset="0"/>
                            </a:rPr>
                            <m:t>−1</m:t>
                          </m:r>
                        </m:sup>
                        <m:e>
                          <m:box>
                            <m:boxPr>
                              <m:ctrlPr>
                                <a:rPr lang="en-US" sz="1800" i="1" smtClean="0">
                                  <a:solidFill>
                                    <a:prstClr val="black"/>
                                  </a:solidFill>
                                  <a:latin typeface="Cambria Math" panose="02040503050406030204" pitchFamily="18" charset="0"/>
                                </a:rPr>
                              </m:ctrlPr>
                            </m:boxPr>
                            <m:e>
                              <m:argPr>
                                <m:argSz m:val="-1"/>
                              </m:argPr>
                              <m:f>
                                <m:fPr>
                                  <m:ctrlPr>
                                    <a:rPr lang="en-US" sz="1800" i="1" smtClean="0">
                                      <a:solidFill>
                                        <a:prstClr val="black"/>
                                      </a:solidFill>
                                      <a:latin typeface="Cambria Math" panose="02040503050406030204" pitchFamily="18" charset="0"/>
                                    </a:rPr>
                                  </m:ctrlPr>
                                </m:fPr>
                                <m:num>
                                  <m:sSub>
                                    <m:sSubPr>
                                      <m:ctrlPr>
                                        <a:rPr lang="en-US" sz="1800" i="1" smtClean="0">
                                          <a:solidFill>
                                            <a:prstClr val="black"/>
                                          </a:solidFill>
                                          <a:latin typeface="Cambria Math" panose="02040503050406030204" pitchFamily="18" charset="0"/>
                                        </a:rPr>
                                      </m:ctrlPr>
                                    </m:sSubPr>
                                    <m:e>
                                      <m:r>
                                        <a:rPr lang="en-US" sz="1800" i="1" smtClean="0">
                                          <a:solidFill>
                                            <a:prstClr val="black"/>
                                          </a:solidFill>
                                          <a:latin typeface="Cambria Math" panose="02040503050406030204" pitchFamily="18" charset="0"/>
                                          <a:ea typeface="Cambria Math" panose="02040503050406030204" pitchFamily="18" charset="0"/>
                                        </a:rPr>
                                        <m:t>ℤ</m:t>
                                      </m:r>
                                    </m:e>
                                    <m:sub>
                                      <m:r>
                                        <a:rPr lang="en-US" sz="1800" b="0" i="1" smtClean="0">
                                          <a:solidFill>
                                            <a:prstClr val="black"/>
                                          </a:solidFill>
                                          <a:latin typeface="Cambria Math" panose="02040503050406030204" pitchFamily="18" charset="0"/>
                                        </a:rPr>
                                        <m:t>𝑝</m:t>
                                      </m:r>
                                    </m:sub>
                                  </m:sSub>
                                  <m:r>
                                    <a:rPr lang="en-US" sz="1800" b="0" i="1" smtClean="0">
                                      <a:solidFill>
                                        <a:prstClr val="black"/>
                                      </a:solidFill>
                                      <a:latin typeface="Cambria Math" panose="02040503050406030204" pitchFamily="18" charset="0"/>
                                    </a:rPr>
                                    <m:t>[</m:t>
                                  </m:r>
                                  <m:r>
                                    <a:rPr lang="en-US" sz="1800" b="0" i="1" smtClean="0">
                                      <a:solidFill>
                                        <a:prstClr val="black"/>
                                      </a:solidFill>
                                      <a:latin typeface="Cambria Math" panose="02040503050406030204" pitchFamily="18" charset="0"/>
                                    </a:rPr>
                                    <m:t>𝑥</m:t>
                                  </m:r>
                                  <m:r>
                                    <a:rPr lang="en-US" sz="1800" b="0" i="1" smtClean="0">
                                      <a:solidFill>
                                        <a:prstClr val="black"/>
                                      </a:solidFill>
                                      <a:latin typeface="Cambria Math" panose="02040503050406030204" pitchFamily="18" charset="0"/>
                                    </a:rPr>
                                    <m:t>]</m:t>
                                  </m:r>
                                </m:num>
                                <m:den>
                                  <m:r>
                                    <a:rPr lang="en-US" sz="1800" b="0" i="1" smtClean="0">
                                      <a:solidFill>
                                        <a:prstClr val="black"/>
                                      </a:solidFill>
                                      <a:latin typeface="Cambria Math" panose="02040503050406030204" pitchFamily="18" charset="0"/>
                                    </a:rPr>
                                    <m:t>𝑥</m:t>
                                  </m:r>
                                  <m:r>
                                    <a:rPr lang="en-US" sz="1800" b="0" i="1" smtClean="0">
                                      <a:solidFill>
                                        <a:prstClr val="black"/>
                                      </a:solidFill>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sym typeface="Symbol" panose="05050102010706020507" pitchFamily="18" charset="2"/>
                                        </a:rPr>
                                        <m:t></m:t>
                                      </m:r>
                                    </m:e>
                                    <m:sup>
                                      <m:r>
                                        <a:rPr lang="en-US" sz="1800" i="1">
                                          <a:latin typeface="Cambria Math" panose="02040503050406030204" pitchFamily="18" charset="0"/>
                                        </a:rPr>
                                        <m:t>2</m:t>
                                      </m:r>
                                      <m:r>
                                        <a:rPr lang="en-US" sz="1800" b="0" i="1" smtClean="0">
                                          <a:latin typeface="Cambria Math" panose="02040503050406030204" pitchFamily="18" charset="0"/>
                                        </a:rPr>
                                        <m:t>𝑖</m:t>
                                      </m:r>
                                      <m:r>
                                        <a:rPr lang="en-US" sz="1800" i="1">
                                          <a:latin typeface="Cambria Math" panose="02040503050406030204" pitchFamily="18" charset="0"/>
                                        </a:rPr>
                                        <m:t>−1</m:t>
                                      </m:r>
                                    </m:sup>
                                  </m:sSup>
                                </m:den>
                              </m:f>
                            </m:e>
                          </m:box>
                        </m:e>
                      </m:nary>
                      <m:r>
                        <a:rPr lang="en-US" sz="1800" i="1" smtClean="0">
                          <a:solidFill>
                            <a:prstClr val="black"/>
                          </a:solidFill>
                          <a:latin typeface="Cambria Math" panose="02040503050406030204" pitchFamily="18" charset="0"/>
                          <a:ea typeface="Cambria Math" panose="02040503050406030204" pitchFamily="18" charset="0"/>
                        </a:rPr>
                        <m:t>≅</m:t>
                      </m:r>
                      <m:nary>
                        <m:naryPr>
                          <m:chr m:val="∏"/>
                          <m:ctrlPr>
                            <a:rPr lang="en-US" sz="1800" i="1" smtClean="0">
                              <a:solidFill>
                                <a:prstClr val="black"/>
                              </a:solidFill>
                              <a:latin typeface="Cambria Math" panose="02040503050406030204" pitchFamily="18" charset="0"/>
                              <a:ea typeface="Cambria Math" panose="02040503050406030204" pitchFamily="18" charset="0"/>
                            </a:rPr>
                          </m:ctrlPr>
                        </m:naryPr>
                        <m:sub>
                          <m:r>
                            <m:rPr>
                              <m:brk m:alnAt="23"/>
                            </m:rPr>
                            <a:rPr lang="en-US" sz="1800" b="0" i="1" smtClean="0">
                              <a:solidFill>
                                <a:prstClr val="black"/>
                              </a:solidFill>
                              <a:latin typeface="Cambria Math" panose="02040503050406030204" pitchFamily="18" charset="0"/>
                              <a:ea typeface="Cambria Math" panose="02040503050406030204" pitchFamily="18" charset="0"/>
                            </a:rPr>
                            <m:t>𝑖</m:t>
                          </m:r>
                          <m:r>
                            <a:rPr lang="en-US" sz="1800" b="0" i="1" smtClean="0">
                              <a:solidFill>
                                <a:prstClr val="black"/>
                              </a:solidFill>
                              <a:latin typeface="Cambria Math" panose="02040503050406030204" pitchFamily="18" charset="0"/>
                              <a:ea typeface="Cambria Math" panose="02040503050406030204" pitchFamily="18" charset="0"/>
                            </a:rPr>
                            <m:t>=0</m:t>
                          </m:r>
                        </m:sub>
                        <m:sup>
                          <m:r>
                            <a:rPr lang="en-US" sz="1800" b="0" i="1" smtClean="0">
                              <a:solidFill>
                                <a:prstClr val="black"/>
                              </a:solidFill>
                              <a:latin typeface="Cambria Math" panose="02040503050406030204" pitchFamily="18" charset="0"/>
                              <a:ea typeface="Cambria Math" panose="02040503050406030204" pitchFamily="18" charset="0"/>
                            </a:rPr>
                            <m:t>𝑁</m:t>
                          </m:r>
                          <m:r>
                            <a:rPr lang="en-US" sz="1800" b="0" i="1" smtClean="0">
                              <a:solidFill>
                                <a:prstClr val="black"/>
                              </a:solidFill>
                              <a:latin typeface="Cambria Math" panose="02040503050406030204" pitchFamily="18" charset="0"/>
                              <a:ea typeface="Cambria Math" panose="02040503050406030204" pitchFamily="18" charset="0"/>
                            </a:rPr>
                            <m:t>−1</m:t>
                          </m:r>
                        </m:sup>
                        <m:e>
                          <m:sSub>
                            <m:sSubPr>
                              <m:ctrlPr>
                                <a:rPr lang="en-US" sz="1800" i="1" smtClean="0">
                                  <a:solidFill>
                                    <a:prstClr val="black"/>
                                  </a:solidFill>
                                  <a:latin typeface="Cambria Math" panose="02040503050406030204" pitchFamily="18" charset="0"/>
                                  <a:ea typeface="Cambria Math" panose="02040503050406030204" pitchFamily="18" charset="0"/>
                                </a:rPr>
                              </m:ctrlPr>
                            </m:sSubPr>
                            <m:e>
                              <m:r>
                                <a:rPr lang="en-US" sz="1800" i="1" smtClean="0">
                                  <a:solidFill>
                                    <a:prstClr val="black"/>
                                  </a:solidFill>
                                  <a:latin typeface="Cambria Math" panose="02040503050406030204" pitchFamily="18" charset="0"/>
                                  <a:ea typeface="Cambria Math" panose="02040503050406030204" pitchFamily="18" charset="0"/>
                                </a:rPr>
                                <m:t>ℤ</m:t>
                              </m:r>
                            </m:e>
                            <m:sub>
                              <m:r>
                                <a:rPr lang="en-US" sz="1800" b="0" i="1" smtClean="0">
                                  <a:solidFill>
                                    <a:prstClr val="black"/>
                                  </a:solidFill>
                                  <a:latin typeface="Cambria Math" panose="02040503050406030204" pitchFamily="18" charset="0"/>
                                  <a:ea typeface="Cambria Math" panose="02040503050406030204" pitchFamily="18" charset="0"/>
                                </a:rPr>
                                <m:t>𝑝</m:t>
                              </m:r>
                            </m:sub>
                          </m:sSub>
                          <m:d>
                            <m:dPr>
                              <m:begChr m:val="["/>
                              <m:endChr m:val="]"/>
                              <m:ctrlPr>
                                <a:rPr lang="en-US" sz="1800" b="0" i="1" smtClean="0">
                                  <a:solidFill>
                                    <a:prstClr val="black"/>
                                  </a:solidFill>
                                  <a:latin typeface="Cambria Math" panose="02040503050406030204" pitchFamily="18" charset="0"/>
                                  <a:ea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sym typeface="Symbol" panose="05050102010706020507" pitchFamily="18" charset="2"/>
                                    </a:rPr>
                                    <m:t></m:t>
                                  </m:r>
                                </m:e>
                                <m:sup>
                                  <m:r>
                                    <a:rPr lang="en-US" sz="1800" i="1">
                                      <a:latin typeface="Cambria Math" panose="02040503050406030204" pitchFamily="18" charset="0"/>
                                    </a:rPr>
                                    <m:t>2</m:t>
                                  </m:r>
                                  <m:r>
                                    <a:rPr lang="en-US" sz="1800" i="1">
                                      <a:latin typeface="Cambria Math" panose="02040503050406030204" pitchFamily="18" charset="0"/>
                                    </a:rPr>
                                    <m:t>𝑖</m:t>
                                  </m:r>
                                  <m:r>
                                    <a:rPr lang="en-US" sz="1800" i="1">
                                      <a:latin typeface="Cambria Math" panose="02040503050406030204" pitchFamily="18" charset="0"/>
                                    </a:rPr>
                                    <m:t>−1</m:t>
                                  </m:r>
                                </m:sup>
                              </m:sSup>
                            </m:e>
                          </m:d>
                          <m:r>
                            <a:rPr lang="en-US" sz="1800" i="1">
                              <a:solidFill>
                                <a:prstClr val="black"/>
                              </a:solidFill>
                              <a:latin typeface="Cambria Math" panose="02040503050406030204" pitchFamily="18" charset="0"/>
                              <a:ea typeface="Cambria Math" panose="02040503050406030204" pitchFamily="18" charset="0"/>
                            </a:rPr>
                            <m:t>≅</m:t>
                          </m:r>
                          <m:nary>
                            <m:naryPr>
                              <m:chr m:val="∏"/>
                              <m:ctrlPr>
                                <a:rPr lang="en-US" sz="1800" i="1">
                                  <a:solidFill>
                                    <a:prstClr val="black"/>
                                  </a:solidFill>
                                  <a:latin typeface="Cambria Math" panose="02040503050406030204" pitchFamily="18" charset="0"/>
                                  <a:ea typeface="Cambria Math" panose="02040503050406030204" pitchFamily="18" charset="0"/>
                                </a:rPr>
                              </m:ctrlPr>
                            </m:naryPr>
                            <m:sub>
                              <m:r>
                                <m:rPr>
                                  <m:brk m:alnAt="23"/>
                                </m:rPr>
                                <a:rPr lang="en-US" sz="1800" i="1">
                                  <a:solidFill>
                                    <a:prstClr val="black"/>
                                  </a:solidFill>
                                  <a:latin typeface="Cambria Math" panose="02040503050406030204" pitchFamily="18" charset="0"/>
                                  <a:ea typeface="Cambria Math" panose="02040503050406030204" pitchFamily="18" charset="0"/>
                                </a:rPr>
                                <m:t>𝑖</m:t>
                              </m:r>
                              <m:r>
                                <a:rPr lang="en-US" sz="1800" i="1">
                                  <a:solidFill>
                                    <a:prstClr val="black"/>
                                  </a:solidFill>
                                  <a:latin typeface="Cambria Math" panose="02040503050406030204" pitchFamily="18" charset="0"/>
                                  <a:ea typeface="Cambria Math" panose="02040503050406030204" pitchFamily="18" charset="0"/>
                                </a:rPr>
                                <m:t>=0</m:t>
                              </m:r>
                            </m:sub>
                            <m:sup>
                              <m:r>
                                <a:rPr lang="en-US" sz="1800" i="1">
                                  <a:solidFill>
                                    <a:prstClr val="black"/>
                                  </a:solidFill>
                                  <a:latin typeface="Cambria Math" panose="02040503050406030204" pitchFamily="18" charset="0"/>
                                  <a:ea typeface="Cambria Math" panose="02040503050406030204" pitchFamily="18" charset="0"/>
                                </a:rPr>
                                <m:t>𝑁</m:t>
                              </m:r>
                              <m:r>
                                <a:rPr lang="en-US" sz="1800" i="1">
                                  <a:solidFill>
                                    <a:prstClr val="black"/>
                                  </a:solidFill>
                                  <a:latin typeface="Cambria Math" panose="02040503050406030204" pitchFamily="18" charset="0"/>
                                  <a:ea typeface="Cambria Math" panose="02040503050406030204" pitchFamily="18" charset="0"/>
                                </a:rPr>
                                <m:t>−1</m:t>
                              </m:r>
                            </m:sup>
                            <m:e>
                              <m:sSub>
                                <m:sSubPr>
                                  <m:ctrlPr>
                                    <a:rPr lang="en-US" sz="1800" i="1">
                                      <a:solidFill>
                                        <a:prstClr val="black"/>
                                      </a:solidFill>
                                      <a:latin typeface="Cambria Math" panose="02040503050406030204" pitchFamily="18" charset="0"/>
                                      <a:ea typeface="Cambria Math" panose="02040503050406030204" pitchFamily="18" charset="0"/>
                                    </a:rPr>
                                  </m:ctrlPr>
                                </m:sSubPr>
                                <m:e>
                                  <m:r>
                                    <a:rPr lang="en-US" sz="1800" i="1">
                                      <a:solidFill>
                                        <a:prstClr val="black"/>
                                      </a:solidFill>
                                      <a:latin typeface="Cambria Math" panose="02040503050406030204" pitchFamily="18" charset="0"/>
                                      <a:ea typeface="Cambria Math" panose="02040503050406030204" pitchFamily="18" charset="0"/>
                                    </a:rPr>
                                    <m:t>ℤ</m:t>
                                  </m:r>
                                </m:e>
                                <m:sub>
                                  <m:r>
                                    <a:rPr lang="en-US" sz="1800" i="1">
                                      <a:solidFill>
                                        <a:prstClr val="black"/>
                                      </a:solidFill>
                                      <a:latin typeface="Cambria Math" panose="02040503050406030204" pitchFamily="18" charset="0"/>
                                      <a:ea typeface="Cambria Math" panose="02040503050406030204" pitchFamily="18" charset="0"/>
                                    </a:rPr>
                                    <m:t>𝑝</m:t>
                                  </m:r>
                                </m:sub>
                              </m:sSub>
                              <m:r>
                                <a:rPr lang="en-US" sz="1800" i="1">
                                  <a:solidFill>
                                    <a:prstClr val="black"/>
                                  </a:solidFill>
                                  <a:latin typeface="Cambria Math" panose="02040503050406030204" pitchFamily="18" charset="0"/>
                                  <a:ea typeface="Cambria Math" panose="02040503050406030204" pitchFamily="18" charset="0"/>
                                </a:rPr>
                                <m:t>≅</m:t>
                              </m:r>
                            </m:e>
                          </m:nary>
                        </m:e>
                      </m:nary>
                    </m:oMath>
                  </a14:m>
                  <a:r>
                    <a:rPr lang="en-US" sz="1800" dirty="0">
                      <a:solidFill>
                        <a:schemeClr val="bg1"/>
                      </a:solidFill>
                    </a:rPr>
                    <a:t> </a:t>
                  </a:r>
                  <a14:m>
                    <m:oMath xmlns:m="http://schemas.openxmlformats.org/officeDocument/2006/math">
                      <m:sSubSup>
                        <m:sSubSupPr>
                          <m:ctrlPr>
                            <a:rPr lang="en-US" sz="1800" i="1" smtClean="0">
                              <a:solidFill>
                                <a:schemeClr val="tx1"/>
                              </a:solidFill>
                              <a:latin typeface="Cambria Math" panose="02040503050406030204" pitchFamily="18" charset="0"/>
                            </a:rPr>
                          </m:ctrlPr>
                        </m:sSubSupPr>
                        <m:e>
                          <m:r>
                            <a:rPr lang="en-US" sz="1800" i="1">
                              <a:solidFill>
                                <a:schemeClr val="tx1"/>
                              </a:solidFill>
                              <a:latin typeface="Cambria Math" panose="02040503050406030204" pitchFamily="18" charset="0"/>
                              <a:ea typeface="Cambria Math" panose="02040503050406030204" pitchFamily="18" charset="0"/>
                            </a:rPr>
                            <m:t>ℤ</m:t>
                          </m:r>
                        </m:e>
                        <m:sub>
                          <m:r>
                            <a:rPr lang="en-US" sz="1800" i="1">
                              <a:solidFill>
                                <a:schemeClr val="tx1"/>
                              </a:solidFill>
                              <a:latin typeface="Cambria Math" panose="02040503050406030204" pitchFamily="18" charset="0"/>
                            </a:rPr>
                            <m:t>𝑝</m:t>
                          </m:r>
                        </m:sub>
                        <m:sup>
                          <m:r>
                            <a:rPr lang="en-US" sz="1800" i="1">
                              <a:solidFill>
                                <a:schemeClr val="tx1"/>
                              </a:solidFill>
                              <a:latin typeface="Cambria Math" panose="02040503050406030204" pitchFamily="18" charset="0"/>
                            </a:rPr>
                            <m:t>𝑁</m:t>
                          </m:r>
                        </m:sup>
                      </m:sSubSup>
                    </m:oMath>
                  </a14:m>
                  <a:endParaRPr lang="en-US" sz="1800" dirty="0">
                    <a:solidFill>
                      <a:prstClr val="black"/>
                    </a:solidFill>
                    <a:latin typeface="Cambria Math" panose="02040503050406030204" pitchFamily="18" charset="0"/>
                  </a:endParaRPr>
                </a:p>
              </p:txBody>
            </p:sp>
          </mc:Choice>
          <mc:Fallback xmlns="">
            <p:sp>
              <p:nvSpPr>
                <p:cNvPr id="38" name="TextBox 37">
                  <a:extLst>
                    <a:ext uri="{FF2B5EF4-FFF2-40B4-BE49-F238E27FC236}">
                      <a16:creationId xmlns:a16="http://schemas.microsoft.com/office/drawing/2014/main" id="{7D7B8E0A-2365-4799-9A8D-11044500570B}"/>
                    </a:ext>
                  </a:extLst>
                </p:cNvPr>
                <p:cNvSpPr txBox="1">
                  <a:spLocks noRot="1" noChangeAspect="1" noMove="1" noResize="1" noEditPoints="1" noAdjustHandles="1" noChangeArrowheads="1" noChangeShapeType="1" noTextEdit="1"/>
                </p:cNvSpPr>
                <p:nvPr/>
              </p:nvSpPr>
              <p:spPr>
                <a:xfrm>
                  <a:off x="478545" y="2694832"/>
                  <a:ext cx="6845500" cy="523990"/>
                </a:xfrm>
                <a:prstGeom prst="rect">
                  <a:avLst/>
                </a:prstGeom>
                <a:blipFill>
                  <a:blip r:embed="rId21"/>
                  <a:stretch>
                    <a:fillRect t="-74419" b="-1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3FF5EE7-1041-4E1E-B0A4-9635B4C10F2A}"/>
                    </a:ext>
                  </a:extLst>
                </p:cNvPr>
                <p:cNvSpPr txBox="1"/>
                <p:nvPr/>
              </p:nvSpPr>
              <p:spPr>
                <a:xfrm>
                  <a:off x="5907708" y="2221451"/>
                  <a:ext cx="3113450" cy="307777"/>
                </a:xfrm>
                <a:prstGeom prst="rect">
                  <a:avLst/>
                </a:prstGeom>
                <a:noFill/>
              </p:spPr>
              <p:txBody>
                <a:bodyPr wrap="square">
                  <a:spAutoFit/>
                </a:bodyPr>
                <a:lstStyle/>
                <a:p>
                  <a:r>
                    <a:rPr lang="en-US" sz="1400" dirty="0">
                      <a:sym typeface="Symbol" panose="05050102010706020507" pitchFamily="18" charset="2"/>
                    </a:rPr>
                    <a:t>(</a:t>
                  </a:r>
                  <a14:m>
                    <m:oMath xmlns:m="http://schemas.openxmlformats.org/officeDocument/2006/math">
                      <m:r>
                        <a:rPr lang="en-US" sz="1400" i="1" smtClean="0">
                          <a:latin typeface="Cambria Math" panose="02040503050406030204" pitchFamily="18" charset="0"/>
                          <a:sym typeface="Symbol" panose="05050102010706020507" pitchFamily="18" charset="2"/>
                        </a:rPr>
                        <m:t></m:t>
                      </m:r>
                      <m:r>
                        <a:rPr lang="en-US" sz="1400" b="0" i="1" smtClean="0">
                          <a:latin typeface="Cambria Math" panose="02040503050406030204" pitchFamily="18" charset="0"/>
                          <a:sym typeface="Symbol" panose="05050102010706020507" pitchFamily="18" charset="2"/>
                        </a:rPr>
                        <m:t> </m:t>
                      </m:r>
                      <m:r>
                        <a:rPr lang="en-US" sz="1400" b="0" i="1" smtClean="0">
                          <a:latin typeface="Cambria Math" panose="02040503050406030204" pitchFamily="18" charset="0"/>
                          <a:sym typeface="Symbol" panose="05050102010706020507" pitchFamily="18" charset="2"/>
                        </a:rPr>
                        <m:t>𝑖𝑠</m:t>
                      </m:r>
                      <m:r>
                        <a:rPr lang="en-US" sz="1400" b="0" i="1" smtClean="0">
                          <a:latin typeface="Cambria Math" panose="02040503050406030204" pitchFamily="18" charset="0"/>
                          <a:sym typeface="Symbol" panose="05050102010706020507" pitchFamily="18" charset="2"/>
                        </a:rPr>
                        <m:t> </m:t>
                      </m:r>
                      <m:r>
                        <a:rPr lang="en-US" sz="1400" b="0" i="1" smtClean="0">
                          <a:latin typeface="Cambria Math" panose="02040503050406030204" pitchFamily="18" charset="0"/>
                          <a:sym typeface="Symbol" panose="05050102010706020507" pitchFamily="18" charset="2"/>
                        </a:rPr>
                        <m:t>𝑎</m:t>
                      </m:r>
                      <m:r>
                        <a:rPr lang="en-US" sz="1400" b="0" i="1" smtClean="0">
                          <a:latin typeface="Cambria Math" panose="02040503050406030204" pitchFamily="18" charset="0"/>
                          <a:sym typeface="Symbol" panose="05050102010706020507" pitchFamily="18" charset="2"/>
                        </a:rPr>
                        <m:t> </m:t>
                      </m:r>
                      <m:r>
                        <a:rPr lang="en-US" sz="1400" b="0" i="1" smtClean="0">
                          <a:latin typeface="Cambria Math" panose="02040503050406030204" pitchFamily="18" charset="0"/>
                          <a:sym typeface="Symbol" panose="05050102010706020507" pitchFamily="18" charset="2"/>
                        </a:rPr>
                        <m:t>𝑝𝑟𝑖𝑚𝑖𝑡𝑖𝑣𝑒</m:t>
                      </m:r>
                      <m:r>
                        <a:rPr lang="en-US" sz="1400" b="0" i="1" smtClean="0">
                          <a:latin typeface="Cambria Math" panose="02040503050406030204" pitchFamily="18" charset="0"/>
                          <a:sym typeface="Symbol" panose="05050102010706020507" pitchFamily="18" charset="2"/>
                        </a:rPr>
                        <m:t> 2</m:t>
                      </m:r>
                      <m:r>
                        <a:rPr lang="en-US" sz="1400" b="0" i="1" smtClean="0">
                          <a:latin typeface="Cambria Math" panose="02040503050406030204" pitchFamily="18" charset="0"/>
                          <a:sym typeface="Symbol" panose="05050102010706020507" pitchFamily="18" charset="2"/>
                        </a:rPr>
                        <m:t>𝑛𝑡h</m:t>
                      </m:r>
                      <m:r>
                        <a:rPr lang="en-US" sz="1400" b="0" i="1" baseline="30000" smtClean="0">
                          <a:latin typeface="Cambria Math" panose="02040503050406030204" pitchFamily="18" charset="0"/>
                          <a:sym typeface="Symbol" panose="05050102010706020507" pitchFamily="18" charset="2"/>
                        </a:rPr>
                        <m:t> </m:t>
                      </m:r>
                      <m:r>
                        <a:rPr lang="en-US" sz="1400" b="0" i="1" smtClean="0">
                          <a:latin typeface="Cambria Math" panose="02040503050406030204" pitchFamily="18" charset="0"/>
                          <a:sym typeface="Symbol" panose="05050102010706020507" pitchFamily="18" charset="2"/>
                        </a:rPr>
                        <m:t>𝑟𝑜𝑜𝑡</m:t>
                      </m:r>
                      <m:r>
                        <a:rPr lang="en-US" sz="1400" b="0" i="1" smtClean="0">
                          <a:latin typeface="Cambria Math" panose="02040503050406030204" pitchFamily="18" charset="0"/>
                          <a:sym typeface="Symbol" panose="05050102010706020507" pitchFamily="18" charset="2"/>
                        </a:rPr>
                        <m:t> </m:t>
                      </m:r>
                      <m:r>
                        <a:rPr lang="en-US" sz="1400" b="0" i="1" smtClean="0">
                          <a:latin typeface="Cambria Math" panose="02040503050406030204" pitchFamily="18" charset="0"/>
                          <a:sym typeface="Symbol" panose="05050102010706020507" pitchFamily="18" charset="2"/>
                        </a:rPr>
                        <m:t>𝑜𝑓</m:t>
                      </m:r>
                      <m:r>
                        <a:rPr lang="en-US" sz="1400" b="0" i="1" smtClean="0">
                          <a:latin typeface="Cambria Math" panose="02040503050406030204" pitchFamily="18" charset="0"/>
                          <a:sym typeface="Symbol" panose="05050102010706020507" pitchFamily="18" charset="2"/>
                        </a:rPr>
                        <m:t> </m:t>
                      </m:r>
                      <m:r>
                        <a:rPr lang="en-US" sz="1400" b="0" i="1" smtClean="0">
                          <a:latin typeface="Cambria Math" panose="02040503050406030204" pitchFamily="18" charset="0"/>
                          <a:sym typeface="Symbol" panose="05050102010706020507" pitchFamily="18" charset="2"/>
                        </a:rPr>
                        <m:t>𝑢𝑛𝑖𝑡𝑦</m:t>
                      </m:r>
                      <m:r>
                        <a:rPr lang="en-US" sz="1400" b="0" i="1" smtClean="0">
                          <a:latin typeface="Cambria Math" panose="02040503050406030204" pitchFamily="18" charset="0"/>
                          <a:sym typeface="Symbol" panose="05050102010706020507" pitchFamily="18" charset="2"/>
                        </a:rPr>
                        <m:t>)</m:t>
                      </m:r>
                    </m:oMath>
                  </a14:m>
                  <a:r>
                    <a:rPr lang="en-US" sz="1400" dirty="0"/>
                    <a:t> </a:t>
                  </a:r>
                  <a:endParaRPr lang="en-US" dirty="0"/>
                </a:p>
              </p:txBody>
            </p:sp>
          </mc:Choice>
          <mc:Fallback xmlns="">
            <p:sp>
              <p:nvSpPr>
                <p:cNvPr id="54" name="TextBox 53">
                  <a:extLst>
                    <a:ext uri="{FF2B5EF4-FFF2-40B4-BE49-F238E27FC236}">
                      <a16:creationId xmlns:a16="http://schemas.microsoft.com/office/drawing/2014/main" id="{23FF5EE7-1041-4E1E-B0A4-9635B4C10F2A}"/>
                    </a:ext>
                  </a:extLst>
                </p:cNvPr>
                <p:cNvSpPr txBox="1">
                  <a:spLocks noRot="1" noChangeAspect="1" noMove="1" noResize="1" noEditPoints="1" noAdjustHandles="1" noChangeArrowheads="1" noChangeShapeType="1" noTextEdit="1"/>
                </p:cNvSpPr>
                <p:nvPr/>
              </p:nvSpPr>
              <p:spPr>
                <a:xfrm>
                  <a:off x="5907708" y="2221451"/>
                  <a:ext cx="3113450" cy="307777"/>
                </a:xfrm>
                <a:prstGeom prst="rect">
                  <a:avLst/>
                </a:prstGeom>
                <a:blipFill>
                  <a:blip r:embed="rId22"/>
                  <a:stretch>
                    <a:fillRect l="-587" t="-1961" b="-19608"/>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59E3881A-AF48-4402-B865-CC22F9C37251}"/>
                </a:ext>
              </a:extLst>
            </p:cNvPr>
            <p:cNvSpPr txBox="1"/>
            <p:nvPr/>
          </p:nvSpPr>
          <p:spPr>
            <a:xfrm>
              <a:off x="-55037" y="1788715"/>
              <a:ext cx="1422858" cy="369332"/>
            </a:xfrm>
            <a:prstGeom prst="rect">
              <a:avLst/>
            </a:prstGeom>
            <a:noFill/>
          </p:spPr>
          <p:txBody>
            <a:bodyPr wrap="square" rtlCol="0">
              <a:spAutoFit/>
            </a:bodyPr>
            <a:lstStyle/>
            <a:p>
              <a:pPr defTabSz="685800"/>
              <a:r>
                <a:rPr lang="en-US" sz="1800" b="1" dirty="0">
                  <a:solidFill>
                    <a:prstClr val="black"/>
                  </a:solidFill>
                  <a:latin typeface="+mj-lt"/>
                </a:rPr>
                <a:t>Batching:</a:t>
              </a:r>
            </a:p>
          </p:txBody>
        </p:sp>
        <p:sp>
          <p:nvSpPr>
            <p:cNvPr id="11" name="Rectangle 10">
              <a:extLst>
                <a:ext uri="{FF2B5EF4-FFF2-40B4-BE49-F238E27FC236}">
                  <a16:creationId xmlns:a16="http://schemas.microsoft.com/office/drawing/2014/main" id="{01267B10-0262-4386-85A9-7FF3CCBFA3AE}"/>
                </a:ext>
              </a:extLst>
            </p:cNvPr>
            <p:cNvSpPr/>
            <p:nvPr/>
          </p:nvSpPr>
          <p:spPr>
            <a:xfrm>
              <a:off x="552852" y="2118961"/>
              <a:ext cx="8468306" cy="11338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Audio 8">
            <a:hlinkClick r:id="" action="ppaction://media"/>
            <a:extLst>
              <a:ext uri="{FF2B5EF4-FFF2-40B4-BE49-F238E27FC236}">
                <a16:creationId xmlns:a16="http://schemas.microsoft.com/office/drawing/2014/main" id="{E8847186-06E8-49E0-AB34-34BFDF881916}"/>
              </a:ext>
            </a:extLst>
          </p:cNvPr>
          <p:cNvPicPr>
            <a:picLocks noChangeAspect="1"/>
          </p:cNvPicPr>
          <p:nvPr>
            <a:audioFile r:link="rId3"/>
            <p:extLst>
              <p:ext uri="{DAA4B4D4-6D71-4841-9C94-3DE7FCFB9230}">
                <p14:media xmlns:p14="http://schemas.microsoft.com/office/powerpoint/2010/main" r:embed="rId2"/>
              </p:ext>
            </p:extLst>
          </p:nvPr>
        </p:nvPicPr>
        <p:blipFill>
          <a:blip r:embed="rId23"/>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591070089"/>
      </p:ext>
    </p:extLst>
  </p:cSld>
  <p:clrMapOvr>
    <a:masterClrMapping/>
  </p:clrMapOvr>
  <mc:AlternateContent xmlns:mc="http://schemas.openxmlformats.org/markup-compatibility/2006" xmlns:p14="http://schemas.microsoft.com/office/powerpoint/2010/main">
    <mc:Choice Requires="p14">
      <p:transition spd="slow" p14:dur="2000" advTm="31515"/>
    </mc:Choice>
    <mc:Fallback xmlns="">
      <p:transition spd="slow" advTm="31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Low-latency Batching Operations</a:t>
            </a:r>
          </a:p>
        </p:txBody>
      </p:sp>
      <p:sp>
        <p:nvSpPr>
          <p:cNvPr id="3" name="Rectangle 2">
            <a:extLst>
              <a:ext uri="{FF2B5EF4-FFF2-40B4-BE49-F238E27FC236}">
                <a16:creationId xmlns:a16="http://schemas.microsoft.com/office/drawing/2014/main" id="{589D0D41-B735-4F59-BFF0-414892711BF8}"/>
              </a:ext>
            </a:extLst>
          </p:cNvPr>
          <p:cNvSpPr/>
          <p:nvPr/>
        </p:nvSpPr>
        <p:spPr>
          <a:xfrm>
            <a:off x="3969859" y="3942998"/>
            <a:ext cx="650459"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US" sz="1800">
              <a:solidFill>
                <a:prstClr val="white"/>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C1E9C5-8E6B-45F2-9C85-36C95EFEC6F0}"/>
                  </a:ext>
                </a:extLst>
              </p:cNvPr>
              <p:cNvSpPr txBox="1"/>
              <p:nvPr/>
            </p:nvSpPr>
            <p:spPr>
              <a:xfrm>
                <a:off x="439481" y="2480222"/>
                <a:ext cx="7605890" cy="2031325"/>
              </a:xfrm>
              <a:prstGeom prst="rect">
                <a:avLst/>
              </a:prstGeom>
              <a:noFill/>
            </p:spPr>
            <p:txBody>
              <a:bodyPr wrap="square" rtlCol="0">
                <a:spAutoFit/>
              </a:bodyPr>
              <a:lstStyle/>
              <a:p>
                <a:pPr marL="214313" indent="-214313" defTabSz="685800">
                  <a:buFont typeface="Arial" panose="020B0604020202020204" pitchFamily="34" charset="0"/>
                  <a:buChar char="•"/>
                </a:pPr>
                <a:r>
                  <a:rPr lang="en-US" sz="1800" dirty="0" err="1">
                    <a:solidFill>
                      <a:prstClr val="black"/>
                    </a:solidFill>
                    <a:latin typeface="+mj-lt"/>
                  </a:rPr>
                  <a:t>Ctxt</a:t>
                </a:r>
                <a:r>
                  <a:rPr lang="en-US" sz="1800" dirty="0">
                    <a:solidFill>
                      <a:prstClr val="black"/>
                    </a:solidFill>
                    <a:latin typeface="+mj-lt"/>
                  </a:rPr>
                  <a:t> Add:               </a:t>
                </a:r>
                <a:r>
                  <a:rPr lang="en-US" sz="1400" dirty="0">
                    <a:solidFill>
                      <a:prstClr val="black"/>
                    </a:solidFill>
                    <a:latin typeface="+mj-lt"/>
                  </a:rPr>
                  <a:t>   </a:t>
                </a:r>
                <a:r>
                  <a:rPr lang="en-US" sz="1800" dirty="0">
                    <a:solidFill>
                      <a:prstClr val="black"/>
                    </a:solidFill>
                    <a:latin typeface="+mj-lt"/>
                  </a:rPr>
                  <a:t>Enc </a:t>
                </a:r>
                <a14:m>
                  <m:oMath xmlns:m="http://schemas.openxmlformats.org/officeDocument/2006/math">
                    <m:r>
                      <a:rPr lang="en-US" sz="1800">
                        <a:solidFill>
                          <a:prstClr val="black"/>
                        </a:solidFill>
                        <a:latin typeface="Cambria Math" panose="02040503050406030204" pitchFamily="18" charset="0"/>
                      </a:rPr>
                      <m:t>(1,2,3,4,…)</m:t>
                    </m:r>
                    <m:r>
                      <a:rPr lang="en-US" sz="1800" i="1">
                        <a:solidFill>
                          <a:prstClr val="black"/>
                        </a:solidFill>
                        <a:latin typeface="Cambria Math" panose="02040503050406030204" pitchFamily="18" charset="0"/>
                      </a:rPr>
                      <m:t> </m:t>
                    </m:r>
                  </m:oMath>
                </a14:m>
                <a:r>
                  <a:rPr lang="en-US" sz="1800" dirty="0">
                    <a:solidFill>
                      <a:prstClr val="black"/>
                    </a:solidFill>
                    <a:latin typeface="+mj-lt"/>
                  </a:rPr>
                  <a:t>+ Enc </a:t>
                </a:r>
                <a14:m>
                  <m:oMath xmlns:m="http://schemas.openxmlformats.org/officeDocument/2006/math">
                    <m:d>
                      <m:dPr>
                        <m:ctrlPr>
                          <a:rPr lang="en-US" sz="1800" i="1">
                            <a:solidFill>
                              <a:prstClr val="black"/>
                            </a:solidFill>
                            <a:latin typeface="Cambria Math" panose="02040503050406030204" pitchFamily="18" charset="0"/>
                          </a:rPr>
                        </m:ctrlPr>
                      </m:dPr>
                      <m:e>
                        <m:r>
                          <a:rPr lang="en-US" sz="1800">
                            <a:solidFill>
                              <a:prstClr val="black"/>
                            </a:solidFill>
                            <a:latin typeface="Cambria Math" panose="02040503050406030204" pitchFamily="18" charset="0"/>
                          </a:rPr>
                          <m:t>1,2,3,4,…</m:t>
                        </m:r>
                      </m:e>
                    </m:d>
                  </m:oMath>
                </a14:m>
                <a:r>
                  <a:rPr lang="en-US" sz="1800" dirty="0">
                    <a:solidFill>
                      <a:prstClr val="black"/>
                    </a:solidFill>
                    <a:latin typeface="+mj-lt"/>
                    <a:sym typeface="Wingdings" panose="05000000000000000000" pitchFamily="2" charset="2"/>
                  </a:rPr>
                  <a:t>  </a:t>
                </a:r>
                <a:r>
                  <a:rPr lang="en-US" sz="1800" dirty="0">
                    <a:solidFill>
                      <a:prstClr val="black"/>
                    </a:solidFill>
                    <a:latin typeface="+mj-lt"/>
                  </a:rPr>
                  <a:t>Enc </a:t>
                </a:r>
                <a14:m>
                  <m:oMath xmlns:m="http://schemas.openxmlformats.org/officeDocument/2006/math">
                    <m:r>
                      <a:rPr lang="en-US" sz="1800">
                        <a:solidFill>
                          <a:prstClr val="black"/>
                        </a:solidFill>
                        <a:latin typeface="Cambria Math" panose="02040503050406030204" pitchFamily="18" charset="0"/>
                      </a:rPr>
                      <m:t>(2,4,6,8,…)</m:t>
                    </m:r>
                  </m:oMath>
                </a14:m>
                <a:endParaRPr lang="en-US" sz="1800" dirty="0">
                  <a:solidFill>
                    <a:prstClr val="black"/>
                  </a:solidFill>
                  <a:latin typeface="+mj-lt"/>
                </a:endParaRPr>
              </a:p>
              <a:p>
                <a:pPr marL="214313" indent="-214313" defTabSz="685800">
                  <a:buFont typeface="Arial" panose="020B0604020202020204" pitchFamily="34" charset="0"/>
                  <a:buChar char="•"/>
                </a:pPr>
                <a:r>
                  <a:rPr lang="en-US" sz="1800" dirty="0" err="1">
                    <a:solidFill>
                      <a:prstClr val="black"/>
                    </a:solidFill>
                    <a:latin typeface="+mj-lt"/>
                  </a:rPr>
                  <a:t>Ctxt</a:t>
                </a:r>
                <a:r>
                  <a:rPr lang="en-US" sz="1800" dirty="0">
                    <a:solidFill>
                      <a:prstClr val="black"/>
                    </a:solidFill>
                    <a:latin typeface="+mj-lt"/>
                  </a:rPr>
                  <a:t> &amp; </a:t>
                </a:r>
                <a:r>
                  <a:rPr lang="en-US" sz="1800" dirty="0" err="1">
                    <a:solidFill>
                      <a:prstClr val="black"/>
                    </a:solidFill>
                    <a:latin typeface="+mj-lt"/>
                  </a:rPr>
                  <a:t>Ptxt</a:t>
                </a:r>
                <a:r>
                  <a:rPr lang="en-US" sz="1800" dirty="0">
                    <a:solidFill>
                      <a:prstClr val="black"/>
                    </a:solidFill>
                    <a:latin typeface="+mj-lt"/>
                  </a:rPr>
                  <a:t> </a:t>
                </a:r>
                <a:r>
                  <a:rPr lang="en-US" sz="1800" dirty="0" err="1">
                    <a:solidFill>
                      <a:prstClr val="black"/>
                    </a:solidFill>
                    <a:latin typeface="+mj-lt"/>
                  </a:rPr>
                  <a:t>Mult</a:t>
                </a:r>
                <a:r>
                  <a:rPr lang="en-US" sz="1800" dirty="0">
                    <a:solidFill>
                      <a:prstClr val="black"/>
                    </a:solidFill>
                    <a:latin typeface="+mj-lt"/>
                  </a:rPr>
                  <a:t>:    Enc </a:t>
                </a:r>
                <a14:m>
                  <m:oMath xmlns:m="http://schemas.openxmlformats.org/officeDocument/2006/math">
                    <m:r>
                      <a:rPr lang="en-US" sz="1800">
                        <a:solidFill>
                          <a:prstClr val="black"/>
                        </a:solidFill>
                        <a:latin typeface="Cambria Math" panose="02040503050406030204" pitchFamily="18" charset="0"/>
                      </a:rPr>
                      <m:t>(1,2,3,4,…)</m:t>
                    </m:r>
                  </m:oMath>
                </a14:m>
                <a:r>
                  <a:rPr lang="en-US" sz="1800" dirty="0">
                    <a:solidFill>
                      <a:prstClr val="black"/>
                    </a:solidFill>
                    <a:latin typeface="+mj-lt"/>
                  </a:rPr>
                  <a:t> x 2 </a:t>
                </a:r>
                <a:r>
                  <a:rPr lang="en-US" sz="1800" dirty="0">
                    <a:solidFill>
                      <a:prstClr val="black"/>
                    </a:solidFill>
                    <a:latin typeface="+mj-lt"/>
                    <a:sym typeface="Wingdings" panose="05000000000000000000" pitchFamily="2" charset="2"/>
                  </a:rPr>
                  <a:t> </a:t>
                </a:r>
                <a:r>
                  <a:rPr lang="en-US" sz="1800" dirty="0">
                    <a:solidFill>
                      <a:prstClr val="black"/>
                    </a:solidFill>
                    <a:latin typeface="+mj-lt"/>
                  </a:rPr>
                  <a:t>Enc </a:t>
                </a:r>
                <a14:m>
                  <m:oMath xmlns:m="http://schemas.openxmlformats.org/officeDocument/2006/math">
                    <m:r>
                      <a:rPr lang="en-US" sz="1800">
                        <a:solidFill>
                          <a:prstClr val="black"/>
                        </a:solidFill>
                        <a:latin typeface="Cambria Math" panose="02040503050406030204" pitchFamily="18" charset="0"/>
                      </a:rPr>
                      <m:t>(2,4,6,8,…)</m:t>
                    </m:r>
                  </m:oMath>
                </a14:m>
                <a:r>
                  <a:rPr lang="en-US" sz="1800" dirty="0">
                    <a:solidFill>
                      <a:prstClr val="black"/>
                    </a:solidFill>
                    <a:latin typeface="+mj-lt"/>
                  </a:rPr>
                  <a:t> </a:t>
                </a:r>
              </a:p>
              <a:p>
                <a:pPr marL="214313" indent="-214313" defTabSz="685800">
                  <a:buFont typeface="Arial" panose="020B0604020202020204" pitchFamily="34" charset="0"/>
                  <a:buChar char="•"/>
                </a:pPr>
                <a:r>
                  <a:rPr lang="en-US" sz="1800" dirty="0" err="1">
                    <a:solidFill>
                      <a:prstClr val="black"/>
                    </a:solidFill>
                    <a:latin typeface="+mj-lt"/>
                  </a:rPr>
                  <a:t>Ctxt</a:t>
                </a:r>
                <a:r>
                  <a:rPr lang="en-US" sz="1800" dirty="0">
                    <a:solidFill>
                      <a:prstClr val="black"/>
                    </a:solidFill>
                    <a:latin typeface="+mj-lt"/>
                  </a:rPr>
                  <a:t> </a:t>
                </a:r>
                <a:r>
                  <a:rPr lang="en-US" sz="1800" dirty="0" err="1">
                    <a:solidFill>
                      <a:prstClr val="black"/>
                    </a:solidFill>
                    <a:latin typeface="+mj-lt"/>
                  </a:rPr>
                  <a:t>Mult</a:t>
                </a:r>
                <a:r>
                  <a:rPr lang="en-US" sz="1800" dirty="0">
                    <a:solidFill>
                      <a:prstClr val="black"/>
                    </a:solidFill>
                    <a:latin typeface="+mj-lt"/>
                  </a:rPr>
                  <a:t>:                Enc </a:t>
                </a:r>
                <a14:m>
                  <m:oMath xmlns:m="http://schemas.openxmlformats.org/officeDocument/2006/math">
                    <m:r>
                      <a:rPr lang="en-US" sz="1800">
                        <a:solidFill>
                          <a:prstClr val="black"/>
                        </a:solidFill>
                        <a:latin typeface="Cambria Math" panose="02040503050406030204" pitchFamily="18" charset="0"/>
                      </a:rPr>
                      <m:t>(1,2,3,4,…)</m:t>
                    </m:r>
                  </m:oMath>
                </a14:m>
                <a:r>
                  <a:rPr lang="en-US" sz="1800" dirty="0">
                    <a:solidFill>
                      <a:prstClr val="black"/>
                    </a:solidFill>
                    <a:latin typeface="+mj-lt"/>
                  </a:rPr>
                  <a:t> x Enc </a:t>
                </a:r>
                <a14:m>
                  <m:oMath xmlns:m="http://schemas.openxmlformats.org/officeDocument/2006/math">
                    <m:d>
                      <m:dPr>
                        <m:ctrlPr>
                          <a:rPr lang="en-US" sz="1800" i="1">
                            <a:solidFill>
                              <a:prstClr val="black"/>
                            </a:solidFill>
                            <a:latin typeface="Cambria Math" panose="02040503050406030204" pitchFamily="18" charset="0"/>
                          </a:rPr>
                        </m:ctrlPr>
                      </m:dPr>
                      <m:e>
                        <m:r>
                          <a:rPr lang="en-US" sz="1800">
                            <a:solidFill>
                              <a:prstClr val="black"/>
                            </a:solidFill>
                            <a:latin typeface="Cambria Math" panose="02040503050406030204" pitchFamily="18" charset="0"/>
                          </a:rPr>
                          <m:t>1,2,3,4,…</m:t>
                        </m:r>
                      </m:e>
                    </m:d>
                  </m:oMath>
                </a14:m>
                <a:r>
                  <a:rPr lang="en-US" sz="1800" dirty="0">
                    <a:solidFill>
                      <a:prstClr val="black"/>
                    </a:solidFill>
                    <a:latin typeface="+mj-lt"/>
                    <a:sym typeface="Wingdings" panose="05000000000000000000" pitchFamily="2" charset="2"/>
                  </a:rPr>
                  <a:t>  </a:t>
                </a:r>
                <a:r>
                  <a:rPr lang="en-US" sz="1800" dirty="0">
                    <a:solidFill>
                      <a:prstClr val="black"/>
                    </a:solidFill>
                    <a:latin typeface="+mj-lt"/>
                  </a:rPr>
                  <a:t>Enc </a:t>
                </a:r>
                <a14:m>
                  <m:oMath xmlns:m="http://schemas.openxmlformats.org/officeDocument/2006/math">
                    <m:r>
                      <a:rPr lang="en-US" sz="1800">
                        <a:solidFill>
                          <a:prstClr val="black"/>
                        </a:solidFill>
                        <a:latin typeface="Cambria Math" panose="02040503050406030204" pitchFamily="18" charset="0"/>
                      </a:rPr>
                      <m:t>(1,4,9,16,…)</m:t>
                    </m:r>
                  </m:oMath>
                </a14:m>
                <a:endParaRPr lang="en-US" sz="1800" dirty="0">
                  <a:solidFill>
                    <a:prstClr val="black"/>
                  </a:solidFill>
                  <a:latin typeface="+mj-lt"/>
                </a:endParaRPr>
              </a:p>
              <a:p>
                <a:pPr marL="214313" indent="-214313" defTabSz="685800">
                  <a:buFont typeface="Arial" panose="020B0604020202020204" pitchFamily="34" charset="0"/>
                  <a:buChar char="•"/>
                </a:pPr>
                <a:r>
                  <a:rPr lang="en-US" sz="1800" dirty="0" err="1">
                    <a:solidFill>
                      <a:prstClr val="black"/>
                    </a:solidFill>
                    <a:latin typeface="+mj-lt"/>
                  </a:rPr>
                  <a:t>Ctxt</a:t>
                </a:r>
                <a:r>
                  <a:rPr lang="en-US" sz="1800" dirty="0">
                    <a:solidFill>
                      <a:prstClr val="black"/>
                    </a:solidFill>
                    <a:latin typeface="+mj-lt"/>
                  </a:rPr>
                  <a:t> Rot:                 </a:t>
                </a:r>
                <a:r>
                  <a:rPr lang="en-US" sz="1400" dirty="0">
                    <a:solidFill>
                      <a:prstClr val="black"/>
                    </a:solidFill>
                    <a:latin typeface="+mj-lt"/>
                  </a:rPr>
                  <a:t>  </a:t>
                </a:r>
                <a:r>
                  <a:rPr lang="en-US" sz="1800" dirty="0">
                    <a:solidFill>
                      <a:prstClr val="black"/>
                    </a:solidFill>
                    <a:latin typeface="+mj-lt"/>
                  </a:rPr>
                  <a:t>Rot(Enc </a:t>
                </a:r>
                <a14:m>
                  <m:oMath xmlns:m="http://schemas.openxmlformats.org/officeDocument/2006/math">
                    <m:r>
                      <a:rPr lang="en-US" sz="1800">
                        <a:solidFill>
                          <a:prstClr val="black"/>
                        </a:solidFill>
                        <a:latin typeface="Cambria Math" panose="02040503050406030204" pitchFamily="18" charset="0"/>
                      </a:rPr>
                      <m:t>(1,2,3,4,…)</m:t>
                    </m:r>
                  </m:oMath>
                </a14:m>
                <a:r>
                  <a:rPr lang="en-US" sz="1800" dirty="0">
                    <a:solidFill>
                      <a:prstClr val="black"/>
                    </a:solidFill>
                    <a:latin typeface="+mj-lt"/>
                  </a:rPr>
                  <a:t> ,1) </a:t>
                </a:r>
                <a:r>
                  <a:rPr lang="en-US" sz="1800" dirty="0">
                    <a:solidFill>
                      <a:prstClr val="black"/>
                    </a:solidFill>
                    <a:latin typeface="+mj-lt"/>
                    <a:sym typeface="Wingdings" panose="05000000000000000000" pitchFamily="2" charset="2"/>
                  </a:rPr>
                  <a:t> </a:t>
                </a:r>
                <a:r>
                  <a:rPr lang="en-US" sz="1800" dirty="0">
                    <a:solidFill>
                      <a:prstClr val="black"/>
                    </a:solidFill>
                    <a:latin typeface="+mj-lt"/>
                  </a:rPr>
                  <a:t>Enc </a:t>
                </a:r>
                <a14:m>
                  <m:oMath xmlns:m="http://schemas.openxmlformats.org/officeDocument/2006/math">
                    <m:r>
                      <a:rPr lang="en-US" sz="1800">
                        <a:solidFill>
                          <a:prstClr val="black"/>
                        </a:solidFill>
                        <a:latin typeface="Cambria Math" panose="02040503050406030204" pitchFamily="18" charset="0"/>
                      </a:rPr>
                      <m:t>(2,3,4,1,…)</m:t>
                    </m:r>
                  </m:oMath>
                </a14:m>
                <a:endParaRPr lang="en-US" sz="1800" dirty="0">
                  <a:solidFill>
                    <a:prstClr val="black"/>
                  </a:solidFill>
                  <a:latin typeface="+mj-lt"/>
                </a:endParaRPr>
              </a:p>
              <a:p>
                <a:pPr marL="214313" indent="-214313" defTabSz="685800">
                  <a:buFont typeface="Arial" panose="020B0604020202020204" pitchFamily="34" charset="0"/>
                  <a:buChar char="•"/>
                </a:pPr>
                <a:endParaRPr lang="en-US" sz="1800" dirty="0">
                  <a:solidFill>
                    <a:prstClr val="black"/>
                  </a:solidFill>
                </a:endParaRPr>
              </a:p>
              <a:p>
                <a:pPr defTabSz="685800"/>
                <a:endParaRPr lang="en-US" sz="1800" dirty="0">
                  <a:solidFill>
                    <a:prstClr val="black"/>
                  </a:solidFill>
                </a:endParaRPr>
              </a:p>
              <a:p>
                <a:pPr defTabSz="685800"/>
                <a:endParaRPr lang="en-US" sz="1800" dirty="0">
                  <a:solidFill>
                    <a:prstClr val="black"/>
                  </a:solidFill>
                </a:endParaRPr>
              </a:p>
            </p:txBody>
          </p:sp>
        </mc:Choice>
        <mc:Fallback xmlns="">
          <p:sp>
            <p:nvSpPr>
              <p:cNvPr id="9" name="TextBox 8">
                <a:extLst>
                  <a:ext uri="{FF2B5EF4-FFF2-40B4-BE49-F238E27FC236}">
                    <a16:creationId xmlns:a16="http://schemas.microsoft.com/office/drawing/2014/main" id="{61C1E9C5-8E6B-45F2-9C85-36C95EFEC6F0}"/>
                  </a:ext>
                </a:extLst>
              </p:cNvPr>
              <p:cNvSpPr txBox="1">
                <a:spLocks noRot="1" noChangeAspect="1" noMove="1" noResize="1" noEditPoints="1" noAdjustHandles="1" noChangeArrowheads="1" noChangeShapeType="1" noTextEdit="1"/>
              </p:cNvSpPr>
              <p:nvPr/>
            </p:nvSpPr>
            <p:spPr>
              <a:xfrm>
                <a:off x="439481" y="2480222"/>
                <a:ext cx="7605890" cy="2031325"/>
              </a:xfrm>
              <a:prstGeom prst="rect">
                <a:avLst/>
              </a:prstGeom>
              <a:blipFill>
                <a:blip r:embed="rId6"/>
                <a:stretch>
                  <a:fillRect l="-481" t="-21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B3411A-965C-40E0-93A4-D4CB6A240AD9}"/>
                  </a:ext>
                </a:extLst>
              </p:cNvPr>
              <p:cNvSpPr txBox="1"/>
              <p:nvPr/>
            </p:nvSpPr>
            <p:spPr>
              <a:xfrm>
                <a:off x="439481" y="3830242"/>
                <a:ext cx="8663540" cy="646331"/>
              </a:xfrm>
              <a:prstGeom prst="rect">
                <a:avLst/>
              </a:prstGeom>
              <a:noFill/>
            </p:spPr>
            <p:txBody>
              <a:bodyPr wrap="square" rtlCol="0">
                <a:spAutoFit/>
              </a:bodyPr>
              <a:lstStyle/>
              <a:p>
                <a:pPr marL="214313" indent="-214313" defTabSz="685800">
                  <a:buFont typeface="Arial" panose="020B0604020202020204" pitchFamily="34" charset="0"/>
                  <a:buChar char="•"/>
                </a:pPr>
                <a:r>
                  <a:rPr lang="en-US" sz="1800" dirty="0">
                    <a:solidFill>
                      <a:schemeClr val="accent5"/>
                    </a:solidFill>
                    <a:latin typeface="+mj-lt"/>
                  </a:rPr>
                  <a:t>Batching brings </a:t>
                </a:r>
                <a14:m>
                  <m:oMath xmlns:m="http://schemas.openxmlformats.org/officeDocument/2006/math">
                    <m:sSup>
                      <m:sSupPr>
                        <m:ctrlPr>
                          <a:rPr lang="en-US" sz="1800" i="1">
                            <a:solidFill>
                              <a:schemeClr val="accent5"/>
                            </a:solidFill>
                            <a:latin typeface="Cambria Math" panose="02040503050406030204" pitchFamily="18" charset="0"/>
                          </a:rPr>
                        </m:ctrlPr>
                      </m:sSupPr>
                      <m:e>
                        <m:r>
                          <a:rPr lang="en-US" sz="1800" i="1">
                            <a:solidFill>
                              <a:schemeClr val="accent5"/>
                            </a:solidFill>
                            <a:latin typeface="Cambria Math" panose="02040503050406030204" pitchFamily="18" charset="0"/>
                          </a:rPr>
                          <m:t>10</m:t>
                        </m:r>
                      </m:e>
                      <m:sup>
                        <m:r>
                          <a:rPr lang="en-US" sz="1800" i="1">
                            <a:solidFill>
                              <a:schemeClr val="accent5"/>
                            </a:solidFill>
                            <a:latin typeface="Cambria Math" panose="02040503050406030204" pitchFamily="18" charset="0"/>
                          </a:rPr>
                          <m:t>3</m:t>
                        </m:r>
                      </m:sup>
                    </m:sSup>
                  </m:oMath>
                </a14:m>
                <a:r>
                  <a:rPr lang="en-US" sz="1800" dirty="0">
                    <a:solidFill>
                      <a:schemeClr val="accent5"/>
                    </a:solidFill>
                    <a:latin typeface="+mj-lt"/>
                  </a:rPr>
                  <a:t> X </a:t>
                </a:r>
                <a14:m>
                  <m:oMath xmlns:m="http://schemas.openxmlformats.org/officeDocument/2006/math">
                    <m:sSup>
                      <m:sSupPr>
                        <m:ctrlPr>
                          <a:rPr lang="en-US" sz="1800" i="1">
                            <a:solidFill>
                              <a:schemeClr val="accent5"/>
                            </a:solidFill>
                            <a:latin typeface="Cambria Math" panose="02040503050406030204" pitchFamily="18" charset="0"/>
                          </a:rPr>
                        </m:ctrlPr>
                      </m:sSupPr>
                      <m:e>
                        <m:r>
                          <a:rPr lang="en-US" sz="1800" i="1">
                            <a:solidFill>
                              <a:schemeClr val="accent5"/>
                            </a:solidFill>
                            <a:latin typeface="Cambria Math" panose="02040503050406030204" pitchFamily="18" charset="0"/>
                          </a:rPr>
                          <m:t>~10</m:t>
                        </m:r>
                      </m:e>
                      <m:sup>
                        <m:r>
                          <a:rPr lang="en-US" sz="1800" i="1">
                            <a:solidFill>
                              <a:schemeClr val="accent5"/>
                            </a:solidFill>
                            <a:latin typeface="Cambria Math" panose="02040503050406030204" pitchFamily="18" charset="0"/>
                          </a:rPr>
                          <m:t>4</m:t>
                        </m:r>
                      </m:sup>
                    </m:sSup>
                  </m:oMath>
                </a14:m>
                <a:r>
                  <a:rPr lang="en-US" sz="1800" dirty="0">
                    <a:solidFill>
                      <a:schemeClr val="accent5"/>
                    </a:solidFill>
                    <a:latin typeface="+mj-lt"/>
                  </a:rPr>
                  <a:t> X speedup (amortized) and better be used.</a:t>
                </a:r>
              </a:p>
              <a:p>
                <a:pPr marL="214313" indent="-214313" defTabSz="685800">
                  <a:buFont typeface="Arial" panose="020B0604020202020204" pitchFamily="34" charset="0"/>
                  <a:buChar char="•"/>
                </a:pPr>
                <a:r>
                  <a:rPr lang="en-US" sz="1800" dirty="0">
                    <a:solidFill>
                      <a:srgbClr val="FF0000"/>
                    </a:solidFill>
                    <a:latin typeface="+mj-lt"/>
                  </a:rPr>
                  <a:t>Batching brings expensive </a:t>
                </a:r>
                <a:r>
                  <a:rPr lang="en-US" sz="1800" b="1" dirty="0">
                    <a:solidFill>
                      <a:srgbClr val="FF0000"/>
                    </a:solidFill>
                    <a:latin typeface="+mj-lt"/>
                  </a:rPr>
                  <a:t>rotations</a:t>
                </a:r>
                <a:r>
                  <a:rPr lang="en-US" sz="1800" dirty="0">
                    <a:solidFill>
                      <a:srgbClr val="FF0000"/>
                    </a:solidFill>
                    <a:latin typeface="+mj-lt"/>
                  </a:rPr>
                  <a:t> to perform matrix-vector multiplication</a:t>
                </a:r>
                <a:r>
                  <a:rPr lang="en-US" sz="1800" dirty="0">
                    <a:solidFill>
                      <a:srgbClr val="FF0000"/>
                    </a:solidFill>
                  </a:rPr>
                  <a:t>.</a:t>
                </a:r>
              </a:p>
            </p:txBody>
          </p:sp>
        </mc:Choice>
        <mc:Fallback xmlns="">
          <p:sp>
            <p:nvSpPr>
              <p:cNvPr id="10" name="TextBox 9">
                <a:extLst>
                  <a:ext uri="{FF2B5EF4-FFF2-40B4-BE49-F238E27FC236}">
                    <a16:creationId xmlns:a16="http://schemas.microsoft.com/office/drawing/2014/main" id="{0EB3411A-965C-40E0-93A4-D4CB6A240AD9}"/>
                  </a:ext>
                </a:extLst>
              </p:cNvPr>
              <p:cNvSpPr txBox="1">
                <a:spLocks noRot="1" noChangeAspect="1" noMove="1" noResize="1" noEditPoints="1" noAdjustHandles="1" noChangeArrowheads="1" noChangeShapeType="1" noTextEdit="1"/>
              </p:cNvSpPr>
              <p:nvPr/>
            </p:nvSpPr>
            <p:spPr>
              <a:xfrm>
                <a:off x="439481" y="3830242"/>
                <a:ext cx="8663540" cy="646331"/>
              </a:xfrm>
              <a:prstGeom prst="rect">
                <a:avLst/>
              </a:prstGeom>
              <a:blipFill>
                <a:blip r:embed="rId7"/>
                <a:stretch>
                  <a:fillRect l="-422" t="-4717" b="-14151"/>
                </a:stretch>
              </a:blipFill>
            </p:spPr>
            <p:txBody>
              <a:bodyPr/>
              <a:lstStyle/>
              <a:p>
                <a:r>
                  <a:rPr lang="en-US">
                    <a:noFill/>
                  </a:rPr>
                  <a:t> </a:t>
                </a:r>
              </a:p>
            </p:txBody>
          </p:sp>
        </mc:Fallback>
      </mc:AlternateContent>
      <p:sp>
        <p:nvSpPr>
          <p:cNvPr id="21" name="Slide Number Placeholder 4">
            <a:extLst>
              <a:ext uri="{FF2B5EF4-FFF2-40B4-BE49-F238E27FC236}">
                <a16:creationId xmlns:a16="http://schemas.microsoft.com/office/drawing/2014/main" id="{B8CF4F7E-5384-42C4-977C-18D6F52A2F8E}"/>
              </a:ext>
            </a:extLst>
          </p:cNvPr>
          <p:cNvSpPr txBox="1">
            <a:spLocks/>
          </p:cNvSpPr>
          <p:nvPr/>
        </p:nvSpPr>
        <p:spPr>
          <a:xfrm>
            <a:off x="7425345" y="4844840"/>
            <a:ext cx="984019" cy="273844"/>
          </a:xfrm>
          <a:prstGeom prst="rect">
            <a:avLst/>
          </a:prstGeom>
        </p:spPr>
        <p:txBody>
          <a:bodyPr spcFirstLastPara="1" vert="horz" wrap="square" lIns="91425" tIns="91425" rIns="91425" bIns="91425" rtlCol="0" anchor="ctr" anchorCtr="0">
            <a:noAutofit/>
          </a:bodyPr>
          <a:lstStyle>
            <a:defPPr>
              <a:defRPr lang="en-US"/>
            </a:defPPr>
            <a:lvl1pPr marL="0" lvl="0" algn="r" defTabSz="342900" rtl="0" eaLnBrk="1" latinLnBrk="0" hangingPunct="1">
              <a:buNone/>
              <a:defRPr sz="1600" kern="1200">
                <a:solidFill>
                  <a:srgbClr val="FFFFFF"/>
                </a:solidFill>
                <a:latin typeface="+mn-lt"/>
                <a:ea typeface="+mn-ea"/>
                <a:cs typeface="+mn-cs"/>
              </a:defRPr>
            </a:lvl1pPr>
            <a:lvl2pPr marL="342900" lvl="1" algn="l" defTabSz="342900" rtl="0" eaLnBrk="1" latinLnBrk="0" hangingPunct="1">
              <a:buNone/>
              <a:defRPr sz="1350" kern="1200">
                <a:solidFill>
                  <a:schemeClr val="tx1"/>
                </a:solidFill>
                <a:latin typeface="+mn-lt"/>
                <a:ea typeface="+mn-ea"/>
                <a:cs typeface="+mn-cs"/>
              </a:defRPr>
            </a:lvl2pPr>
            <a:lvl3pPr marL="685800" lvl="2" algn="l" defTabSz="342900" rtl="0" eaLnBrk="1" latinLnBrk="0" hangingPunct="1">
              <a:buNone/>
              <a:defRPr sz="1350" kern="1200">
                <a:solidFill>
                  <a:schemeClr val="tx1"/>
                </a:solidFill>
                <a:latin typeface="+mn-lt"/>
                <a:ea typeface="+mn-ea"/>
                <a:cs typeface="+mn-cs"/>
              </a:defRPr>
            </a:lvl3pPr>
            <a:lvl4pPr marL="1028700" lvl="3" algn="l" defTabSz="342900" rtl="0" eaLnBrk="1" latinLnBrk="0" hangingPunct="1">
              <a:buNone/>
              <a:defRPr sz="1350" kern="1200">
                <a:solidFill>
                  <a:schemeClr val="tx1"/>
                </a:solidFill>
                <a:latin typeface="+mn-lt"/>
                <a:ea typeface="+mn-ea"/>
                <a:cs typeface="+mn-cs"/>
              </a:defRPr>
            </a:lvl4pPr>
            <a:lvl5pPr marL="1371600" lvl="4" algn="l" defTabSz="342900" rtl="0" eaLnBrk="1" latinLnBrk="0" hangingPunct="1">
              <a:buNone/>
              <a:defRPr sz="1350" kern="1200">
                <a:solidFill>
                  <a:schemeClr val="tx1"/>
                </a:solidFill>
                <a:latin typeface="+mn-lt"/>
                <a:ea typeface="+mn-ea"/>
                <a:cs typeface="+mn-cs"/>
              </a:defRPr>
            </a:lvl5pPr>
            <a:lvl6pPr marL="1714500" lvl="5" algn="l" defTabSz="342900" rtl="0" eaLnBrk="1" latinLnBrk="0" hangingPunct="1">
              <a:buNone/>
              <a:defRPr sz="1350" kern="1200">
                <a:solidFill>
                  <a:schemeClr val="tx1"/>
                </a:solidFill>
                <a:latin typeface="+mn-lt"/>
                <a:ea typeface="+mn-ea"/>
                <a:cs typeface="+mn-cs"/>
              </a:defRPr>
            </a:lvl6pPr>
            <a:lvl7pPr marL="2057400" lvl="6" algn="l" defTabSz="342900" rtl="0" eaLnBrk="1" latinLnBrk="0" hangingPunct="1">
              <a:buNone/>
              <a:defRPr sz="1350" kern="1200">
                <a:solidFill>
                  <a:schemeClr val="tx1"/>
                </a:solidFill>
                <a:latin typeface="+mn-lt"/>
                <a:ea typeface="+mn-ea"/>
                <a:cs typeface="+mn-cs"/>
              </a:defRPr>
            </a:lvl7pPr>
            <a:lvl8pPr marL="2400300" lvl="7" algn="l" defTabSz="342900" rtl="0" eaLnBrk="1" latinLnBrk="0" hangingPunct="1">
              <a:buNone/>
              <a:defRPr sz="1350" kern="1200">
                <a:solidFill>
                  <a:schemeClr val="tx1"/>
                </a:solidFill>
                <a:latin typeface="+mn-lt"/>
                <a:ea typeface="+mn-ea"/>
                <a:cs typeface="+mn-cs"/>
              </a:defRPr>
            </a:lvl8pPr>
            <a:lvl9pPr marL="2743200" lvl="8" algn="l" defTabSz="342900" rtl="0" eaLnBrk="1" latinLnBrk="0" hangingPunct="1">
              <a:buNone/>
              <a:defRPr sz="1350" kern="1200">
                <a:solidFill>
                  <a:schemeClr val="tx1"/>
                </a:solidFill>
                <a:latin typeface="+mn-lt"/>
                <a:ea typeface="+mn-ea"/>
                <a:cs typeface="+mn-cs"/>
              </a:defRPr>
            </a:lvl9pPr>
          </a:lstStyle>
          <a:p>
            <a:fld id="{8C71CAF9-4461-454A-B702-D536C3775752}" type="slidenum">
              <a:rPr lang="en-US" smtClean="0"/>
              <a:pPr/>
              <a:t>15</a:t>
            </a:fld>
            <a:endParaRPr lang="en-US" dirty="0"/>
          </a:p>
        </p:txBody>
      </p:sp>
      <p:sp>
        <p:nvSpPr>
          <p:cNvPr id="5" name="Slide Number Placeholder 4">
            <a:extLst>
              <a:ext uri="{FF2B5EF4-FFF2-40B4-BE49-F238E27FC236}">
                <a16:creationId xmlns:a16="http://schemas.microsoft.com/office/drawing/2014/main" id="{6CE32340-03A6-4E31-BE45-F74A8B04D0C4}"/>
              </a:ext>
            </a:extLst>
          </p:cNvPr>
          <p:cNvSpPr>
            <a:spLocks noGrp="1"/>
          </p:cNvSpPr>
          <p:nvPr>
            <p:ph type="sldNum"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15</a:t>
            </a:fld>
            <a:endParaRPr lang="en" kern="0">
              <a:latin typeface="Arial"/>
              <a:cs typeface="Arial"/>
              <a:sym typeface="Arial"/>
            </a:endParaRPr>
          </a:p>
        </p:txBody>
      </p:sp>
      <p:grpSp>
        <p:nvGrpSpPr>
          <p:cNvPr id="24" name="Group 23">
            <a:extLst>
              <a:ext uri="{FF2B5EF4-FFF2-40B4-BE49-F238E27FC236}">
                <a16:creationId xmlns:a16="http://schemas.microsoft.com/office/drawing/2014/main" id="{EB2FD373-7D6B-49EF-AB30-323275D7FA6C}"/>
              </a:ext>
            </a:extLst>
          </p:cNvPr>
          <p:cNvGrpSpPr/>
          <p:nvPr/>
        </p:nvGrpSpPr>
        <p:grpSpPr>
          <a:xfrm>
            <a:off x="0" y="674396"/>
            <a:ext cx="8941477" cy="1525400"/>
            <a:chOff x="-256733" y="3620328"/>
            <a:chExt cx="8941477" cy="1525400"/>
          </a:xfrm>
        </p:grpSpPr>
        <p:sp>
          <p:nvSpPr>
            <p:cNvPr id="28" name="Rectangle 27">
              <a:extLst>
                <a:ext uri="{FF2B5EF4-FFF2-40B4-BE49-F238E27FC236}">
                  <a16:creationId xmlns:a16="http://schemas.microsoft.com/office/drawing/2014/main" id="{5ABAB9E8-A23A-48A8-A52D-C283C238C946}"/>
                </a:ext>
              </a:extLst>
            </p:cNvPr>
            <p:cNvSpPr/>
            <p:nvPr/>
          </p:nvSpPr>
          <p:spPr>
            <a:xfrm>
              <a:off x="4030819" y="4308758"/>
              <a:ext cx="650459"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US" sz="1800">
                <a:solidFill>
                  <a:prstClr val="white"/>
                </a:solidFill>
              </a:endParaRPr>
            </a:p>
          </p:txBody>
        </p:sp>
        <p:sp>
          <p:nvSpPr>
            <p:cNvPr id="33" name="Slide Number Placeholder 4">
              <a:extLst>
                <a:ext uri="{FF2B5EF4-FFF2-40B4-BE49-F238E27FC236}">
                  <a16:creationId xmlns:a16="http://schemas.microsoft.com/office/drawing/2014/main" id="{C48C7B98-F572-404B-BB8F-4A11E96C77CB}"/>
                </a:ext>
              </a:extLst>
            </p:cNvPr>
            <p:cNvSpPr txBox="1">
              <a:spLocks/>
            </p:cNvSpPr>
            <p:nvPr/>
          </p:nvSpPr>
          <p:spPr>
            <a:xfrm>
              <a:off x="7486305" y="4844840"/>
              <a:ext cx="984019" cy="273844"/>
            </a:xfrm>
            <a:prstGeom prst="rect">
              <a:avLst/>
            </a:prstGeom>
          </p:spPr>
          <p:txBody>
            <a:bodyPr spcFirstLastPara="1" vert="horz" wrap="square" lIns="91425" tIns="91425" rIns="91425" bIns="91425" rtlCol="0" anchor="ctr" anchorCtr="0">
              <a:noAutofit/>
            </a:bodyPr>
            <a:lstStyle>
              <a:defPPr>
                <a:defRPr lang="en-US"/>
              </a:defPPr>
              <a:lvl1pPr marL="0" lvl="0" algn="r" defTabSz="342900" rtl="0" eaLnBrk="1" latinLnBrk="0" hangingPunct="1">
                <a:buNone/>
                <a:defRPr sz="1600" kern="1200">
                  <a:solidFill>
                    <a:srgbClr val="FFFFFF"/>
                  </a:solidFill>
                  <a:latin typeface="+mn-lt"/>
                  <a:ea typeface="+mn-ea"/>
                  <a:cs typeface="+mn-cs"/>
                </a:defRPr>
              </a:lvl1pPr>
              <a:lvl2pPr marL="342900" lvl="1" algn="l" defTabSz="342900" rtl="0" eaLnBrk="1" latinLnBrk="0" hangingPunct="1">
                <a:buNone/>
                <a:defRPr sz="1350" kern="1200">
                  <a:solidFill>
                    <a:schemeClr val="tx1"/>
                  </a:solidFill>
                  <a:latin typeface="+mn-lt"/>
                  <a:ea typeface="+mn-ea"/>
                  <a:cs typeface="+mn-cs"/>
                </a:defRPr>
              </a:lvl2pPr>
              <a:lvl3pPr marL="685800" lvl="2" algn="l" defTabSz="342900" rtl="0" eaLnBrk="1" latinLnBrk="0" hangingPunct="1">
                <a:buNone/>
                <a:defRPr sz="1350" kern="1200">
                  <a:solidFill>
                    <a:schemeClr val="tx1"/>
                  </a:solidFill>
                  <a:latin typeface="+mn-lt"/>
                  <a:ea typeface="+mn-ea"/>
                  <a:cs typeface="+mn-cs"/>
                </a:defRPr>
              </a:lvl3pPr>
              <a:lvl4pPr marL="1028700" lvl="3" algn="l" defTabSz="342900" rtl="0" eaLnBrk="1" latinLnBrk="0" hangingPunct="1">
                <a:buNone/>
                <a:defRPr sz="1350" kern="1200">
                  <a:solidFill>
                    <a:schemeClr val="tx1"/>
                  </a:solidFill>
                  <a:latin typeface="+mn-lt"/>
                  <a:ea typeface="+mn-ea"/>
                  <a:cs typeface="+mn-cs"/>
                </a:defRPr>
              </a:lvl4pPr>
              <a:lvl5pPr marL="1371600" lvl="4" algn="l" defTabSz="342900" rtl="0" eaLnBrk="1" latinLnBrk="0" hangingPunct="1">
                <a:buNone/>
                <a:defRPr sz="1350" kern="1200">
                  <a:solidFill>
                    <a:schemeClr val="tx1"/>
                  </a:solidFill>
                  <a:latin typeface="+mn-lt"/>
                  <a:ea typeface="+mn-ea"/>
                  <a:cs typeface="+mn-cs"/>
                </a:defRPr>
              </a:lvl5pPr>
              <a:lvl6pPr marL="1714500" lvl="5" algn="l" defTabSz="342900" rtl="0" eaLnBrk="1" latinLnBrk="0" hangingPunct="1">
                <a:buNone/>
                <a:defRPr sz="1350" kern="1200">
                  <a:solidFill>
                    <a:schemeClr val="tx1"/>
                  </a:solidFill>
                  <a:latin typeface="+mn-lt"/>
                  <a:ea typeface="+mn-ea"/>
                  <a:cs typeface="+mn-cs"/>
                </a:defRPr>
              </a:lvl6pPr>
              <a:lvl7pPr marL="2057400" lvl="6" algn="l" defTabSz="342900" rtl="0" eaLnBrk="1" latinLnBrk="0" hangingPunct="1">
                <a:buNone/>
                <a:defRPr sz="1350" kern="1200">
                  <a:solidFill>
                    <a:schemeClr val="tx1"/>
                  </a:solidFill>
                  <a:latin typeface="+mn-lt"/>
                  <a:ea typeface="+mn-ea"/>
                  <a:cs typeface="+mn-cs"/>
                </a:defRPr>
              </a:lvl7pPr>
              <a:lvl8pPr marL="2400300" lvl="7" algn="l" defTabSz="342900" rtl="0" eaLnBrk="1" latinLnBrk="0" hangingPunct="1">
                <a:buNone/>
                <a:defRPr sz="1350" kern="1200">
                  <a:solidFill>
                    <a:schemeClr val="tx1"/>
                  </a:solidFill>
                  <a:latin typeface="+mn-lt"/>
                  <a:ea typeface="+mn-ea"/>
                  <a:cs typeface="+mn-cs"/>
                </a:defRPr>
              </a:lvl8pPr>
              <a:lvl9pPr marL="2743200" lvl="8" algn="l" defTabSz="342900" rtl="0" eaLnBrk="1" latinLnBrk="0" hangingPunct="1">
                <a:buNone/>
                <a:defRPr sz="1350" kern="1200">
                  <a:solidFill>
                    <a:schemeClr val="tx1"/>
                  </a:solidFill>
                  <a:latin typeface="+mn-lt"/>
                  <a:ea typeface="+mn-ea"/>
                  <a:cs typeface="+mn-cs"/>
                </a:defRPr>
              </a:lvl9pPr>
            </a:lstStyle>
            <a:p>
              <a:fld id="{8C71CAF9-4461-454A-B702-D536C3775752}" type="slidenum">
                <a:rPr lang="en-US" smtClean="0"/>
                <a:pPr/>
                <a:t>15</a:t>
              </a:fld>
              <a:endParaRPr lang="en-US" dirty="0"/>
            </a:p>
          </p:txBody>
        </p:sp>
        <p:sp>
          <p:nvSpPr>
            <p:cNvPr id="36" name="Rectangle 35">
              <a:extLst>
                <a:ext uri="{FF2B5EF4-FFF2-40B4-BE49-F238E27FC236}">
                  <a16:creationId xmlns:a16="http://schemas.microsoft.com/office/drawing/2014/main" id="{A8B992B7-0714-4B53-B21D-AE325D424704}"/>
                </a:ext>
              </a:extLst>
            </p:cNvPr>
            <p:cNvSpPr/>
            <p:nvPr/>
          </p:nvSpPr>
          <p:spPr>
            <a:xfrm>
              <a:off x="608527" y="3909004"/>
              <a:ext cx="8076217"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92"/>
              <a:endParaRPr lang="en-US">
                <a:solidFill>
                  <a:prstClr val="white"/>
                </a:solidFill>
                <a:latin typeface="Calibri" panose="020F0502020204030204"/>
              </a:endParaRPr>
            </a:p>
          </p:txBody>
        </p:sp>
        <p:cxnSp>
          <p:nvCxnSpPr>
            <p:cNvPr id="38" name="Straight Arrow Connector 37">
              <a:extLst>
                <a:ext uri="{FF2B5EF4-FFF2-40B4-BE49-F238E27FC236}">
                  <a16:creationId xmlns:a16="http://schemas.microsoft.com/office/drawing/2014/main" id="{FD1CC749-7EF3-4ABC-8645-50CC8120B42B}"/>
                </a:ext>
              </a:extLst>
            </p:cNvPr>
            <p:cNvCxnSpPr>
              <a:cxnSpLocks/>
            </p:cNvCxnSpPr>
            <p:nvPr/>
          </p:nvCxnSpPr>
          <p:spPr>
            <a:xfrm flipV="1">
              <a:off x="4980341" y="4393606"/>
              <a:ext cx="1404640" cy="15885"/>
            </a:xfrm>
            <a:prstGeom prst="straightConnector1">
              <a:avLst/>
            </a:prstGeom>
            <a:ln w="25400" cmpd="sng">
              <a:tailEnd type="triangle"/>
            </a:ln>
          </p:spPr>
          <p:style>
            <a:lnRef idx="1">
              <a:schemeClr val="accent2"/>
            </a:lnRef>
            <a:fillRef idx="0">
              <a:schemeClr val="accent2"/>
            </a:fillRef>
            <a:effectRef idx="0">
              <a:schemeClr val="accent2"/>
            </a:effectRef>
            <a:fontRef idx="minor">
              <a:schemeClr val="tx1"/>
            </a:fontRef>
          </p:style>
        </p:cxnSp>
        <p:grpSp>
          <p:nvGrpSpPr>
            <p:cNvPr id="40" name="Group 39">
              <a:extLst>
                <a:ext uri="{FF2B5EF4-FFF2-40B4-BE49-F238E27FC236}">
                  <a16:creationId xmlns:a16="http://schemas.microsoft.com/office/drawing/2014/main" id="{DC388FCB-1022-4C83-AEB8-C4C3F6C7A9DA}"/>
                </a:ext>
              </a:extLst>
            </p:cNvPr>
            <p:cNvGrpSpPr/>
            <p:nvPr/>
          </p:nvGrpSpPr>
          <p:grpSpPr>
            <a:xfrm>
              <a:off x="2026478" y="4082182"/>
              <a:ext cx="1652347" cy="332237"/>
              <a:chOff x="2173314" y="1191213"/>
              <a:chExt cx="1652347" cy="332237"/>
            </a:xfrm>
          </p:grpSpPr>
          <p:cxnSp>
            <p:nvCxnSpPr>
              <p:cNvPr id="49" name="Straight Arrow Connector 48">
                <a:extLst>
                  <a:ext uri="{FF2B5EF4-FFF2-40B4-BE49-F238E27FC236}">
                    <a16:creationId xmlns:a16="http://schemas.microsoft.com/office/drawing/2014/main" id="{11CD2075-EC22-4E54-9628-9D3E311BBC3A}"/>
                  </a:ext>
                </a:extLst>
              </p:cNvPr>
              <p:cNvCxnSpPr>
                <a:cxnSpLocks/>
              </p:cNvCxnSpPr>
              <p:nvPr/>
            </p:nvCxnSpPr>
            <p:spPr>
              <a:xfrm flipV="1">
                <a:off x="2173314" y="1511253"/>
                <a:ext cx="1341598" cy="12197"/>
              </a:xfrm>
              <a:prstGeom prst="straightConnector1">
                <a:avLst/>
              </a:prstGeom>
              <a:ln w="25400" cmpd="sng">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7C8237EE-29B8-4C7C-A590-D2168C8F3D3E}"/>
                  </a:ext>
                </a:extLst>
              </p:cNvPr>
              <p:cNvSpPr txBox="1"/>
              <p:nvPr/>
            </p:nvSpPr>
            <p:spPr>
              <a:xfrm>
                <a:off x="2176779" y="1191213"/>
                <a:ext cx="1648882" cy="300082"/>
              </a:xfrm>
              <a:prstGeom prst="rect">
                <a:avLst/>
              </a:prstGeom>
              <a:noFill/>
            </p:spPr>
            <p:txBody>
              <a:bodyPr wrap="square" rtlCol="0">
                <a:spAutoFit/>
              </a:bodyPr>
              <a:lstStyle/>
              <a:p>
                <a:pPr algn="ctr" defTabSz="685800"/>
                <a:r>
                  <a:rPr lang="en-US" dirty="0">
                    <a:solidFill>
                      <a:prstClr val="black"/>
                    </a:solidFill>
                    <a:latin typeface="+mj-lt"/>
                  </a:rPr>
                  <a:t>Batching</a:t>
                </a:r>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826B43B-0182-4071-9A41-B337E4F80C8B}"/>
                    </a:ext>
                  </a:extLst>
                </p:cNvPr>
                <p:cNvSpPr txBox="1"/>
                <p:nvPr/>
              </p:nvSpPr>
              <p:spPr>
                <a:xfrm>
                  <a:off x="546293" y="3974042"/>
                  <a:ext cx="1876425" cy="880754"/>
                </a:xfrm>
                <a:prstGeom prst="rect">
                  <a:avLst/>
                </a:prstGeom>
                <a:solidFill>
                  <a:srgbClr val="0070C0"/>
                </a:solidFill>
              </p:spPr>
              <p:txBody>
                <a:bodyPr wrap="square">
                  <a:spAutoFit/>
                </a:bodyPr>
                <a:lstStyle/>
                <a:p>
                  <a:pPr algn="ctr" defTabSz="342892"/>
                  <a:r>
                    <a:rPr lang="en-US" sz="1800" dirty="0">
                      <a:solidFill>
                        <a:prstClr val="white"/>
                      </a:solidFill>
                      <a:latin typeface="+mj-lt"/>
                    </a:rPr>
                    <a:t>Message</a:t>
                  </a:r>
                </a:p>
                <a:p>
                  <a:pPr algn="ctr" defTabSz="342892"/>
                  <a:r>
                    <a:rPr lang="en-US" sz="1600" dirty="0">
                      <a:solidFill>
                        <a:prstClr val="white"/>
                      </a:solidFill>
                      <a:latin typeface="+mj-lt"/>
                    </a:rPr>
                    <a:t>A vector of integers</a:t>
                  </a:r>
                </a:p>
                <a:p>
                  <a:pPr algn="ctr" defTabSz="342892"/>
                  <a14:m>
                    <m:oMathPara xmlns:m="http://schemas.openxmlformats.org/officeDocument/2006/math">
                      <m:oMathParaPr>
                        <m:jc m:val="centerGroup"/>
                      </m:oMathParaPr>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i="1" smtClean="0">
                                <a:solidFill>
                                  <a:schemeClr val="bg1"/>
                                </a:solidFill>
                                <a:latin typeface="Cambria Math" panose="02040503050406030204" pitchFamily="18" charset="0"/>
                                <a:ea typeface="Cambria Math" panose="02040503050406030204" pitchFamily="18" charset="0"/>
                              </a:rPr>
                              <m:t>ℤ</m:t>
                            </m:r>
                          </m:e>
                          <m:sub>
                            <m:r>
                              <a:rPr lang="en-US" sz="1600" b="0" i="1" smtClean="0">
                                <a:solidFill>
                                  <a:schemeClr val="bg1"/>
                                </a:solidFill>
                                <a:latin typeface="Cambria Math" panose="02040503050406030204" pitchFamily="18" charset="0"/>
                              </a:rPr>
                              <m:t>𝑝</m:t>
                            </m:r>
                          </m:sub>
                          <m:sup>
                            <m:r>
                              <a:rPr lang="en-US" sz="1600" b="0" i="1" smtClean="0">
                                <a:solidFill>
                                  <a:schemeClr val="bg1"/>
                                </a:solidFill>
                                <a:latin typeface="Cambria Math" panose="02040503050406030204" pitchFamily="18" charset="0"/>
                              </a:rPr>
                              <m:t>𝑁</m:t>
                            </m:r>
                          </m:sup>
                        </m:sSubSup>
                      </m:oMath>
                    </m:oMathPara>
                  </a14:m>
                  <a:endParaRPr lang="en-US" sz="1600" dirty="0">
                    <a:solidFill>
                      <a:prstClr val="white"/>
                    </a:solidFill>
                    <a:latin typeface="Calibri" panose="020F0502020204030204"/>
                  </a:endParaRPr>
                </a:p>
              </p:txBody>
            </p:sp>
          </mc:Choice>
          <mc:Fallback xmlns="">
            <p:sp>
              <p:nvSpPr>
                <p:cNvPr id="41" name="TextBox 40">
                  <a:extLst>
                    <a:ext uri="{FF2B5EF4-FFF2-40B4-BE49-F238E27FC236}">
                      <a16:creationId xmlns:a16="http://schemas.microsoft.com/office/drawing/2014/main" id="{3826B43B-0182-4071-9A41-B337E4F80C8B}"/>
                    </a:ext>
                  </a:extLst>
                </p:cNvPr>
                <p:cNvSpPr txBox="1">
                  <a:spLocks noRot="1" noChangeAspect="1" noMove="1" noResize="1" noEditPoints="1" noAdjustHandles="1" noChangeArrowheads="1" noChangeShapeType="1" noTextEdit="1"/>
                </p:cNvSpPr>
                <p:nvPr/>
              </p:nvSpPr>
              <p:spPr>
                <a:xfrm>
                  <a:off x="546293" y="3974042"/>
                  <a:ext cx="1876425" cy="880754"/>
                </a:xfrm>
                <a:prstGeom prst="rect">
                  <a:avLst/>
                </a:prstGeom>
                <a:blipFill>
                  <a:blip r:embed="rId8"/>
                  <a:stretch>
                    <a:fillRect t="-4167"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791853-199E-481D-A9DC-D349AA8B71F1}"/>
                    </a:ext>
                  </a:extLst>
                </p:cNvPr>
                <p:cNvSpPr txBox="1"/>
                <p:nvPr/>
              </p:nvSpPr>
              <p:spPr>
                <a:xfrm>
                  <a:off x="3368076" y="3961350"/>
                  <a:ext cx="1876425" cy="880754"/>
                </a:xfrm>
                <a:prstGeom prst="rect">
                  <a:avLst/>
                </a:prstGeom>
                <a:solidFill>
                  <a:srgbClr val="0070C0"/>
                </a:solidFill>
              </p:spPr>
              <p:txBody>
                <a:bodyPr wrap="square">
                  <a:spAutoFit/>
                </a:bodyPr>
                <a:lstStyle/>
                <a:p>
                  <a:pPr algn="ctr" defTabSz="342892"/>
                  <a:r>
                    <a:rPr lang="en-US" sz="1800" dirty="0">
                      <a:solidFill>
                        <a:prstClr val="white"/>
                      </a:solidFill>
                      <a:latin typeface="+mj-lt"/>
                    </a:rPr>
                    <a:t>Plaintext</a:t>
                  </a:r>
                </a:p>
                <a:p>
                  <a:pPr algn="ctr" defTabSz="342892"/>
                  <a:r>
                    <a:rPr lang="en-US" sz="1600" dirty="0">
                      <a:solidFill>
                        <a:prstClr val="white"/>
                      </a:solidFill>
                      <a:latin typeface="+mj-lt"/>
                    </a:rPr>
                    <a:t>A polynomial</a:t>
                  </a:r>
                </a:p>
                <a:p>
                  <a:pPr algn="ctr" defTabSz="342892"/>
                  <a14:m>
                    <m:oMath xmlns:m="http://schemas.openxmlformats.org/officeDocument/2006/math">
                      <m:sSub>
                        <m:sSubPr>
                          <m:ctrlPr>
                            <a:rPr lang="en-US" sz="1600" i="1" dirty="0" smtClean="0">
                              <a:solidFill>
                                <a:schemeClr val="bg1"/>
                              </a:solidFill>
                              <a:latin typeface="Cambria Math" panose="02040503050406030204" pitchFamily="18" charset="0"/>
                            </a:rPr>
                          </m:ctrlPr>
                        </m:sSubPr>
                        <m:e>
                          <m:r>
                            <a:rPr lang="en-US" sz="1600" i="1" dirty="0">
                              <a:solidFill>
                                <a:schemeClr val="bg1"/>
                              </a:solidFill>
                              <a:latin typeface="Cambria Math" panose="02040503050406030204" pitchFamily="18" charset="0"/>
                              <a:ea typeface="Cambria Math" panose="02040503050406030204" pitchFamily="18" charset="0"/>
                            </a:rPr>
                            <m:t>ℤ</m:t>
                          </m:r>
                        </m:e>
                        <m:sub>
                          <m:r>
                            <a:rPr lang="en-US" sz="1600" i="1" dirty="0">
                              <a:solidFill>
                                <a:schemeClr val="bg1"/>
                              </a:solidFill>
                              <a:latin typeface="Cambria Math" panose="02040503050406030204" pitchFamily="18" charset="0"/>
                            </a:rPr>
                            <m:t>𝑝</m:t>
                          </m:r>
                        </m:sub>
                      </m:sSub>
                      <m:r>
                        <a:rPr lang="en-US" sz="1600" b="0" i="1" dirty="0" smtClean="0">
                          <a:solidFill>
                            <a:schemeClr val="bg1"/>
                          </a:solidFill>
                          <a:latin typeface="Cambria Math" panose="02040503050406030204" pitchFamily="18" charset="0"/>
                        </a:rPr>
                        <m:t>[</m:t>
                      </m:r>
                      <m:r>
                        <a:rPr lang="en-US" sz="1600" i="1" dirty="0">
                          <a:solidFill>
                            <a:schemeClr val="bg1"/>
                          </a:solidFill>
                          <a:latin typeface="Cambria Math" panose="02040503050406030204" pitchFamily="18" charset="0"/>
                          <a:ea typeface="Cambria Math" panose="02040503050406030204" pitchFamily="18" charset="0"/>
                        </a:rPr>
                        <m:t>𝑥</m:t>
                      </m:r>
                      <m:r>
                        <a:rPr lang="en-US" sz="1600" b="0" i="1" dirty="0" smtClean="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14:m>
                    <m:oMath xmlns:m="http://schemas.openxmlformats.org/officeDocument/2006/math">
                      <m:sSup>
                        <m:sSupPr>
                          <m:ctrlPr>
                            <a:rPr lang="en-US" sz="1600" i="1" dirty="0">
                              <a:solidFill>
                                <a:schemeClr val="bg1"/>
                              </a:solidFill>
                              <a:latin typeface="Cambria Math" panose="02040503050406030204" pitchFamily="18" charset="0"/>
                            </a:rPr>
                          </m:ctrlPr>
                        </m:sSupPr>
                        <m:e>
                          <m:r>
                            <a:rPr lang="en-US" sz="1600" i="1" dirty="0">
                              <a:solidFill>
                                <a:schemeClr val="bg1"/>
                              </a:solidFill>
                              <a:latin typeface="Cambria Math" panose="02040503050406030204" pitchFamily="18" charset="0"/>
                            </a:rPr>
                            <m:t>𝑥</m:t>
                          </m:r>
                        </m:e>
                        <m:sup>
                          <m:r>
                            <a:rPr lang="en-US" sz="1600" i="1" dirty="0">
                              <a:solidFill>
                                <a:schemeClr val="bg1"/>
                              </a:solidFill>
                              <a:latin typeface="Cambria Math" panose="02040503050406030204" pitchFamily="18" charset="0"/>
                            </a:rPr>
                            <m:t>𝑁</m:t>
                          </m:r>
                        </m:sup>
                      </m:sSup>
                    </m:oMath>
                  </a14:m>
                  <a:r>
                    <a:rPr lang="en-US" sz="1600" dirty="0">
                      <a:solidFill>
                        <a:schemeClr val="bg1"/>
                      </a:solidFill>
                      <a:latin typeface="Cambria Math" panose="02040503050406030204" pitchFamily="18" charset="0"/>
                    </a:rPr>
                    <a:t>+1</a:t>
                  </a:r>
                  <a:endParaRPr lang="en-US" sz="1600" dirty="0">
                    <a:solidFill>
                      <a:prstClr val="white"/>
                    </a:solidFill>
                    <a:latin typeface="Calibri" panose="020F0502020204030204"/>
                  </a:endParaRPr>
                </a:p>
              </p:txBody>
            </p:sp>
          </mc:Choice>
          <mc:Fallback xmlns="">
            <p:sp>
              <p:nvSpPr>
                <p:cNvPr id="42" name="TextBox 41">
                  <a:extLst>
                    <a:ext uri="{FF2B5EF4-FFF2-40B4-BE49-F238E27FC236}">
                      <a16:creationId xmlns:a16="http://schemas.microsoft.com/office/drawing/2014/main" id="{1A791853-199E-481D-A9DC-D349AA8B71F1}"/>
                    </a:ext>
                  </a:extLst>
                </p:cNvPr>
                <p:cNvSpPr txBox="1">
                  <a:spLocks noRot="1" noChangeAspect="1" noMove="1" noResize="1" noEditPoints="1" noAdjustHandles="1" noChangeArrowheads="1" noChangeShapeType="1" noTextEdit="1"/>
                </p:cNvSpPr>
                <p:nvPr/>
              </p:nvSpPr>
              <p:spPr>
                <a:xfrm>
                  <a:off x="3368076" y="3961350"/>
                  <a:ext cx="1876425" cy="880754"/>
                </a:xfrm>
                <a:prstGeom prst="rect">
                  <a:avLst/>
                </a:prstGeom>
                <a:blipFill>
                  <a:blip r:embed="rId9"/>
                  <a:stretch>
                    <a:fillRect t="-4167"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F81048F-A127-445E-91F9-EE312BA20904}"/>
                    </a:ext>
                  </a:extLst>
                </p:cNvPr>
                <p:cNvSpPr txBox="1"/>
                <p:nvPr/>
              </p:nvSpPr>
              <p:spPr>
                <a:xfrm>
                  <a:off x="2809326" y="4821311"/>
                  <a:ext cx="2993923" cy="307777"/>
                </a:xfrm>
                <a:prstGeom prst="rect">
                  <a:avLst/>
                </a:prstGeom>
                <a:noFill/>
              </p:spPr>
              <p:txBody>
                <a:bodyPr wrap="square">
                  <a:spAutoFit/>
                </a:bodyPr>
                <a:lstStyle/>
                <a:p>
                  <a:pPr algn="ctr" defTabSz="342892"/>
                  <a14:m>
                    <m:oMath xmlns:m="http://schemas.openxmlformats.org/officeDocument/2006/math">
                      <m:sSup>
                        <m:sSupPr>
                          <m:ctrlPr>
                            <a:rPr lang="en-US" sz="1400" i="1" smtClean="0">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−1</m:t>
                          </m:r>
                        </m:sup>
                      </m:sSup>
                      <m:r>
                        <a:rPr lang="en-US" sz="1400">
                          <a:solidFill>
                            <a:prstClr val="black"/>
                          </a:solidFill>
                          <a:latin typeface="Cambria Math" panose="02040503050406030204" pitchFamily="18" charset="0"/>
                        </a:rPr>
                        <m:t>+</m:t>
                      </m:r>
                      <m:r>
                        <a:rPr lang="en-US" sz="1400" b="0" i="0" smtClean="0">
                          <a:solidFill>
                            <a:prstClr val="black"/>
                          </a:solidFill>
                          <a:latin typeface="Cambria Math" panose="02040503050406030204" pitchFamily="18" charset="0"/>
                        </a:rPr>
                        <m:t>23</m:t>
                      </m:r>
                    </m:oMath>
                  </a14:m>
                  <a:r>
                    <a:rPr lang="en-US" sz="1400" dirty="0">
                      <a:solidFill>
                        <a:prstClr val="black"/>
                      </a:solidFill>
                    </a:rPr>
                    <a:t> </a:t>
                  </a:r>
                  <a14:m>
                    <m:oMath xmlns:m="http://schemas.openxmlformats.org/officeDocument/2006/math">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−2</m:t>
                          </m:r>
                        </m:sup>
                      </m:sSup>
                      <m:r>
                        <a:rPr lang="en-US" sz="1400">
                          <a:solidFill>
                            <a:prstClr val="black"/>
                          </a:solidFill>
                          <a:latin typeface="Cambria Math" panose="02040503050406030204" pitchFamily="18" charset="0"/>
                        </a:rPr>
                        <m:t>+</m:t>
                      </m:r>
                      <m:r>
                        <m:rPr>
                          <m:nor/>
                        </m:rPr>
                        <a:rPr lang="en-US" sz="1400" dirty="0">
                          <a:solidFill>
                            <a:prstClr val="black"/>
                          </a:solidFill>
                          <a:cs typeface="Calibri" panose="020F0502020204030204" pitchFamily="34" charset="0"/>
                        </a:rPr>
                        <m:t>·</m:t>
                      </m:r>
                    </m:oMath>
                  </a14:m>
                  <a:r>
                    <a:rPr lang="en-US" sz="1400" dirty="0">
                      <a:solidFill>
                        <a:prstClr val="black"/>
                      </a:solidFill>
                      <a:cs typeface="Calibri" panose="020F0502020204030204" pitchFamily="34" charset="0"/>
                    </a:rPr>
                    <a:t> · · </a:t>
                  </a:r>
                  <a14:m>
                    <m:oMath xmlns:m="http://schemas.openxmlformats.org/officeDocument/2006/math">
                      <m:r>
                        <a:rPr lang="en-US" sz="1400" i="1">
                          <a:solidFill>
                            <a:prstClr val="black"/>
                          </a:solidFill>
                          <a:latin typeface="Cambria Math" panose="02040503050406030204" pitchFamily="18" charset="0"/>
                        </a:rPr>
                        <m:t>− </m:t>
                      </m:r>
                    </m:oMath>
                  </a14:m>
                  <a:r>
                    <a:rPr lang="en-US" sz="1400" dirty="0">
                      <a:solidFill>
                        <a:prstClr val="black"/>
                      </a:solidFill>
                    </a:rPr>
                    <a:t> </a:t>
                  </a:r>
                  <a14:m>
                    <m:oMath xmlns:m="http://schemas.openxmlformats.org/officeDocument/2006/math">
                      <m:r>
                        <a:rPr lang="en-US" sz="1400" b="0" i="0" smtClean="0">
                          <a:solidFill>
                            <a:prstClr val="black"/>
                          </a:solidFill>
                          <a:latin typeface="Cambria Math" panose="02040503050406030204" pitchFamily="18" charset="0"/>
                        </a:rPr>
                        <m:t>1</m:t>
                      </m:r>
                      <m:sSup>
                        <m:sSupPr>
                          <m:ctrlPr>
                            <a:rPr lang="en-US" sz="1400" i="1">
                              <a:solidFill>
                                <a:prstClr val="black"/>
                              </a:solidFill>
                              <a:latin typeface="Cambria Math" panose="02040503050406030204" pitchFamily="18" charset="0"/>
                            </a:rPr>
                          </m:ctrlPr>
                        </m:sSupPr>
                        <m:e>
                          <m:r>
                            <a:rPr lang="en-US" sz="1400" b="0" i="1" smtClean="0">
                              <a:solidFill>
                                <a:prstClr val="black"/>
                              </a:solidFill>
                              <a:latin typeface="Cambria Math" panose="02040503050406030204" pitchFamily="18" charset="0"/>
                            </a:rPr>
                            <m:t>3</m:t>
                          </m:r>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1</m:t>
                          </m:r>
                        </m:sup>
                      </m:sSup>
                      <m:r>
                        <a:rPr lang="en-US" sz="140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1 </m:t>
                      </m:r>
                    </m:oMath>
                  </a14:m>
                  <a:endParaRPr lang="en-US" sz="1400" dirty="0">
                    <a:solidFill>
                      <a:prstClr val="black"/>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6F81048F-A127-445E-91F9-EE312BA20904}"/>
                    </a:ext>
                  </a:extLst>
                </p:cNvPr>
                <p:cNvSpPr txBox="1">
                  <a:spLocks noRot="1" noChangeAspect="1" noMove="1" noResize="1" noEditPoints="1" noAdjustHandles="1" noChangeArrowheads="1" noChangeShapeType="1" noTextEdit="1"/>
                </p:cNvSpPr>
                <p:nvPr/>
              </p:nvSpPr>
              <p:spPr>
                <a:xfrm>
                  <a:off x="2809326" y="4821311"/>
                  <a:ext cx="2993923" cy="307777"/>
                </a:xfrm>
                <a:prstGeom prst="rect">
                  <a:avLst/>
                </a:prstGeom>
                <a:blipFill>
                  <a:blip r:embed="rId10"/>
                  <a:stretch>
                    <a:fillRect t="-2000" b="-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C6CB6BD1-36C9-4232-AB97-A4CFB3B63862}"/>
                    </a:ext>
                  </a:extLst>
                </p:cNvPr>
                <p:cNvSpPr txBox="1"/>
                <p:nvPr/>
              </p:nvSpPr>
              <p:spPr>
                <a:xfrm>
                  <a:off x="6382053" y="3951180"/>
                  <a:ext cx="1876425" cy="885692"/>
                </a:xfrm>
                <a:prstGeom prst="rect">
                  <a:avLst/>
                </a:prstGeom>
                <a:solidFill>
                  <a:srgbClr val="0070C0"/>
                </a:solidFill>
              </p:spPr>
              <p:txBody>
                <a:bodyPr wrap="square">
                  <a:spAutoFit/>
                </a:bodyPr>
                <a:lstStyle/>
                <a:p>
                  <a:pPr algn="ctr" defTabSz="342892"/>
                  <a:r>
                    <a:rPr lang="en-US" sz="1800" dirty="0">
                      <a:solidFill>
                        <a:prstClr val="white"/>
                      </a:solidFill>
                      <a:latin typeface="+mj-lt"/>
                    </a:rPr>
                    <a:t>Ciphertext</a:t>
                  </a:r>
                </a:p>
                <a:p>
                  <a:pPr algn="ctr" defTabSz="342892"/>
                  <a:r>
                    <a:rPr lang="en-US" sz="1600" dirty="0">
                      <a:solidFill>
                        <a:prstClr val="white"/>
                      </a:solidFill>
                      <a:latin typeface="+mj-lt"/>
                    </a:rPr>
                    <a:t>Two polynomials</a:t>
                  </a:r>
                </a:p>
                <a:p>
                  <a:pPr algn="ctr" defTabSz="342892"/>
                  <a14:m>
                    <m:oMath xmlns:m="http://schemas.openxmlformats.org/officeDocument/2006/math">
                      <m:sSubSup>
                        <m:sSubSupPr>
                          <m:ctrlPr>
                            <a:rPr lang="en-US" sz="1600" i="1" dirty="0" smtClean="0">
                              <a:solidFill>
                                <a:schemeClr val="bg1"/>
                              </a:solidFill>
                              <a:latin typeface="Cambria Math" panose="02040503050406030204" pitchFamily="18" charset="0"/>
                            </a:rPr>
                          </m:ctrlPr>
                        </m:sSubSupPr>
                        <m:e>
                          <m:r>
                            <a:rPr lang="en-US" sz="1600" i="1" dirty="0" smtClean="0">
                              <a:solidFill>
                                <a:schemeClr val="bg1"/>
                              </a:solidFill>
                              <a:latin typeface="Cambria Math" panose="02040503050406030204" pitchFamily="18" charset="0"/>
                              <a:ea typeface="Cambria Math" panose="02040503050406030204" pitchFamily="18" charset="0"/>
                            </a:rPr>
                            <m:t>ℤ</m:t>
                          </m:r>
                        </m:e>
                        <m:sub>
                          <m:r>
                            <a:rPr lang="en-US" sz="1600" b="0" i="1" dirty="0" smtClean="0">
                              <a:solidFill>
                                <a:schemeClr val="bg1"/>
                              </a:solidFill>
                              <a:latin typeface="Cambria Math" panose="02040503050406030204" pitchFamily="18" charset="0"/>
                            </a:rPr>
                            <m:t>𝑞</m:t>
                          </m:r>
                        </m:sub>
                        <m:sup>
                          <m:r>
                            <a:rPr lang="en-US" sz="1600" b="0" i="1" dirty="0" smtClean="0">
                              <a:solidFill>
                                <a:schemeClr val="bg1"/>
                              </a:solidFill>
                              <a:latin typeface="Cambria Math" panose="02040503050406030204" pitchFamily="18" charset="0"/>
                            </a:rPr>
                            <m:t>2</m:t>
                          </m:r>
                        </m:sup>
                      </m:sSubSup>
                      <m:r>
                        <a:rPr lang="en-US" sz="1600" b="0" i="1" dirty="0" smtClean="0">
                          <a:solidFill>
                            <a:schemeClr val="bg1"/>
                          </a:solidFill>
                          <a:latin typeface="Cambria Math" panose="02040503050406030204" pitchFamily="18" charset="0"/>
                        </a:rPr>
                        <m:t>[</m:t>
                      </m:r>
                      <m:r>
                        <a:rPr lang="en-US" sz="1600" i="1" dirty="0">
                          <a:solidFill>
                            <a:schemeClr val="bg1"/>
                          </a:solidFill>
                          <a:latin typeface="Cambria Math" panose="02040503050406030204" pitchFamily="18" charset="0"/>
                          <a:ea typeface="Cambria Math" panose="02040503050406030204" pitchFamily="18" charset="0"/>
                        </a:rPr>
                        <m:t>𝑥</m:t>
                      </m:r>
                      <m:r>
                        <a:rPr lang="en-US" sz="1600" b="0" i="1" dirty="0" smtClean="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14:m>
                    <m:oMath xmlns:m="http://schemas.openxmlformats.org/officeDocument/2006/math">
                      <m:sSup>
                        <m:sSupPr>
                          <m:ctrlPr>
                            <a:rPr lang="en-US" sz="1600" i="1" dirty="0">
                              <a:solidFill>
                                <a:schemeClr val="bg1"/>
                              </a:solidFill>
                              <a:latin typeface="Cambria Math" panose="02040503050406030204" pitchFamily="18" charset="0"/>
                            </a:rPr>
                          </m:ctrlPr>
                        </m:sSupPr>
                        <m:e>
                          <m:r>
                            <a:rPr lang="en-US" sz="1600" i="1" dirty="0">
                              <a:solidFill>
                                <a:schemeClr val="bg1"/>
                              </a:solidFill>
                              <a:latin typeface="Cambria Math" panose="02040503050406030204" pitchFamily="18" charset="0"/>
                            </a:rPr>
                            <m:t>𝑥</m:t>
                          </m:r>
                        </m:e>
                        <m:sup>
                          <m:r>
                            <a:rPr lang="en-US" sz="1600" i="1" dirty="0">
                              <a:solidFill>
                                <a:schemeClr val="bg1"/>
                              </a:solidFill>
                              <a:latin typeface="Cambria Math" panose="02040503050406030204" pitchFamily="18" charset="0"/>
                            </a:rPr>
                            <m:t>𝑁</m:t>
                          </m:r>
                        </m:sup>
                      </m:sSup>
                    </m:oMath>
                  </a14:m>
                  <a:r>
                    <a:rPr lang="en-US" sz="1600" dirty="0">
                      <a:solidFill>
                        <a:schemeClr val="bg1"/>
                      </a:solidFill>
                      <a:latin typeface="Cambria Math" panose="02040503050406030204" pitchFamily="18" charset="0"/>
                    </a:rPr>
                    <a:t>+1</a:t>
                  </a:r>
                  <a:endParaRPr lang="en-US" sz="1600" dirty="0">
                    <a:solidFill>
                      <a:prstClr val="white"/>
                    </a:solidFill>
                    <a:latin typeface="Calibri" panose="020F0502020204030204"/>
                  </a:endParaRPr>
                </a:p>
              </p:txBody>
            </p:sp>
          </mc:Choice>
          <mc:Fallback xmlns="">
            <p:sp>
              <p:nvSpPr>
                <p:cNvPr id="44" name="TextBox 43">
                  <a:extLst>
                    <a:ext uri="{FF2B5EF4-FFF2-40B4-BE49-F238E27FC236}">
                      <a16:creationId xmlns:a16="http://schemas.microsoft.com/office/drawing/2014/main" id="{C6CB6BD1-36C9-4232-AB97-A4CFB3B63862}"/>
                    </a:ext>
                  </a:extLst>
                </p:cNvPr>
                <p:cNvSpPr txBox="1">
                  <a:spLocks noRot="1" noChangeAspect="1" noMove="1" noResize="1" noEditPoints="1" noAdjustHandles="1" noChangeArrowheads="1" noChangeShapeType="1" noTextEdit="1"/>
                </p:cNvSpPr>
                <p:nvPr/>
              </p:nvSpPr>
              <p:spPr>
                <a:xfrm>
                  <a:off x="6382053" y="3951180"/>
                  <a:ext cx="1876425" cy="885692"/>
                </a:xfrm>
                <a:prstGeom prst="rect">
                  <a:avLst/>
                </a:prstGeom>
                <a:blipFill>
                  <a:blip r:embed="rId11"/>
                  <a:stretch>
                    <a:fillRect t="-4138" b="-6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8760B29-3B87-4FE7-9094-915CCF9BB26D}"/>
                    </a:ext>
                  </a:extLst>
                </p:cNvPr>
                <p:cNvSpPr txBox="1"/>
                <p:nvPr/>
              </p:nvSpPr>
              <p:spPr>
                <a:xfrm>
                  <a:off x="6278237" y="4837951"/>
                  <a:ext cx="2192087" cy="307777"/>
                </a:xfrm>
                <a:prstGeom prst="rect">
                  <a:avLst/>
                </a:prstGeom>
                <a:noFill/>
              </p:spPr>
              <p:txBody>
                <a:bodyPr wrap="square">
                  <a:spAutoFit/>
                </a:bodyPr>
                <a:lstStyle/>
                <a:p>
                  <a:pPr defTabSz="685800"/>
                  <a14:m>
                    <m:oMath xmlns:m="http://schemas.openxmlformats.org/officeDocument/2006/math">
                      <m:sSup>
                        <m:sSupPr>
                          <m:ctrlPr>
                            <a:rPr lang="en-US" sz="1400" i="1" smtClean="0">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−1</m:t>
                          </m:r>
                        </m:sup>
                      </m:sSup>
                      <m:r>
                        <a:rPr lang="en-US" sz="1400" i="1">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37653</m:t>
                      </m:r>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−2</m:t>
                          </m:r>
                        </m:sup>
                      </m:sSup>
                      <m:r>
                        <a:rPr lang="en-US" sz="1400">
                          <a:solidFill>
                            <a:prstClr val="black"/>
                          </a:solidFill>
                          <a:latin typeface="Cambria Math" panose="02040503050406030204" pitchFamily="18" charset="0"/>
                        </a:rPr>
                        <m:t>+</m:t>
                      </m:r>
                      <m:r>
                        <m:rPr>
                          <m:nor/>
                        </m:rPr>
                        <a:rPr lang="en-US" sz="1400" dirty="0">
                          <a:solidFill>
                            <a:prstClr val="black"/>
                          </a:solidFill>
                          <a:cs typeface="Calibri" panose="020F0502020204030204" pitchFamily="34" charset="0"/>
                        </a:rPr>
                        <m:t>·</m:t>
                      </m:r>
                    </m:oMath>
                  </a14:m>
                  <a:r>
                    <a:rPr lang="en-US" sz="1400" dirty="0">
                      <a:solidFill>
                        <a:prstClr val="black"/>
                      </a:solidFill>
                      <a:cs typeface="Calibri" panose="020F0502020204030204" pitchFamily="34" charset="0"/>
                    </a:rPr>
                    <a:t> · ·</a:t>
                  </a:r>
                </a:p>
              </p:txBody>
            </p:sp>
          </mc:Choice>
          <mc:Fallback xmlns="">
            <p:sp>
              <p:nvSpPr>
                <p:cNvPr id="45" name="TextBox 44">
                  <a:extLst>
                    <a:ext uri="{FF2B5EF4-FFF2-40B4-BE49-F238E27FC236}">
                      <a16:creationId xmlns:a16="http://schemas.microsoft.com/office/drawing/2014/main" id="{38760B29-3B87-4FE7-9094-915CCF9BB26D}"/>
                    </a:ext>
                  </a:extLst>
                </p:cNvPr>
                <p:cNvSpPr txBox="1">
                  <a:spLocks noRot="1" noChangeAspect="1" noMove="1" noResize="1" noEditPoints="1" noAdjustHandles="1" noChangeArrowheads="1" noChangeShapeType="1" noTextEdit="1"/>
                </p:cNvSpPr>
                <p:nvPr/>
              </p:nvSpPr>
              <p:spPr>
                <a:xfrm>
                  <a:off x="6278237" y="4837951"/>
                  <a:ext cx="2192087" cy="307777"/>
                </a:xfrm>
                <a:prstGeom prst="rect">
                  <a:avLst/>
                </a:prstGeom>
                <a:blipFill>
                  <a:blip r:embed="rId12"/>
                  <a:stretch>
                    <a:fillRect b="-21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01B498F-5615-46B9-800A-3D2222918D5E}"/>
                    </a:ext>
                  </a:extLst>
                </p:cNvPr>
                <p:cNvSpPr txBox="1"/>
                <p:nvPr/>
              </p:nvSpPr>
              <p:spPr>
                <a:xfrm>
                  <a:off x="4976984" y="4053258"/>
                  <a:ext cx="1648882" cy="300082"/>
                </a:xfrm>
                <a:prstGeom prst="rect">
                  <a:avLst/>
                </a:prstGeom>
                <a:noFill/>
              </p:spPr>
              <p:txBody>
                <a:bodyPr wrap="square" rtlCol="0">
                  <a:spAutoFit/>
                </a:bodyPr>
                <a:lstStyle/>
                <a:p>
                  <a:pPr algn="ctr" defTabSz="685800"/>
                  <a:r>
                    <a:rPr lang="en-US" dirty="0">
                      <a:solidFill>
                        <a:prstClr val="black"/>
                      </a:solidFill>
                      <a:latin typeface="+mj-lt"/>
                    </a:rPr>
                    <a:t>Encryption</a:t>
                  </a:r>
                  <a:r>
                    <a:rPr lang="en-US" dirty="0">
                      <a:solidFill>
                        <a:prstClr val="black"/>
                      </a:solidFill>
                      <a:latin typeface="Calibri" panose="020F0502020204030204"/>
                    </a:rPr>
                    <a:t> (</a:t>
                  </a:r>
                  <a14:m>
                    <m:oMath xmlns:m="http://schemas.openxmlformats.org/officeDocument/2006/math">
                      <m:r>
                        <a:rPr lang="en-US" sz="1400" b="0" i="1" smtClean="0">
                          <a:solidFill>
                            <a:prstClr val="black"/>
                          </a:solidFill>
                          <a:latin typeface="Cambria Math" panose="02040503050406030204" pitchFamily="18" charset="0"/>
                        </a:rPr>
                        <m:t>𝑝𝑘</m:t>
                      </m:r>
                    </m:oMath>
                  </a14:m>
                  <a:r>
                    <a:rPr lang="en-US" dirty="0">
                      <a:solidFill>
                        <a:prstClr val="black"/>
                      </a:solidFill>
                      <a:latin typeface="Calibri" panose="020F0502020204030204"/>
                    </a:rPr>
                    <a:t>)</a:t>
                  </a:r>
                </a:p>
              </p:txBody>
            </p:sp>
          </mc:Choice>
          <mc:Fallback xmlns="">
            <p:sp>
              <p:nvSpPr>
                <p:cNvPr id="46" name="TextBox 45">
                  <a:extLst>
                    <a:ext uri="{FF2B5EF4-FFF2-40B4-BE49-F238E27FC236}">
                      <a16:creationId xmlns:a16="http://schemas.microsoft.com/office/drawing/2014/main" id="{601B498F-5615-46B9-800A-3D2222918D5E}"/>
                    </a:ext>
                  </a:extLst>
                </p:cNvPr>
                <p:cNvSpPr txBox="1">
                  <a:spLocks noRot="1" noChangeAspect="1" noMove="1" noResize="1" noEditPoints="1" noAdjustHandles="1" noChangeArrowheads="1" noChangeShapeType="1" noTextEdit="1"/>
                </p:cNvSpPr>
                <p:nvPr/>
              </p:nvSpPr>
              <p:spPr>
                <a:xfrm>
                  <a:off x="4976984" y="4053258"/>
                  <a:ext cx="1648882" cy="300082"/>
                </a:xfrm>
                <a:prstGeom prst="rect">
                  <a:avLst/>
                </a:prstGeom>
                <a:blipFill>
                  <a:blip r:embed="rId13"/>
                  <a:stretch>
                    <a:fillRect t="-2041"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2E034CF-9A90-4100-9BE2-0A247A613742}"/>
                    </a:ext>
                  </a:extLst>
                </p:cNvPr>
                <p:cNvSpPr txBox="1"/>
                <p:nvPr/>
              </p:nvSpPr>
              <p:spPr>
                <a:xfrm>
                  <a:off x="1105777" y="4810170"/>
                  <a:ext cx="694665" cy="307777"/>
                </a:xfrm>
                <a:prstGeom prst="rect">
                  <a:avLst/>
                </a:prstGeom>
                <a:noFill/>
              </p:spPr>
              <p:txBody>
                <a:bodyPr wrap="square">
                  <a:spAutoFit/>
                </a:bodyPr>
                <a:lstStyle/>
                <a:p>
                  <a:pPr algn="ctr" defTabSz="342892"/>
                  <a14:m>
                    <m:oMathPara xmlns:m="http://schemas.openxmlformats.org/officeDocument/2006/math">
                      <m:oMathParaPr>
                        <m:jc m:val="centerGroup"/>
                      </m:oMathParaPr>
                      <m:oMath xmlns:m="http://schemas.openxmlformats.org/officeDocument/2006/math">
                        <m:r>
                          <a:rPr lang="en-US" sz="1400" b="0" i="1" smtClean="0">
                            <a:solidFill>
                              <a:prstClr val="black"/>
                            </a:solidFill>
                            <a:latin typeface="Cambria Math" panose="02040503050406030204" pitchFamily="18" charset="0"/>
                          </a:rPr>
                          <m:t>(1,</m:t>
                        </m:r>
                        <m:r>
                          <a:rPr lang="en-US" sz="1400" i="1" smtClean="0">
                            <a:solidFill>
                              <a:prstClr val="black"/>
                            </a:solidFill>
                            <a:latin typeface="Cambria Math" panose="02040503050406030204" pitchFamily="18" charset="0"/>
                          </a:rPr>
                          <m:t>2</m:t>
                        </m:r>
                        <m:r>
                          <a:rPr lang="en-US" sz="1400" b="0" i="1" smtClean="0">
                            <a:solidFill>
                              <a:prstClr val="black"/>
                            </a:solidFill>
                            <a:latin typeface="Cambria Math" panose="02040503050406030204" pitchFamily="18" charset="0"/>
                          </a:rPr>
                          <m:t>,3,4,5,6…)</m:t>
                        </m:r>
                      </m:oMath>
                    </m:oMathPara>
                  </a14:m>
                  <a:endParaRPr lang="en-US" sz="1400" dirty="0">
                    <a:solidFill>
                      <a:prstClr val="black"/>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62E034CF-9A90-4100-9BE2-0A247A613742}"/>
                    </a:ext>
                  </a:extLst>
                </p:cNvPr>
                <p:cNvSpPr txBox="1">
                  <a:spLocks noRot="1" noChangeAspect="1" noMove="1" noResize="1" noEditPoints="1" noAdjustHandles="1" noChangeArrowheads="1" noChangeShapeType="1" noTextEdit="1"/>
                </p:cNvSpPr>
                <p:nvPr/>
              </p:nvSpPr>
              <p:spPr>
                <a:xfrm>
                  <a:off x="1105777" y="4810170"/>
                  <a:ext cx="694665" cy="307777"/>
                </a:xfrm>
                <a:prstGeom prst="rect">
                  <a:avLst/>
                </a:prstGeom>
                <a:blipFill>
                  <a:blip r:embed="rId14"/>
                  <a:stretch>
                    <a:fillRect l="-45133" r="-39823" b="-10000"/>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BB98DEC8-B6C4-4DE7-A3AE-C8B0021F813F}"/>
                </a:ext>
              </a:extLst>
            </p:cNvPr>
            <p:cNvSpPr txBox="1"/>
            <p:nvPr/>
          </p:nvSpPr>
          <p:spPr>
            <a:xfrm>
              <a:off x="-256733" y="3620328"/>
              <a:ext cx="1648882" cy="369332"/>
            </a:xfrm>
            <a:prstGeom prst="rect">
              <a:avLst/>
            </a:prstGeom>
            <a:noFill/>
          </p:spPr>
          <p:txBody>
            <a:bodyPr wrap="square" rtlCol="0">
              <a:spAutoFit/>
            </a:bodyPr>
            <a:lstStyle/>
            <a:p>
              <a:pPr algn="ctr" defTabSz="685800"/>
              <a:r>
                <a:rPr lang="en-US" sz="1800" b="1" dirty="0">
                  <a:solidFill>
                    <a:prstClr val="black"/>
                  </a:solidFill>
                  <a:latin typeface="+mj-lt"/>
                </a:rPr>
                <a:t>After Batching:</a:t>
              </a:r>
            </a:p>
          </p:txBody>
        </p:sp>
      </p:grpSp>
      <p:pic>
        <p:nvPicPr>
          <p:cNvPr id="6" name="Audio 5">
            <a:hlinkClick r:id="" action="ppaction://media"/>
            <a:extLst>
              <a:ext uri="{FF2B5EF4-FFF2-40B4-BE49-F238E27FC236}">
                <a16:creationId xmlns:a16="http://schemas.microsoft.com/office/drawing/2014/main" id="{AAD8E4BE-00AA-4ABB-9CAF-C2D49A6D0CED}"/>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4127336605"/>
      </p:ext>
    </p:extLst>
  </p:cSld>
  <p:clrMapOvr>
    <a:masterClrMapping/>
  </p:clrMapOvr>
  <p:transition spd="slow" advTm="3774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278848-FA59-412B-96DA-A9DA23710D59}"/>
              </a:ext>
            </a:extLst>
          </p:cNvPr>
          <p:cNvSpPr>
            <a:spLocks noGrp="1"/>
          </p:cNvSpPr>
          <p:nvPr>
            <p:ph type="sldNum"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16</a:t>
            </a:fld>
            <a:endParaRPr lang="en" kern="0">
              <a:latin typeface="Arial"/>
              <a:cs typeface="Arial"/>
              <a:sym typeface="Arial"/>
            </a:endParaRPr>
          </a:p>
        </p:txBody>
      </p:sp>
      <mc:AlternateContent xmlns:mc="http://schemas.openxmlformats.org/markup-compatibility/2006" xmlns:a14="http://schemas.microsoft.com/office/drawing/2010/main">
        <mc:Choice Requires="a14">
          <p:sp>
            <p:nvSpPr>
              <p:cNvPr id="265" name="Rectangle 264">
                <a:extLst>
                  <a:ext uri="{FF2B5EF4-FFF2-40B4-BE49-F238E27FC236}">
                    <a16:creationId xmlns:a16="http://schemas.microsoft.com/office/drawing/2014/main" id="{8BB3F386-6585-4F8C-8C18-A035E6841454}"/>
                  </a:ext>
                </a:extLst>
              </p:cNvPr>
              <p:cNvSpPr/>
              <p:nvPr/>
            </p:nvSpPr>
            <p:spPr>
              <a:xfrm>
                <a:off x="1396153" y="1305336"/>
                <a:ext cx="322751" cy="297085"/>
              </a:xfrm>
              <a:prstGeom prst="rect">
                <a:avLst/>
              </a:prstGeom>
              <a:solidFill>
                <a:schemeClr val="bg1"/>
              </a:solidFill>
              <a:ln w="12700" cap="flat" cmpd="sng" algn="ctr">
                <a:solidFill>
                  <a:srgbClr val="4472C4"/>
                </a:solidFill>
                <a:prstDash val="solid"/>
                <a:miter lim="800000"/>
              </a:ln>
              <a:effectLst/>
            </p:spPr>
            <p:txBody>
              <a:bodyPr rtlCol="0" anchor="ctr"/>
              <a:lstStyle/>
              <a:p>
                <a:pPr algn="ctr" defTabSz="538490">
                  <a:defRPr/>
                </a:pPr>
                <a14:m>
                  <m:oMathPara xmlns:m="http://schemas.openxmlformats.org/officeDocument/2006/math">
                    <m:oMathParaPr>
                      <m:jc m:val="centerGroup"/>
                    </m:oMathParaPr>
                    <m:oMath xmlns:m="http://schemas.openxmlformats.org/officeDocument/2006/math">
                      <m:sSub>
                        <m:sSubPr>
                          <m:ctrlPr>
                            <a:rPr lang="en-US" sz="1504" b="1" i="1" kern="0">
                              <a:solidFill>
                                <a:prstClr val="black"/>
                              </a:solidFill>
                              <a:latin typeface="Cambria Math" panose="02040503050406030204" pitchFamily="18" charset="0"/>
                            </a:rPr>
                          </m:ctrlPr>
                        </m:sSubPr>
                        <m:e>
                          <m:r>
                            <a:rPr lang="en-US" sz="1504" b="1" i="1" kern="0">
                              <a:solidFill>
                                <a:prstClr val="black"/>
                              </a:solidFill>
                              <a:latin typeface="Cambria Math" panose="02040503050406030204" pitchFamily="18" charset="0"/>
                            </a:rPr>
                            <m:t> </m:t>
                          </m:r>
                          <m:r>
                            <a:rPr lang="en-US" sz="1504" b="1" i="1" kern="0">
                              <a:solidFill>
                                <a:prstClr val="black"/>
                              </a:solidFill>
                              <a:latin typeface="Cambria Math" panose="02040503050406030204" pitchFamily="18" charset="0"/>
                            </a:rPr>
                            <m:t>𝒘</m:t>
                          </m:r>
                        </m:e>
                        <m:sub>
                          <m:r>
                            <a:rPr lang="en-US" sz="1504" b="1" i="1" kern="0">
                              <a:solidFill>
                                <a:prstClr val="black"/>
                              </a:solidFill>
                              <a:latin typeface="Cambria Math" panose="02040503050406030204" pitchFamily="18" charset="0"/>
                            </a:rPr>
                            <m:t>𝟏𝟏</m:t>
                          </m:r>
                        </m:sub>
                      </m:sSub>
                    </m:oMath>
                  </m:oMathPara>
                </a14:m>
                <a:endParaRPr lang="en-US" sz="1504" b="1" i="1" kern="0" dirty="0">
                  <a:solidFill>
                    <a:prstClr val="black"/>
                  </a:solidFill>
                  <a:latin typeface="Calibri" panose="020F0502020204030204"/>
                </a:endParaRPr>
              </a:p>
            </p:txBody>
          </p:sp>
        </mc:Choice>
        <mc:Fallback xmlns="">
          <p:sp>
            <p:nvSpPr>
              <p:cNvPr id="265" name="Rectangle 264">
                <a:extLst>
                  <a:ext uri="{FF2B5EF4-FFF2-40B4-BE49-F238E27FC236}">
                    <a16:creationId xmlns:a16="http://schemas.microsoft.com/office/drawing/2014/main" id="{8BB3F386-6585-4F8C-8C18-A035E6841454}"/>
                  </a:ext>
                </a:extLst>
              </p:cNvPr>
              <p:cNvSpPr>
                <a:spLocks noRot="1" noChangeAspect="1" noMove="1" noResize="1" noEditPoints="1" noAdjustHandles="1" noChangeArrowheads="1" noChangeShapeType="1" noTextEdit="1"/>
              </p:cNvSpPr>
              <p:nvPr/>
            </p:nvSpPr>
            <p:spPr>
              <a:xfrm>
                <a:off x="1396153" y="1305336"/>
                <a:ext cx="322751" cy="297085"/>
              </a:xfrm>
              <a:prstGeom prst="rect">
                <a:avLst/>
              </a:prstGeom>
              <a:blipFill>
                <a:blip r:embed="rId6"/>
                <a:stretch>
                  <a:fillRect l="-12727" r="-10909"/>
                </a:stretch>
              </a:blipFill>
              <a:ln w="12700" cap="flat" cmpd="sng" algn="ctr">
                <a:solidFill>
                  <a:srgbClr val="4472C4"/>
                </a:solidFill>
                <a:prstDash val="solid"/>
                <a:miter lim="800000"/>
              </a:ln>
              <a:effectLst/>
            </p:spPr>
            <p:txBody>
              <a:bodyPr/>
              <a:lstStyle/>
              <a:p>
                <a:r>
                  <a:rPr lang="en-US">
                    <a:noFill/>
                  </a:rPr>
                  <a:t> </a:t>
                </a:r>
              </a:p>
            </p:txBody>
          </p:sp>
        </mc:Fallback>
      </mc:AlternateContent>
      <p:sp>
        <p:nvSpPr>
          <p:cNvPr id="266" name="Rectangle 265">
            <a:extLst>
              <a:ext uri="{FF2B5EF4-FFF2-40B4-BE49-F238E27FC236}">
                <a16:creationId xmlns:a16="http://schemas.microsoft.com/office/drawing/2014/main" id="{FA6FE0C9-8F57-430A-9719-2A14B48646F4}"/>
              </a:ext>
            </a:extLst>
          </p:cNvPr>
          <p:cNvSpPr/>
          <p:nvPr/>
        </p:nvSpPr>
        <p:spPr>
          <a:xfrm>
            <a:off x="6026470" y="1399128"/>
            <a:ext cx="356605" cy="341451"/>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5924FEB5-1C69-4007-8954-689B4A6DA7E3}"/>
                  </a:ext>
                </a:extLst>
              </p:cNvPr>
              <p:cNvSpPr txBox="1"/>
              <p:nvPr/>
            </p:nvSpPr>
            <p:spPr>
              <a:xfrm>
                <a:off x="603615" y="899260"/>
                <a:ext cx="380906" cy="382284"/>
              </a:xfrm>
              <a:prstGeom prst="rect">
                <a:avLst/>
              </a:prstGeom>
              <a:noFill/>
            </p:spPr>
            <p:txBody>
              <a:bodyPr wrap="square" rtlCol="0">
                <a:spAutoFit/>
              </a:bodyPr>
              <a:lstStyle/>
              <a:p>
                <a:pPr defTabSz="538490">
                  <a:defRPr/>
                </a:pPr>
                <a14:m>
                  <m:oMathPara xmlns:m="http://schemas.openxmlformats.org/officeDocument/2006/math">
                    <m:oMathParaPr>
                      <m:jc m:val="centerGroup"/>
                    </m:oMathParaPr>
                    <m:oMath xmlns:m="http://schemas.openxmlformats.org/officeDocument/2006/math">
                      <m:r>
                        <a:rPr lang="en-US" sz="1884" b="1" i="1" kern="0" smtClean="0">
                          <a:solidFill>
                            <a:prstClr val="black"/>
                          </a:solidFill>
                          <a:latin typeface="Cambria Math" panose="02040503050406030204" pitchFamily="18" charset="0"/>
                        </a:rPr>
                        <m:t>𝒚</m:t>
                      </m:r>
                    </m:oMath>
                  </m:oMathPara>
                </a14:m>
                <a:endParaRPr lang="en-US" sz="1884" b="1" kern="0" dirty="0">
                  <a:solidFill>
                    <a:prstClr val="black"/>
                  </a:solidFill>
                </a:endParaRPr>
              </a:p>
            </p:txBody>
          </p:sp>
        </mc:Choice>
        <mc:Fallback xmlns="">
          <p:sp>
            <p:nvSpPr>
              <p:cNvPr id="267" name="TextBox 266">
                <a:extLst>
                  <a:ext uri="{FF2B5EF4-FFF2-40B4-BE49-F238E27FC236}">
                    <a16:creationId xmlns:a16="http://schemas.microsoft.com/office/drawing/2014/main" id="{5924FEB5-1C69-4007-8954-689B4A6DA7E3}"/>
                  </a:ext>
                </a:extLst>
              </p:cNvPr>
              <p:cNvSpPr txBox="1">
                <a:spLocks noRot="1" noChangeAspect="1" noMove="1" noResize="1" noEditPoints="1" noAdjustHandles="1" noChangeArrowheads="1" noChangeShapeType="1" noTextEdit="1"/>
              </p:cNvSpPr>
              <p:nvPr/>
            </p:nvSpPr>
            <p:spPr>
              <a:xfrm>
                <a:off x="603615" y="899260"/>
                <a:ext cx="380906" cy="382284"/>
              </a:xfrm>
              <a:prstGeom prst="rect">
                <a:avLst/>
              </a:prstGeom>
              <a:blipFill>
                <a:blip r:embed="rId7"/>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Rectangle 267">
                <a:extLst>
                  <a:ext uri="{FF2B5EF4-FFF2-40B4-BE49-F238E27FC236}">
                    <a16:creationId xmlns:a16="http://schemas.microsoft.com/office/drawing/2014/main" id="{CF189306-FFD9-4D66-A07B-7B5851974978}"/>
                  </a:ext>
                </a:extLst>
              </p:cNvPr>
              <p:cNvSpPr/>
              <p:nvPr/>
            </p:nvSpPr>
            <p:spPr>
              <a:xfrm>
                <a:off x="873795" y="1848322"/>
                <a:ext cx="449161" cy="418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20" i="1">
                          <a:latin typeface="Cambria Math" panose="02040503050406030204" pitchFamily="18" charset="0"/>
                        </a:rPr>
                        <m:t>=</m:t>
                      </m:r>
                    </m:oMath>
                  </m:oMathPara>
                </a14:m>
                <a:endParaRPr lang="en-US" sz="2120" dirty="0"/>
              </a:p>
            </p:txBody>
          </p:sp>
        </mc:Choice>
        <mc:Fallback xmlns="">
          <p:sp>
            <p:nvSpPr>
              <p:cNvPr id="268" name="Rectangle 267">
                <a:extLst>
                  <a:ext uri="{FF2B5EF4-FFF2-40B4-BE49-F238E27FC236}">
                    <a16:creationId xmlns:a16="http://schemas.microsoft.com/office/drawing/2014/main" id="{CF189306-FFD9-4D66-A07B-7B5851974978}"/>
                  </a:ext>
                </a:extLst>
              </p:cNvPr>
              <p:cNvSpPr>
                <a:spLocks noRot="1" noChangeAspect="1" noMove="1" noResize="1" noEditPoints="1" noAdjustHandles="1" noChangeArrowheads="1" noChangeShapeType="1" noTextEdit="1"/>
              </p:cNvSpPr>
              <p:nvPr/>
            </p:nvSpPr>
            <p:spPr>
              <a:xfrm>
                <a:off x="873795" y="1848322"/>
                <a:ext cx="449161" cy="418576"/>
              </a:xfrm>
              <a:prstGeom prst="rect">
                <a:avLst/>
              </a:prstGeom>
              <a:blipFill>
                <a:blip r:embed="rId8"/>
                <a:stretch>
                  <a:fillRect/>
                </a:stretch>
              </a:blipFill>
            </p:spPr>
            <p:txBody>
              <a:bodyPr/>
              <a:lstStyle/>
              <a:p>
                <a:r>
                  <a:rPr lang="en-US">
                    <a:noFill/>
                  </a:rPr>
                  <a:t> </a:t>
                </a:r>
              </a:p>
            </p:txBody>
          </p:sp>
        </mc:Fallback>
      </mc:AlternateContent>
      <p:cxnSp>
        <p:nvCxnSpPr>
          <p:cNvPr id="269" name="Straight Arrow Connector 268">
            <a:extLst>
              <a:ext uri="{FF2B5EF4-FFF2-40B4-BE49-F238E27FC236}">
                <a16:creationId xmlns:a16="http://schemas.microsoft.com/office/drawing/2014/main" id="{1F1EA684-2E86-458A-9F7D-D7E1A09D1A7D}"/>
              </a:ext>
            </a:extLst>
          </p:cNvPr>
          <p:cNvCxnSpPr>
            <a:cxnSpLocks/>
          </p:cNvCxnSpPr>
          <p:nvPr/>
        </p:nvCxnSpPr>
        <p:spPr>
          <a:xfrm flipH="1">
            <a:off x="2449519" y="4074372"/>
            <a:ext cx="1357713" cy="0"/>
          </a:xfrm>
          <a:prstGeom prst="straightConnector1">
            <a:avLst/>
          </a:prstGeom>
          <a:noFill/>
          <a:ln w="15875" cap="flat" cmpd="sng" algn="ctr">
            <a:solidFill>
              <a:schemeClr val="tx1"/>
            </a:solidFill>
            <a:prstDash val="solid"/>
            <a:miter lim="800000"/>
            <a:headEnd type="triangle"/>
            <a:tailEnd type="none"/>
          </a:ln>
          <a:effectLst/>
        </p:spPr>
      </p:cxnSp>
      <mc:AlternateContent xmlns:mc="http://schemas.openxmlformats.org/markup-compatibility/2006" xmlns:a14="http://schemas.microsoft.com/office/drawing/2010/main">
        <mc:Choice Requires="a14">
          <p:sp>
            <p:nvSpPr>
              <p:cNvPr id="270" name="Rectangle 269">
                <a:extLst>
                  <a:ext uri="{FF2B5EF4-FFF2-40B4-BE49-F238E27FC236}">
                    <a16:creationId xmlns:a16="http://schemas.microsoft.com/office/drawing/2014/main" id="{BC5BE0F0-449D-4F5D-B537-2243B94B4FB4}"/>
                  </a:ext>
                </a:extLst>
              </p:cNvPr>
              <p:cNvSpPr/>
              <p:nvPr/>
            </p:nvSpPr>
            <p:spPr>
              <a:xfrm rot="5400000">
                <a:off x="661936" y="1492123"/>
                <a:ext cx="40331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kern="0" smtClean="0">
                          <a:solidFill>
                            <a:prstClr val="black"/>
                          </a:solidFill>
                          <a:latin typeface="Cambria Math" panose="02040503050406030204" pitchFamily="18" charset="0"/>
                        </a:rPr>
                        <m:t>…</m:t>
                      </m:r>
                    </m:oMath>
                  </m:oMathPara>
                </a14:m>
                <a:endParaRPr lang="en-US" sz="2400" dirty="0"/>
              </a:p>
            </p:txBody>
          </p:sp>
        </mc:Choice>
        <mc:Fallback xmlns="">
          <p:sp>
            <p:nvSpPr>
              <p:cNvPr id="270" name="Rectangle 269">
                <a:extLst>
                  <a:ext uri="{FF2B5EF4-FFF2-40B4-BE49-F238E27FC236}">
                    <a16:creationId xmlns:a16="http://schemas.microsoft.com/office/drawing/2014/main" id="{BC5BE0F0-449D-4F5D-B537-2243B94B4FB4}"/>
                  </a:ext>
                </a:extLst>
              </p:cNvPr>
              <p:cNvSpPr>
                <a:spLocks noRot="1" noChangeAspect="1" noMove="1" noResize="1" noEditPoints="1" noAdjustHandles="1" noChangeArrowheads="1" noChangeShapeType="1" noTextEdit="1"/>
              </p:cNvSpPr>
              <p:nvPr/>
            </p:nvSpPr>
            <p:spPr>
              <a:xfrm rot="5400000">
                <a:off x="661936" y="1492123"/>
                <a:ext cx="403319"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Rectangle 270">
                <a:extLst>
                  <a:ext uri="{FF2B5EF4-FFF2-40B4-BE49-F238E27FC236}">
                    <a16:creationId xmlns:a16="http://schemas.microsoft.com/office/drawing/2014/main" id="{6A5A2598-7ECB-4072-8474-F4E2D25FF8E5}"/>
                  </a:ext>
                </a:extLst>
              </p:cNvPr>
              <p:cNvSpPr/>
              <p:nvPr/>
            </p:nvSpPr>
            <p:spPr>
              <a:xfrm>
                <a:off x="2053632" y="3740094"/>
                <a:ext cx="1382431" cy="3461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49" b="0" i="1" kern="0">
                          <a:solidFill>
                            <a:prstClr val="black"/>
                          </a:solidFill>
                          <a:latin typeface="Cambria Math" panose="02040503050406030204" pitchFamily="18" charset="0"/>
                        </a:rPr>
                        <m:t>𝐹𝐹𝑇</m:t>
                      </m:r>
                      <m:r>
                        <a:rPr lang="en-US" sz="1649" b="1" i="1" kern="0">
                          <a:solidFill>
                            <a:prstClr val="black"/>
                          </a:solidFill>
                          <a:latin typeface="Cambria Math" panose="02040503050406030204" pitchFamily="18" charset="0"/>
                        </a:rPr>
                        <m:t> </m:t>
                      </m:r>
                    </m:oMath>
                  </m:oMathPara>
                </a14:m>
                <a:endParaRPr lang="en-US" sz="1590" dirty="0"/>
              </a:p>
            </p:txBody>
          </p:sp>
        </mc:Choice>
        <mc:Fallback xmlns="">
          <p:sp>
            <p:nvSpPr>
              <p:cNvPr id="271" name="Rectangle 270">
                <a:extLst>
                  <a:ext uri="{FF2B5EF4-FFF2-40B4-BE49-F238E27FC236}">
                    <a16:creationId xmlns:a16="http://schemas.microsoft.com/office/drawing/2014/main" id="{6A5A2598-7ECB-4072-8474-F4E2D25FF8E5}"/>
                  </a:ext>
                </a:extLst>
              </p:cNvPr>
              <p:cNvSpPr>
                <a:spLocks noRot="1" noChangeAspect="1" noMove="1" noResize="1" noEditPoints="1" noAdjustHandles="1" noChangeArrowheads="1" noChangeShapeType="1" noTextEdit="1"/>
              </p:cNvSpPr>
              <p:nvPr/>
            </p:nvSpPr>
            <p:spPr>
              <a:xfrm>
                <a:off x="2053632" y="3740094"/>
                <a:ext cx="1382431" cy="346120"/>
              </a:xfrm>
              <a:prstGeom prst="rect">
                <a:avLst/>
              </a:prstGeom>
              <a:blipFill>
                <a:blip r:embed="rId10"/>
                <a:stretch>
                  <a:fillRect/>
                </a:stretch>
              </a:blipFill>
            </p:spPr>
            <p:txBody>
              <a:bodyPr/>
              <a:lstStyle/>
              <a:p>
                <a:r>
                  <a:rPr lang="en-US">
                    <a:noFill/>
                  </a:rPr>
                  <a:t> </a:t>
                </a:r>
              </a:p>
            </p:txBody>
          </p:sp>
        </mc:Fallback>
      </mc:AlternateContent>
      <p:sp>
        <p:nvSpPr>
          <p:cNvPr id="272" name="Rectangle 271">
            <a:extLst>
              <a:ext uri="{FF2B5EF4-FFF2-40B4-BE49-F238E27FC236}">
                <a16:creationId xmlns:a16="http://schemas.microsoft.com/office/drawing/2014/main" id="{2E3B819A-16A0-4A97-8E07-05D2A42C0DD7}"/>
              </a:ext>
            </a:extLst>
          </p:cNvPr>
          <p:cNvSpPr/>
          <p:nvPr/>
        </p:nvSpPr>
        <p:spPr>
          <a:xfrm>
            <a:off x="6026470" y="1749690"/>
            <a:ext cx="356605" cy="341451"/>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p:sp>
        <p:nvSpPr>
          <p:cNvPr id="273" name="Rectangle 272">
            <a:extLst>
              <a:ext uri="{FF2B5EF4-FFF2-40B4-BE49-F238E27FC236}">
                <a16:creationId xmlns:a16="http://schemas.microsoft.com/office/drawing/2014/main" id="{92659D89-D78F-485B-9D6A-8803CCB8BEAF}"/>
              </a:ext>
            </a:extLst>
          </p:cNvPr>
          <p:cNvSpPr/>
          <p:nvPr/>
        </p:nvSpPr>
        <p:spPr>
          <a:xfrm>
            <a:off x="6026470" y="2100253"/>
            <a:ext cx="356605" cy="341451"/>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p:sp>
        <p:nvSpPr>
          <p:cNvPr id="274" name="Rectangle 273">
            <a:extLst>
              <a:ext uri="{FF2B5EF4-FFF2-40B4-BE49-F238E27FC236}">
                <a16:creationId xmlns:a16="http://schemas.microsoft.com/office/drawing/2014/main" id="{56CCA565-09EB-4769-8E23-DF269C54ABC6}"/>
              </a:ext>
            </a:extLst>
          </p:cNvPr>
          <p:cNvSpPr/>
          <p:nvPr/>
        </p:nvSpPr>
        <p:spPr>
          <a:xfrm>
            <a:off x="6026470" y="2450815"/>
            <a:ext cx="356605" cy="341451"/>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275" name="Rectangle 274">
                <a:extLst>
                  <a:ext uri="{FF2B5EF4-FFF2-40B4-BE49-F238E27FC236}">
                    <a16:creationId xmlns:a16="http://schemas.microsoft.com/office/drawing/2014/main" id="{0DF3E7B7-FCDE-46FB-A3E3-0EDCBEE0AA79}"/>
                  </a:ext>
                </a:extLst>
              </p:cNvPr>
              <p:cNvSpPr/>
              <p:nvPr/>
            </p:nvSpPr>
            <p:spPr>
              <a:xfrm>
                <a:off x="2987088" y="1740101"/>
                <a:ext cx="493140" cy="7448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240" b="1" i="1" kern="0">
                          <a:solidFill>
                            <a:prstClr val="black"/>
                          </a:solidFill>
                          <a:latin typeface="Cambria Math" panose="02040503050406030204" pitchFamily="18" charset="0"/>
                        </a:rPr>
                        <m:t>⋅</m:t>
                      </m:r>
                    </m:oMath>
                  </m:oMathPara>
                </a14:m>
                <a:endParaRPr lang="en-US" sz="4240" dirty="0"/>
              </a:p>
            </p:txBody>
          </p:sp>
        </mc:Choice>
        <mc:Fallback xmlns="">
          <p:sp>
            <p:nvSpPr>
              <p:cNvPr id="275" name="Rectangle 274">
                <a:extLst>
                  <a:ext uri="{FF2B5EF4-FFF2-40B4-BE49-F238E27FC236}">
                    <a16:creationId xmlns:a16="http://schemas.microsoft.com/office/drawing/2014/main" id="{0DF3E7B7-FCDE-46FB-A3E3-0EDCBEE0AA79}"/>
                  </a:ext>
                </a:extLst>
              </p:cNvPr>
              <p:cNvSpPr>
                <a:spLocks noRot="1" noChangeAspect="1" noMove="1" noResize="1" noEditPoints="1" noAdjustHandles="1" noChangeArrowheads="1" noChangeShapeType="1" noTextEdit="1"/>
              </p:cNvSpPr>
              <p:nvPr/>
            </p:nvSpPr>
            <p:spPr>
              <a:xfrm>
                <a:off x="2987088" y="1740101"/>
                <a:ext cx="493140" cy="744819"/>
              </a:xfrm>
              <a:prstGeom prst="rect">
                <a:avLst/>
              </a:prstGeom>
              <a:blipFill>
                <a:blip r:embed="rId11"/>
                <a:stretch>
                  <a:fillRect/>
                </a:stretch>
              </a:blipFill>
            </p:spPr>
            <p:txBody>
              <a:bodyPr/>
              <a:lstStyle/>
              <a:p>
                <a:r>
                  <a:rPr lang="en-US">
                    <a:noFill/>
                  </a:rPr>
                  <a:t> </a:t>
                </a:r>
              </a:p>
            </p:txBody>
          </p:sp>
        </mc:Fallback>
      </mc:AlternateContent>
      <p:sp>
        <p:nvSpPr>
          <p:cNvPr id="276" name="Arrow: Down 275">
            <a:extLst>
              <a:ext uri="{FF2B5EF4-FFF2-40B4-BE49-F238E27FC236}">
                <a16:creationId xmlns:a16="http://schemas.microsoft.com/office/drawing/2014/main" id="{F13F3A1C-734C-4A82-8F44-AD603DA87CC8}"/>
              </a:ext>
            </a:extLst>
          </p:cNvPr>
          <p:cNvSpPr/>
          <p:nvPr/>
        </p:nvSpPr>
        <p:spPr>
          <a:xfrm rot="16200000">
            <a:off x="3831797" y="1931573"/>
            <a:ext cx="284272" cy="356605"/>
          </a:xfrm>
          <a:prstGeom prst="downArrow">
            <a:avLst/>
          </a:prstGeom>
          <a:solidFill>
            <a:schemeClr val="bg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90"/>
          </a:p>
        </p:txBody>
      </p:sp>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79AA80E6-0F06-47CC-9857-1C4DD56A9AD9}"/>
                  </a:ext>
                </a:extLst>
              </p:cNvPr>
              <p:cNvSpPr txBox="1"/>
              <p:nvPr/>
            </p:nvSpPr>
            <p:spPr>
              <a:xfrm>
                <a:off x="2017069" y="941182"/>
                <a:ext cx="508244" cy="382284"/>
              </a:xfrm>
              <a:prstGeom prst="rect">
                <a:avLst/>
              </a:prstGeom>
              <a:noFill/>
            </p:spPr>
            <p:txBody>
              <a:bodyPr wrap="square" rtlCol="0">
                <a:spAutoFit/>
              </a:bodyPr>
              <a:lstStyle/>
              <a:p>
                <a:pPr defTabSz="538490">
                  <a:defRPr/>
                </a:pPr>
                <a14:m>
                  <m:oMathPara xmlns:m="http://schemas.openxmlformats.org/officeDocument/2006/math">
                    <m:oMathParaPr>
                      <m:jc m:val="centerGroup"/>
                    </m:oMathParaPr>
                    <m:oMath xmlns:m="http://schemas.openxmlformats.org/officeDocument/2006/math">
                      <m:r>
                        <a:rPr lang="en-US" sz="1884" b="1" i="0" kern="0" smtClean="0">
                          <a:solidFill>
                            <a:prstClr val="black"/>
                          </a:solidFill>
                          <a:latin typeface="Cambria Math" panose="02040503050406030204" pitchFamily="18" charset="0"/>
                        </a:rPr>
                        <m:t>𝐖</m:t>
                      </m:r>
                    </m:oMath>
                  </m:oMathPara>
                </a14:m>
                <a:endParaRPr lang="en-US" sz="1884" b="1" kern="0" baseline="-25000" dirty="0">
                  <a:solidFill>
                    <a:prstClr val="black"/>
                  </a:solidFill>
                </a:endParaRPr>
              </a:p>
            </p:txBody>
          </p:sp>
        </mc:Choice>
        <mc:Fallback xmlns="">
          <p:sp>
            <p:nvSpPr>
              <p:cNvPr id="277" name="TextBox 276">
                <a:extLst>
                  <a:ext uri="{FF2B5EF4-FFF2-40B4-BE49-F238E27FC236}">
                    <a16:creationId xmlns:a16="http://schemas.microsoft.com/office/drawing/2014/main" id="{79AA80E6-0F06-47CC-9857-1C4DD56A9AD9}"/>
                  </a:ext>
                </a:extLst>
              </p:cNvPr>
              <p:cNvSpPr txBox="1">
                <a:spLocks noRot="1" noChangeAspect="1" noMove="1" noResize="1" noEditPoints="1" noAdjustHandles="1" noChangeArrowheads="1" noChangeShapeType="1" noTextEdit="1"/>
              </p:cNvSpPr>
              <p:nvPr/>
            </p:nvSpPr>
            <p:spPr>
              <a:xfrm>
                <a:off x="2017069" y="941182"/>
                <a:ext cx="508244" cy="382284"/>
              </a:xfrm>
              <a:prstGeom prst="rect">
                <a:avLst/>
              </a:prstGeom>
              <a:blipFill>
                <a:blip r:embed="rId12"/>
                <a:stretch>
                  <a:fillRect/>
                </a:stretch>
              </a:blipFill>
            </p:spPr>
            <p:txBody>
              <a:bodyPr/>
              <a:lstStyle/>
              <a:p>
                <a:r>
                  <a:rPr lang="en-US">
                    <a:noFill/>
                  </a:rPr>
                  <a:t> </a:t>
                </a:r>
              </a:p>
            </p:txBody>
          </p:sp>
        </mc:Fallback>
      </mc:AlternateContent>
      <p:cxnSp>
        <p:nvCxnSpPr>
          <p:cNvPr id="278" name="Straight Connector 277">
            <a:extLst>
              <a:ext uri="{FF2B5EF4-FFF2-40B4-BE49-F238E27FC236}">
                <a16:creationId xmlns:a16="http://schemas.microsoft.com/office/drawing/2014/main" id="{C8FF97FA-DE5E-483C-929C-345ECEF181BF}"/>
              </a:ext>
            </a:extLst>
          </p:cNvPr>
          <p:cNvCxnSpPr>
            <a:cxnSpLocks/>
          </p:cNvCxnSpPr>
          <p:nvPr/>
        </p:nvCxnSpPr>
        <p:spPr>
          <a:xfrm flipH="1">
            <a:off x="643569" y="1251996"/>
            <a:ext cx="2857" cy="1654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8FBCCFAC-772B-4B4E-92A1-B8B3A1C0AFA7}"/>
              </a:ext>
            </a:extLst>
          </p:cNvPr>
          <p:cNvCxnSpPr>
            <a:cxnSpLocks/>
          </p:cNvCxnSpPr>
          <p:nvPr/>
        </p:nvCxnSpPr>
        <p:spPr>
          <a:xfrm>
            <a:off x="864235" y="1259496"/>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E6692FE0-97DC-48E3-A801-D56EBDDAF441}"/>
              </a:ext>
            </a:extLst>
          </p:cNvPr>
          <p:cNvCxnSpPr>
            <a:cxnSpLocks/>
          </p:cNvCxnSpPr>
          <p:nvPr/>
        </p:nvCxnSpPr>
        <p:spPr>
          <a:xfrm>
            <a:off x="646426" y="1254208"/>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550908-BD4E-46A2-B7AE-BADDF7B192A6}"/>
              </a:ext>
            </a:extLst>
          </p:cNvPr>
          <p:cNvCxnSpPr>
            <a:cxnSpLocks/>
          </p:cNvCxnSpPr>
          <p:nvPr/>
        </p:nvCxnSpPr>
        <p:spPr>
          <a:xfrm>
            <a:off x="919793" y="1260856"/>
            <a:ext cx="0" cy="1645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4FA032D-54C6-4BCF-AEE4-EA85E5E6AFEF}"/>
              </a:ext>
            </a:extLst>
          </p:cNvPr>
          <p:cNvCxnSpPr>
            <a:cxnSpLocks/>
          </p:cNvCxnSpPr>
          <p:nvPr/>
        </p:nvCxnSpPr>
        <p:spPr>
          <a:xfrm>
            <a:off x="864553" y="2907322"/>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C2DDFB7F-1582-4733-AFD1-3089CEB82A88}"/>
              </a:ext>
            </a:extLst>
          </p:cNvPr>
          <p:cNvCxnSpPr>
            <a:cxnSpLocks/>
          </p:cNvCxnSpPr>
          <p:nvPr/>
        </p:nvCxnSpPr>
        <p:spPr>
          <a:xfrm>
            <a:off x="643569" y="2906797"/>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4" name="Rectangle 283">
                <a:extLst>
                  <a:ext uri="{FF2B5EF4-FFF2-40B4-BE49-F238E27FC236}">
                    <a16:creationId xmlns:a16="http://schemas.microsoft.com/office/drawing/2014/main" id="{E7C62D86-A824-41C8-98BA-4C9EFFD0F812}"/>
                  </a:ext>
                </a:extLst>
              </p:cNvPr>
              <p:cNvSpPr/>
              <p:nvPr/>
            </p:nvSpPr>
            <p:spPr>
              <a:xfrm>
                <a:off x="499579" y="1206544"/>
                <a:ext cx="49827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kern="0">
                              <a:solidFill>
                                <a:prstClr val="black"/>
                              </a:solidFill>
                              <a:latin typeface="Cambria Math" panose="02040503050406030204" pitchFamily="18" charset="0"/>
                            </a:rPr>
                          </m:ctrlPr>
                        </m:sSubPr>
                        <m:e>
                          <m:r>
                            <a:rPr lang="en-US" sz="1400" b="1" i="1" kern="0">
                              <a:solidFill>
                                <a:prstClr val="black"/>
                              </a:solidFill>
                              <a:latin typeface="Cambria Math" panose="02040503050406030204" pitchFamily="18" charset="0"/>
                            </a:rPr>
                            <m:t>  </m:t>
                          </m:r>
                          <m:r>
                            <a:rPr lang="en-US" sz="1400" b="1" i="1" kern="0">
                              <a:solidFill>
                                <a:prstClr val="black"/>
                              </a:solidFill>
                              <a:latin typeface="Cambria Math" panose="02040503050406030204" pitchFamily="18" charset="0"/>
                            </a:rPr>
                            <m:t>𝒚</m:t>
                          </m:r>
                        </m:e>
                        <m:sub>
                          <m:r>
                            <a:rPr lang="en-US" sz="1400" b="1" i="1" kern="0">
                              <a:solidFill>
                                <a:prstClr val="black"/>
                              </a:solidFill>
                              <a:latin typeface="Cambria Math" panose="02040503050406030204" pitchFamily="18" charset="0"/>
                            </a:rPr>
                            <m:t>𝟏</m:t>
                          </m:r>
                        </m:sub>
                      </m:sSub>
                    </m:oMath>
                  </m:oMathPara>
                </a14:m>
                <a:endParaRPr lang="en-US" dirty="0"/>
              </a:p>
            </p:txBody>
          </p:sp>
        </mc:Choice>
        <mc:Fallback xmlns="">
          <p:sp>
            <p:nvSpPr>
              <p:cNvPr id="284" name="Rectangle 283">
                <a:extLst>
                  <a:ext uri="{FF2B5EF4-FFF2-40B4-BE49-F238E27FC236}">
                    <a16:creationId xmlns:a16="http://schemas.microsoft.com/office/drawing/2014/main" id="{E7C62D86-A824-41C8-98BA-4C9EFFD0F812}"/>
                  </a:ext>
                </a:extLst>
              </p:cNvPr>
              <p:cNvSpPr>
                <a:spLocks noRot="1" noChangeAspect="1" noMove="1" noResize="1" noEditPoints="1" noAdjustHandles="1" noChangeArrowheads="1" noChangeShapeType="1" noTextEdit="1"/>
              </p:cNvSpPr>
              <p:nvPr/>
            </p:nvSpPr>
            <p:spPr>
              <a:xfrm>
                <a:off x="499579" y="1206544"/>
                <a:ext cx="498277" cy="307777"/>
              </a:xfrm>
              <a:prstGeom prst="rect">
                <a:avLst/>
              </a:prstGeom>
              <a:blipFill>
                <a:blip r:embed="rId13"/>
                <a:stretch>
                  <a:fillRect b="-2000"/>
                </a:stretch>
              </a:blipFill>
            </p:spPr>
            <p:txBody>
              <a:bodyPr/>
              <a:lstStyle/>
              <a:p>
                <a:r>
                  <a:rPr lang="en-US">
                    <a:noFill/>
                  </a:rPr>
                  <a:t> </a:t>
                </a:r>
              </a:p>
            </p:txBody>
          </p:sp>
        </mc:Fallback>
      </mc:AlternateContent>
      <p:cxnSp>
        <p:nvCxnSpPr>
          <p:cNvPr id="285" name="Straight Connector 284">
            <a:extLst>
              <a:ext uri="{FF2B5EF4-FFF2-40B4-BE49-F238E27FC236}">
                <a16:creationId xmlns:a16="http://schemas.microsoft.com/office/drawing/2014/main" id="{B5D3283F-109E-4D8F-8A33-C52D759032E0}"/>
              </a:ext>
            </a:extLst>
          </p:cNvPr>
          <p:cNvCxnSpPr>
            <a:cxnSpLocks/>
          </p:cNvCxnSpPr>
          <p:nvPr/>
        </p:nvCxnSpPr>
        <p:spPr>
          <a:xfrm>
            <a:off x="693099" y="1539141"/>
            <a:ext cx="1704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6" name="Rectangle 285">
                <a:extLst>
                  <a:ext uri="{FF2B5EF4-FFF2-40B4-BE49-F238E27FC236}">
                    <a16:creationId xmlns:a16="http://schemas.microsoft.com/office/drawing/2014/main" id="{F5260F92-AAE0-4E62-9E1A-623FFDD4FA0A}"/>
                  </a:ext>
                </a:extLst>
              </p:cNvPr>
              <p:cNvSpPr/>
              <p:nvPr/>
            </p:nvSpPr>
            <p:spPr>
              <a:xfrm>
                <a:off x="500682" y="1879370"/>
                <a:ext cx="46782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kern="0" smtClean="0">
                              <a:solidFill>
                                <a:prstClr val="black"/>
                              </a:solidFill>
                              <a:latin typeface="Cambria Math" panose="02040503050406030204" pitchFamily="18" charset="0"/>
                            </a:rPr>
                          </m:ctrlPr>
                        </m:sSubPr>
                        <m:e>
                          <m:r>
                            <a:rPr lang="en-US" sz="1400" b="1" i="1" kern="0">
                              <a:solidFill>
                                <a:prstClr val="black"/>
                              </a:solidFill>
                              <a:latin typeface="Cambria Math" panose="02040503050406030204" pitchFamily="18" charset="0"/>
                            </a:rPr>
                            <m:t>  </m:t>
                          </m:r>
                          <m:r>
                            <a:rPr lang="en-US" sz="1400" b="1" i="1" kern="0">
                              <a:solidFill>
                                <a:prstClr val="black"/>
                              </a:solidFill>
                              <a:latin typeface="Cambria Math" panose="02040503050406030204" pitchFamily="18" charset="0"/>
                            </a:rPr>
                            <m:t>𝒚</m:t>
                          </m:r>
                        </m:e>
                        <m:sub>
                          <m:r>
                            <a:rPr lang="en-US" sz="1400" b="1" i="1" kern="0" smtClean="0">
                              <a:solidFill>
                                <a:prstClr val="black"/>
                              </a:solidFill>
                              <a:latin typeface="Cambria Math" panose="02040503050406030204" pitchFamily="18" charset="0"/>
                            </a:rPr>
                            <m:t>𝒊</m:t>
                          </m:r>
                        </m:sub>
                      </m:sSub>
                    </m:oMath>
                  </m:oMathPara>
                </a14:m>
                <a:endParaRPr lang="en-US" dirty="0"/>
              </a:p>
            </p:txBody>
          </p:sp>
        </mc:Choice>
        <mc:Fallback xmlns="">
          <p:sp>
            <p:nvSpPr>
              <p:cNvPr id="286" name="Rectangle 285">
                <a:extLst>
                  <a:ext uri="{FF2B5EF4-FFF2-40B4-BE49-F238E27FC236}">
                    <a16:creationId xmlns:a16="http://schemas.microsoft.com/office/drawing/2014/main" id="{F5260F92-AAE0-4E62-9E1A-623FFDD4FA0A}"/>
                  </a:ext>
                </a:extLst>
              </p:cNvPr>
              <p:cNvSpPr>
                <a:spLocks noRot="1" noChangeAspect="1" noMove="1" noResize="1" noEditPoints="1" noAdjustHandles="1" noChangeArrowheads="1" noChangeShapeType="1" noTextEdit="1"/>
              </p:cNvSpPr>
              <p:nvPr/>
            </p:nvSpPr>
            <p:spPr>
              <a:xfrm>
                <a:off x="500682" y="1879370"/>
                <a:ext cx="467820" cy="307777"/>
              </a:xfrm>
              <a:prstGeom prst="rect">
                <a:avLst/>
              </a:prstGeom>
              <a:blipFill>
                <a:blip r:embed="rId14"/>
                <a:stretch>
                  <a:fillRect/>
                </a:stretch>
              </a:blipFill>
            </p:spPr>
            <p:txBody>
              <a:bodyPr/>
              <a:lstStyle/>
              <a:p>
                <a:r>
                  <a:rPr lang="en-US">
                    <a:noFill/>
                  </a:rPr>
                  <a:t> </a:t>
                </a:r>
              </a:p>
            </p:txBody>
          </p:sp>
        </mc:Fallback>
      </mc:AlternateContent>
      <p:cxnSp>
        <p:nvCxnSpPr>
          <p:cNvPr id="287" name="Straight Connector 286">
            <a:extLst>
              <a:ext uri="{FF2B5EF4-FFF2-40B4-BE49-F238E27FC236}">
                <a16:creationId xmlns:a16="http://schemas.microsoft.com/office/drawing/2014/main" id="{2F1CB853-1285-4687-A5BD-54522297E0CF}"/>
              </a:ext>
            </a:extLst>
          </p:cNvPr>
          <p:cNvCxnSpPr>
            <a:cxnSpLocks/>
          </p:cNvCxnSpPr>
          <p:nvPr/>
        </p:nvCxnSpPr>
        <p:spPr>
          <a:xfrm>
            <a:off x="685479" y="1912521"/>
            <a:ext cx="1704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AE6FAB10-3F8A-4531-8937-33463C94B1A6}"/>
              </a:ext>
            </a:extLst>
          </p:cNvPr>
          <p:cNvCxnSpPr>
            <a:cxnSpLocks/>
          </p:cNvCxnSpPr>
          <p:nvPr/>
        </p:nvCxnSpPr>
        <p:spPr>
          <a:xfrm>
            <a:off x="685479" y="2232409"/>
            <a:ext cx="1704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9" name="Rectangle 288">
                <a:extLst>
                  <a:ext uri="{FF2B5EF4-FFF2-40B4-BE49-F238E27FC236}">
                    <a16:creationId xmlns:a16="http://schemas.microsoft.com/office/drawing/2014/main" id="{D92D012B-E8C9-4029-9359-F610181E52F2}"/>
                  </a:ext>
                </a:extLst>
              </p:cNvPr>
              <p:cNvSpPr/>
              <p:nvPr/>
            </p:nvSpPr>
            <p:spPr>
              <a:xfrm rot="5400000">
                <a:off x="643843" y="2175247"/>
                <a:ext cx="40331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kern="0" smtClean="0">
                          <a:solidFill>
                            <a:prstClr val="black"/>
                          </a:solidFill>
                          <a:latin typeface="Cambria Math" panose="02040503050406030204" pitchFamily="18" charset="0"/>
                        </a:rPr>
                        <m:t>…</m:t>
                      </m:r>
                    </m:oMath>
                  </m:oMathPara>
                </a14:m>
                <a:endParaRPr lang="en-US" sz="2400" dirty="0"/>
              </a:p>
            </p:txBody>
          </p:sp>
        </mc:Choice>
        <mc:Fallback xmlns="">
          <p:sp>
            <p:nvSpPr>
              <p:cNvPr id="289" name="Rectangle 288">
                <a:extLst>
                  <a:ext uri="{FF2B5EF4-FFF2-40B4-BE49-F238E27FC236}">
                    <a16:creationId xmlns:a16="http://schemas.microsoft.com/office/drawing/2014/main" id="{D92D012B-E8C9-4029-9359-F610181E52F2}"/>
                  </a:ext>
                </a:extLst>
              </p:cNvPr>
              <p:cNvSpPr>
                <a:spLocks noRot="1" noChangeAspect="1" noMove="1" noResize="1" noEditPoints="1" noAdjustHandles="1" noChangeArrowheads="1" noChangeShapeType="1" noTextEdit="1"/>
              </p:cNvSpPr>
              <p:nvPr/>
            </p:nvSpPr>
            <p:spPr>
              <a:xfrm rot="5400000">
                <a:off x="643843" y="2175247"/>
                <a:ext cx="403319" cy="461665"/>
              </a:xfrm>
              <a:prstGeom prst="rect">
                <a:avLst/>
              </a:prstGeom>
              <a:blipFill>
                <a:blip r:embed="rId15"/>
                <a:stretch>
                  <a:fillRect/>
                </a:stretch>
              </a:blipFill>
            </p:spPr>
            <p:txBody>
              <a:bodyPr/>
              <a:lstStyle/>
              <a:p>
                <a:r>
                  <a:rPr lang="en-US">
                    <a:noFill/>
                  </a:rPr>
                  <a:t> </a:t>
                </a:r>
              </a:p>
            </p:txBody>
          </p:sp>
        </mc:Fallback>
      </mc:AlternateContent>
      <p:cxnSp>
        <p:nvCxnSpPr>
          <p:cNvPr id="290" name="Straight Connector 289">
            <a:extLst>
              <a:ext uri="{FF2B5EF4-FFF2-40B4-BE49-F238E27FC236}">
                <a16:creationId xmlns:a16="http://schemas.microsoft.com/office/drawing/2014/main" id="{0AB795DC-0362-456B-8002-4E599FC18E52}"/>
              </a:ext>
            </a:extLst>
          </p:cNvPr>
          <p:cNvCxnSpPr>
            <a:cxnSpLocks/>
          </p:cNvCxnSpPr>
          <p:nvPr/>
        </p:nvCxnSpPr>
        <p:spPr>
          <a:xfrm>
            <a:off x="685479" y="2607739"/>
            <a:ext cx="1704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Rectangle 290">
                <a:extLst>
                  <a:ext uri="{FF2B5EF4-FFF2-40B4-BE49-F238E27FC236}">
                    <a16:creationId xmlns:a16="http://schemas.microsoft.com/office/drawing/2014/main" id="{47B486FB-978D-4192-8A8A-42C132EFB41A}"/>
                  </a:ext>
                </a:extLst>
              </p:cNvPr>
              <p:cNvSpPr/>
              <p:nvPr/>
            </p:nvSpPr>
            <p:spPr>
              <a:xfrm>
                <a:off x="497650" y="2560461"/>
                <a:ext cx="501483" cy="327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kern="0" smtClean="0">
                              <a:solidFill>
                                <a:prstClr val="black"/>
                              </a:solidFill>
                              <a:latin typeface="Cambria Math" panose="02040503050406030204" pitchFamily="18" charset="0"/>
                            </a:rPr>
                          </m:ctrlPr>
                        </m:sSubPr>
                        <m:e>
                          <m:r>
                            <a:rPr lang="en-US" sz="1400" b="1" i="1" kern="0">
                              <a:solidFill>
                                <a:prstClr val="black"/>
                              </a:solidFill>
                              <a:latin typeface="Cambria Math" panose="02040503050406030204" pitchFamily="18" charset="0"/>
                            </a:rPr>
                            <m:t>  </m:t>
                          </m:r>
                          <m:r>
                            <a:rPr lang="en-US" sz="1400" b="1" i="1" kern="0">
                              <a:solidFill>
                                <a:prstClr val="black"/>
                              </a:solidFill>
                              <a:latin typeface="Cambria Math" panose="02040503050406030204" pitchFamily="18" charset="0"/>
                            </a:rPr>
                            <m:t>𝒚</m:t>
                          </m:r>
                        </m:e>
                        <m:sub>
                          <m:r>
                            <a:rPr lang="en-US" sz="1400" b="1" i="1" kern="0" smtClean="0">
                              <a:solidFill>
                                <a:prstClr val="black"/>
                              </a:solidFill>
                              <a:latin typeface="Cambria Math" panose="02040503050406030204" pitchFamily="18" charset="0"/>
                            </a:rPr>
                            <m:t>𝒑</m:t>
                          </m:r>
                        </m:sub>
                      </m:sSub>
                    </m:oMath>
                  </m:oMathPara>
                </a14:m>
                <a:endParaRPr lang="en-US" dirty="0"/>
              </a:p>
            </p:txBody>
          </p:sp>
        </mc:Choice>
        <mc:Fallback xmlns="">
          <p:sp>
            <p:nvSpPr>
              <p:cNvPr id="291" name="Rectangle 290">
                <a:extLst>
                  <a:ext uri="{FF2B5EF4-FFF2-40B4-BE49-F238E27FC236}">
                    <a16:creationId xmlns:a16="http://schemas.microsoft.com/office/drawing/2014/main" id="{47B486FB-978D-4192-8A8A-42C132EFB41A}"/>
                  </a:ext>
                </a:extLst>
              </p:cNvPr>
              <p:cNvSpPr>
                <a:spLocks noRot="1" noChangeAspect="1" noMove="1" noResize="1" noEditPoints="1" noAdjustHandles="1" noChangeArrowheads="1" noChangeShapeType="1" noTextEdit="1"/>
              </p:cNvSpPr>
              <p:nvPr/>
            </p:nvSpPr>
            <p:spPr>
              <a:xfrm>
                <a:off x="497650" y="2560461"/>
                <a:ext cx="501483" cy="327077"/>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2" name="Rectangle 291">
                <a:extLst>
                  <a:ext uri="{FF2B5EF4-FFF2-40B4-BE49-F238E27FC236}">
                    <a16:creationId xmlns:a16="http://schemas.microsoft.com/office/drawing/2014/main" id="{82BB5DCD-7F9E-464F-9F31-1882998018D5}"/>
                  </a:ext>
                </a:extLst>
              </p:cNvPr>
              <p:cNvSpPr/>
              <p:nvPr/>
            </p:nvSpPr>
            <p:spPr>
              <a:xfrm>
                <a:off x="2731873" y="1314862"/>
                <a:ext cx="322751" cy="297085"/>
              </a:xfrm>
              <a:prstGeom prst="rect">
                <a:avLst/>
              </a:prstGeom>
              <a:solidFill>
                <a:schemeClr val="bg1"/>
              </a:solidFill>
              <a:ln w="12700" cap="flat" cmpd="sng" algn="ctr">
                <a:solidFill>
                  <a:srgbClr val="4472C4"/>
                </a:solidFill>
                <a:prstDash val="solid"/>
                <a:miter lim="800000"/>
              </a:ln>
              <a:effectLst/>
            </p:spPr>
            <p:txBody>
              <a:bodyPr rtlCol="0" anchor="ctr"/>
              <a:lstStyle/>
              <a:p>
                <a:pPr algn="ctr" defTabSz="538490">
                  <a:defRPr/>
                </a:pPr>
                <a14:m>
                  <m:oMathPara xmlns:m="http://schemas.openxmlformats.org/officeDocument/2006/math">
                    <m:oMathParaPr>
                      <m:jc m:val="centerGroup"/>
                    </m:oMathParaPr>
                    <m:oMath xmlns:m="http://schemas.openxmlformats.org/officeDocument/2006/math">
                      <m:sSub>
                        <m:sSubPr>
                          <m:ctrlPr>
                            <a:rPr lang="en-US" sz="1504" b="1" i="1" kern="0" smtClean="0">
                              <a:solidFill>
                                <a:prstClr val="black"/>
                              </a:solidFill>
                              <a:latin typeface="Cambria Math" panose="02040503050406030204" pitchFamily="18" charset="0"/>
                            </a:rPr>
                          </m:ctrlPr>
                        </m:sSubPr>
                        <m:e>
                          <m:r>
                            <a:rPr lang="en-US" sz="1504" b="1" i="1" kern="0">
                              <a:solidFill>
                                <a:prstClr val="black"/>
                              </a:solidFill>
                              <a:latin typeface="Cambria Math" panose="02040503050406030204" pitchFamily="18" charset="0"/>
                            </a:rPr>
                            <m:t> </m:t>
                          </m:r>
                          <m:r>
                            <a:rPr lang="en-US" sz="1504" b="1" i="1" kern="0">
                              <a:solidFill>
                                <a:prstClr val="black"/>
                              </a:solidFill>
                              <a:latin typeface="Cambria Math" panose="02040503050406030204" pitchFamily="18" charset="0"/>
                            </a:rPr>
                            <m:t>𝒘</m:t>
                          </m:r>
                        </m:e>
                        <m:sub>
                          <m:r>
                            <a:rPr lang="en-US" sz="1504" b="1" i="1" kern="0">
                              <a:solidFill>
                                <a:prstClr val="black"/>
                              </a:solidFill>
                              <a:latin typeface="Cambria Math" panose="02040503050406030204" pitchFamily="18" charset="0"/>
                            </a:rPr>
                            <m:t>𝟏</m:t>
                          </m:r>
                          <m:r>
                            <a:rPr lang="en-US" sz="1504" b="1" i="1" kern="0" smtClean="0">
                              <a:solidFill>
                                <a:prstClr val="black"/>
                              </a:solidFill>
                              <a:latin typeface="Cambria Math" panose="02040503050406030204" pitchFamily="18" charset="0"/>
                            </a:rPr>
                            <m:t>𝒒</m:t>
                          </m:r>
                        </m:sub>
                      </m:sSub>
                    </m:oMath>
                  </m:oMathPara>
                </a14:m>
                <a:endParaRPr lang="en-US" sz="1504" b="1" i="1" kern="0" dirty="0">
                  <a:solidFill>
                    <a:prstClr val="black"/>
                  </a:solidFill>
                  <a:latin typeface="Calibri" panose="020F0502020204030204"/>
                </a:endParaRPr>
              </a:p>
            </p:txBody>
          </p:sp>
        </mc:Choice>
        <mc:Fallback xmlns="">
          <p:sp>
            <p:nvSpPr>
              <p:cNvPr id="292" name="Rectangle 291">
                <a:extLst>
                  <a:ext uri="{FF2B5EF4-FFF2-40B4-BE49-F238E27FC236}">
                    <a16:creationId xmlns:a16="http://schemas.microsoft.com/office/drawing/2014/main" id="{82BB5DCD-7F9E-464F-9F31-1882998018D5}"/>
                  </a:ext>
                </a:extLst>
              </p:cNvPr>
              <p:cNvSpPr>
                <a:spLocks noRot="1" noChangeAspect="1" noMove="1" noResize="1" noEditPoints="1" noAdjustHandles="1" noChangeArrowheads="1" noChangeShapeType="1" noTextEdit="1"/>
              </p:cNvSpPr>
              <p:nvPr/>
            </p:nvSpPr>
            <p:spPr>
              <a:xfrm>
                <a:off x="2731873" y="1314862"/>
                <a:ext cx="322751" cy="297085"/>
              </a:xfrm>
              <a:prstGeom prst="rect">
                <a:avLst/>
              </a:prstGeom>
              <a:blipFill>
                <a:blip r:embed="rId17"/>
                <a:stretch>
                  <a:fillRect l="-12727" r="-10909" b="-8000"/>
                </a:stretch>
              </a:blipFill>
              <a:ln w="12700" cap="flat" cmpd="sng" algn="ctr">
                <a:solidFill>
                  <a:srgbClr val="4472C4"/>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3" name="Rectangle 292">
                <a:extLst>
                  <a:ext uri="{FF2B5EF4-FFF2-40B4-BE49-F238E27FC236}">
                    <a16:creationId xmlns:a16="http://schemas.microsoft.com/office/drawing/2014/main" id="{5A1A0203-AF11-43CB-A18E-929338475B3C}"/>
                  </a:ext>
                </a:extLst>
              </p:cNvPr>
              <p:cNvSpPr/>
              <p:nvPr/>
            </p:nvSpPr>
            <p:spPr>
              <a:xfrm>
                <a:off x="1396153" y="2618532"/>
                <a:ext cx="322751" cy="297085"/>
              </a:xfrm>
              <a:prstGeom prst="rect">
                <a:avLst/>
              </a:prstGeom>
              <a:solidFill>
                <a:schemeClr val="bg1"/>
              </a:solidFill>
              <a:ln w="12700" cap="flat" cmpd="sng" algn="ctr">
                <a:solidFill>
                  <a:srgbClr val="4472C4"/>
                </a:solidFill>
                <a:prstDash val="solid"/>
                <a:miter lim="800000"/>
              </a:ln>
              <a:effectLst/>
            </p:spPr>
            <p:txBody>
              <a:bodyPr rtlCol="0" anchor="ctr"/>
              <a:lstStyle/>
              <a:p>
                <a:pPr algn="ctr" defTabSz="538490">
                  <a:defRPr/>
                </a:pPr>
                <a14:m>
                  <m:oMathPara xmlns:m="http://schemas.openxmlformats.org/officeDocument/2006/math">
                    <m:oMathParaPr>
                      <m:jc m:val="centerGroup"/>
                    </m:oMathParaPr>
                    <m:oMath xmlns:m="http://schemas.openxmlformats.org/officeDocument/2006/math">
                      <m:sSub>
                        <m:sSubPr>
                          <m:ctrlPr>
                            <a:rPr lang="en-US" sz="1504" b="1" i="1" kern="0" smtClean="0">
                              <a:solidFill>
                                <a:prstClr val="black"/>
                              </a:solidFill>
                              <a:latin typeface="Cambria Math" panose="02040503050406030204" pitchFamily="18" charset="0"/>
                            </a:rPr>
                          </m:ctrlPr>
                        </m:sSubPr>
                        <m:e>
                          <m:r>
                            <a:rPr lang="en-US" sz="1504" b="1" i="1" kern="0">
                              <a:solidFill>
                                <a:prstClr val="black"/>
                              </a:solidFill>
                              <a:latin typeface="Cambria Math" panose="02040503050406030204" pitchFamily="18" charset="0"/>
                            </a:rPr>
                            <m:t> </m:t>
                          </m:r>
                          <m:r>
                            <a:rPr lang="en-US" sz="1504" b="1" i="1" kern="0">
                              <a:solidFill>
                                <a:prstClr val="black"/>
                              </a:solidFill>
                              <a:latin typeface="Cambria Math" panose="02040503050406030204" pitchFamily="18" charset="0"/>
                            </a:rPr>
                            <m:t>𝒘</m:t>
                          </m:r>
                        </m:e>
                        <m:sub>
                          <m:r>
                            <a:rPr lang="en-US" sz="1504" b="1" i="1" kern="0" smtClean="0">
                              <a:solidFill>
                                <a:prstClr val="black"/>
                              </a:solidFill>
                              <a:latin typeface="Cambria Math" panose="02040503050406030204" pitchFamily="18" charset="0"/>
                            </a:rPr>
                            <m:t>𝒑</m:t>
                          </m:r>
                          <m:r>
                            <a:rPr lang="en-US" sz="1504" b="1" i="1" kern="0">
                              <a:solidFill>
                                <a:prstClr val="black"/>
                              </a:solidFill>
                              <a:latin typeface="Cambria Math" panose="02040503050406030204" pitchFamily="18" charset="0"/>
                            </a:rPr>
                            <m:t>𝟏</m:t>
                          </m:r>
                        </m:sub>
                      </m:sSub>
                    </m:oMath>
                  </m:oMathPara>
                </a14:m>
                <a:endParaRPr lang="en-US" sz="1504" b="1" i="1" kern="0" dirty="0">
                  <a:solidFill>
                    <a:prstClr val="black"/>
                  </a:solidFill>
                  <a:latin typeface="Calibri" panose="020F0502020204030204"/>
                </a:endParaRPr>
              </a:p>
            </p:txBody>
          </p:sp>
        </mc:Choice>
        <mc:Fallback xmlns="">
          <p:sp>
            <p:nvSpPr>
              <p:cNvPr id="293" name="Rectangle 292">
                <a:extLst>
                  <a:ext uri="{FF2B5EF4-FFF2-40B4-BE49-F238E27FC236}">
                    <a16:creationId xmlns:a16="http://schemas.microsoft.com/office/drawing/2014/main" id="{5A1A0203-AF11-43CB-A18E-929338475B3C}"/>
                  </a:ext>
                </a:extLst>
              </p:cNvPr>
              <p:cNvSpPr>
                <a:spLocks noRot="1" noChangeAspect="1" noMove="1" noResize="1" noEditPoints="1" noAdjustHandles="1" noChangeArrowheads="1" noChangeShapeType="1" noTextEdit="1"/>
              </p:cNvSpPr>
              <p:nvPr/>
            </p:nvSpPr>
            <p:spPr>
              <a:xfrm>
                <a:off x="1396153" y="2618532"/>
                <a:ext cx="322751" cy="297085"/>
              </a:xfrm>
              <a:prstGeom prst="rect">
                <a:avLst/>
              </a:prstGeom>
              <a:blipFill>
                <a:blip r:embed="rId18"/>
                <a:stretch>
                  <a:fillRect l="-12727" r="-10909" b="-8000"/>
                </a:stretch>
              </a:blipFill>
              <a:ln w="12700" cap="flat" cmpd="sng" algn="ctr">
                <a:solidFill>
                  <a:srgbClr val="4472C4"/>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4" name="Rectangle 293">
                <a:extLst>
                  <a:ext uri="{FF2B5EF4-FFF2-40B4-BE49-F238E27FC236}">
                    <a16:creationId xmlns:a16="http://schemas.microsoft.com/office/drawing/2014/main" id="{25144DC6-E71F-439E-BD46-1071D645F799}"/>
                  </a:ext>
                </a:extLst>
              </p:cNvPr>
              <p:cNvSpPr/>
              <p:nvPr/>
            </p:nvSpPr>
            <p:spPr>
              <a:xfrm>
                <a:off x="2731873" y="2618532"/>
                <a:ext cx="322751" cy="297085"/>
              </a:xfrm>
              <a:prstGeom prst="rect">
                <a:avLst/>
              </a:prstGeom>
              <a:solidFill>
                <a:schemeClr val="bg1"/>
              </a:solidFill>
              <a:ln w="12700" cap="flat" cmpd="sng" algn="ctr">
                <a:solidFill>
                  <a:srgbClr val="4472C4"/>
                </a:solidFill>
                <a:prstDash val="solid"/>
                <a:miter lim="800000"/>
              </a:ln>
              <a:effectLst/>
            </p:spPr>
            <p:txBody>
              <a:bodyPr rtlCol="0" anchor="ctr"/>
              <a:lstStyle/>
              <a:p>
                <a:pPr algn="ctr" defTabSz="538490">
                  <a:defRPr/>
                </a:pPr>
                <a14:m>
                  <m:oMathPara xmlns:m="http://schemas.openxmlformats.org/officeDocument/2006/math">
                    <m:oMathParaPr>
                      <m:jc m:val="centerGroup"/>
                    </m:oMathParaPr>
                    <m:oMath xmlns:m="http://schemas.openxmlformats.org/officeDocument/2006/math">
                      <m:sSub>
                        <m:sSubPr>
                          <m:ctrlPr>
                            <a:rPr lang="en-US" sz="1504" b="1" i="1" kern="0" smtClean="0">
                              <a:solidFill>
                                <a:prstClr val="black"/>
                              </a:solidFill>
                              <a:latin typeface="Cambria Math" panose="02040503050406030204" pitchFamily="18" charset="0"/>
                            </a:rPr>
                          </m:ctrlPr>
                        </m:sSubPr>
                        <m:e>
                          <m:r>
                            <a:rPr lang="en-US" sz="1504" b="1" i="1" kern="0">
                              <a:solidFill>
                                <a:prstClr val="black"/>
                              </a:solidFill>
                              <a:latin typeface="Cambria Math" panose="02040503050406030204" pitchFamily="18" charset="0"/>
                            </a:rPr>
                            <m:t> </m:t>
                          </m:r>
                          <m:r>
                            <a:rPr lang="en-US" sz="1504" b="1" i="1" kern="0">
                              <a:solidFill>
                                <a:prstClr val="black"/>
                              </a:solidFill>
                              <a:latin typeface="Cambria Math" panose="02040503050406030204" pitchFamily="18" charset="0"/>
                            </a:rPr>
                            <m:t>𝒘</m:t>
                          </m:r>
                        </m:e>
                        <m:sub>
                          <m:r>
                            <a:rPr lang="en-US" sz="1504" b="1" i="1" kern="0" smtClean="0">
                              <a:solidFill>
                                <a:prstClr val="black"/>
                              </a:solidFill>
                              <a:latin typeface="Cambria Math" panose="02040503050406030204" pitchFamily="18" charset="0"/>
                            </a:rPr>
                            <m:t>𝒑𝒒</m:t>
                          </m:r>
                        </m:sub>
                      </m:sSub>
                    </m:oMath>
                  </m:oMathPara>
                </a14:m>
                <a:endParaRPr lang="en-US" sz="1504" b="1" i="1" kern="0" dirty="0">
                  <a:solidFill>
                    <a:prstClr val="black"/>
                  </a:solidFill>
                  <a:latin typeface="Calibri" panose="020F0502020204030204"/>
                </a:endParaRPr>
              </a:p>
            </p:txBody>
          </p:sp>
        </mc:Choice>
        <mc:Fallback xmlns="">
          <p:sp>
            <p:nvSpPr>
              <p:cNvPr id="294" name="Rectangle 293">
                <a:extLst>
                  <a:ext uri="{FF2B5EF4-FFF2-40B4-BE49-F238E27FC236}">
                    <a16:creationId xmlns:a16="http://schemas.microsoft.com/office/drawing/2014/main" id="{25144DC6-E71F-439E-BD46-1071D645F799}"/>
                  </a:ext>
                </a:extLst>
              </p:cNvPr>
              <p:cNvSpPr>
                <a:spLocks noRot="1" noChangeAspect="1" noMove="1" noResize="1" noEditPoints="1" noAdjustHandles="1" noChangeArrowheads="1" noChangeShapeType="1" noTextEdit="1"/>
              </p:cNvSpPr>
              <p:nvPr/>
            </p:nvSpPr>
            <p:spPr>
              <a:xfrm>
                <a:off x="2731873" y="2618532"/>
                <a:ext cx="322751" cy="297085"/>
              </a:xfrm>
              <a:prstGeom prst="rect">
                <a:avLst/>
              </a:prstGeom>
              <a:blipFill>
                <a:blip r:embed="rId19"/>
                <a:stretch>
                  <a:fillRect l="-12727" r="-10909" b="-8000"/>
                </a:stretch>
              </a:blipFill>
              <a:ln w="12700" cap="flat" cmpd="sng" algn="ctr">
                <a:solidFill>
                  <a:srgbClr val="4472C4"/>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Rectangle 294">
                <a:extLst>
                  <a:ext uri="{FF2B5EF4-FFF2-40B4-BE49-F238E27FC236}">
                    <a16:creationId xmlns:a16="http://schemas.microsoft.com/office/drawing/2014/main" id="{1B65D679-B448-4D04-ACC9-CA6C737E70B9}"/>
                  </a:ext>
                </a:extLst>
              </p:cNvPr>
              <p:cNvSpPr/>
              <p:nvPr/>
            </p:nvSpPr>
            <p:spPr>
              <a:xfrm rot="5400000">
                <a:off x="1419682" y="1855765"/>
                <a:ext cx="40331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kern="0" smtClean="0">
                          <a:solidFill>
                            <a:prstClr val="black"/>
                          </a:solidFill>
                          <a:latin typeface="Cambria Math" panose="02040503050406030204" pitchFamily="18" charset="0"/>
                        </a:rPr>
                        <m:t>…</m:t>
                      </m:r>
                    </m:oMath>
                  </m:oMathPara>
                </a14:m>
                <a:endParaRPr lang="en-US" sz="2400" dirty="0"/>
              </a:p>
            </p:txBody>
          </p:sp>
        </mc:Choice>
        <mc:Fallback xmlns="">
          <p:sp>
            <p:nvSpPr>
              <p:cNvPr id="295" name="Rectangle 294">
                <a:extLst>
                  <a:ext uri="{FF2B5EF4-FFF2-40B4-BE49-F238E27FC236}">
                    <a16:creationId xmlns:a16="http://schemas.microsoft.com/office/drawing/2014/main" id="{1B65D679-B448-4D04-ACC9-CA6C737E70B9}"/>
                  </a:ext>
                </a:extLst>
              </p:cNvPr>
              <p:cNvSpPr>
                <a:spLocks noRot="1" noChangeAspect="1" noMove="1" noResize="1" noEditPoints="1" noAdjustHandles="1" noChangeArrowheads="1" noChangeShapeType="1" noTextEdit="1"/>
              </p:cNvSpPr>
              <p:nvPr/>
            </p:nvSpPr>
            <p:spPr>
              <a:xfrm rot="5400000">
                <a:off x="1419682" y="1855765"/>
                <a:ext cx="403319"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6" name="Rectangle 295">
                <a:extLst>
                  <a:ext uri="{FF2B5EF4-FFF2-40B4-BE49-F238E27FC236}">
                    <a16:creationId xmlns:a16="http://schemas.microsoft.com/office/drawing/2014/main" id="{5057160D-AF90-4628-8D57-12965DD38F48}"/>
                  </a:ext>
                </a:extLst>
              </p:cNvPr>
              <p:cNvSpPr/>
              <p:nvPr/>
            </p:nvSpPr>
            <p:spPr>
              <a:xfrm rot="5400000">
                <a:off x="2769281" y="1859694"/>
                <a:ext cx="40331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kern="0" smtClean="0">
                          <a:solidFill>
                            <a:prstClr val="black"/>
                          </a:solidFill>
                          <a:latin typeface="Cambria Math" panose="02040503050406030204" pitchFamily="18" charset="0"/>
                        </a:rPr>
                        <m:t>…</m:t>
                      </m:r>
                    </m:oMath>
                  </m:oMathPara>
                </a14:m>
                <a:endParaRPr lang="en-US" sz="2400" dirty="0"/>
              </a:p>
            </p:txBody>
          </p:sp>
        </mc:Choice>
        <mc:Fallback xmlns="">
          <p:sp>
            <p:nvSpPr>
              <p:cNvPr id="296" name="Rectangle 295">
                <a:extLst>
                  <a:ext uri="{FF2B5EF4-FFF2-40B4-BE49-F238E27FC236}">
                    <a16:creationId xmlns:a16="http://schemas.microsoft.com/office/drawing/2014/main" id="{5057160D-AF90-4628-8D57-12965DD38F48}"/>
                  </a:ext>
                </a:extLst>
              </p:cNvPr>
              <p:cNvSpPr>
                <a:spLocks noRot="1" noChangeAspect="1" noMove="1" noResize="1" noEditPoints="1" noAdjustHandles="1" noChangeArrowheads="1" noChangeShapeType="1" noTextEdit="1"/>
              </p:cNvSpPr>
              <p:nvPr/>
            </p:nvSpPr>
            <p:spPr>
              <a:xfrm rot="5400000">
                <a:off x="2769281" y="1859694"/>
                <a:ext cx="403319"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7" name="Rectangle 296">
                <a:extLst>
                  <a:ext uri="{FF2B5EF4-FFF2-40B4-BE49-F238E27FC236}">
                    <a16:creationId xmlns:a16="http://schemas.microsoft.com/office/drawing/2014/main" id="{32D6DCAE-5CE3-4BE9-B861-C551D26779D4}"/>
                  </a:ext>
                </a:extLst>
              </p:cNvPr>
              <p:cNvSpPr/>
              <p:nvPr/>
            </p:nvSpPr>
            <p:spPr>
              <a:xfrm>
                <a:off x="2020629" y="1119831"/>
                <a:ext cx="40331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kern="0" smtClean="0">
                          <a:solidFill>
                            <a:prstClr val="black"/>
                          </a:solidFill>
                          <a:latin typeface="Cambria Math" panose="02040503050406030204" pitchFamily="18" charset="0"/>
                        </a:rPr>
                        <m:t>…</m:t>
                      </m:r>
                    </m:oMath>
                  </m:oMathPara>
                </a14:m>
                <a:endParaRPr lang="en-US" sz="2400" dirty="0"/>
              </a:p>
            </p:txBody>
          </p:sp>
        </mc:Choice>
        <mc:Fallback xmlns="">
          <p:sp>
            <p:nvSpPr>
              <p:cNvPr id="297" name="Rectangle 296">
                <a:extLst>
                  <a:ext uri="{FF2B5EF4-FFF2-40B4-BE49-F238E27FC236}">
                    <a16:creationId xmlns:a16="http://schemas.microsoft.com/office/drawing/2014/main" id="{32D6DCAE-5CE3-4BE9-B861-C551D26779D4}"/>
                  </a:ext>
                </a:extLst>
              </p:cNvPr>
              <p:cNvSpPr>
                <a:spLocks noRot="1" noChangeAspect="1" noMove="1" noResize="1" noEditPoints="1" noAdjustHandles="1" noChangeArrowheads="1" noChangeShapeType="1" noTextEdit="1"/>
              </p:cNvSpPr>
              <p:nvPr/>
            </p:nvSpPr>
            <p:spPr>
              <a:xfrm>
                <a:off x="2020629" y="1119831"/>
                <a:ext cx="403319" cy="461665"/>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8" name="Rectangle 297">
                <a:extLst>
                  <a:ext uri="{FF2B5EF4-FFF2-40B4-BE49-F238E27FC236}">
                    <a16:creationId xmlns:a16="http://schemas.microsoft.com/office/drawing/2014/main" id="{2B24E9C6-1D04-4A55-B9DF-062B93E5ED18}"/>
                  </a:ext>
                </a:extLst>
              </p:cNvPr>
              <p:cNvSpPr/>
              <p:nvPr/>
            </p:nvSpPr>
            <p:spPr>
              <a:xfrm>
                <a:off x="2020629" y="2474574"/>
                <a:ext cx="40331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kern="0" smtClean="0">
                          <a:solidFill>
                            <a:prstClr val="black"/>
                          </a:solidFill>
                          <a:latin typeface="Cambria Math" panose="02040503050406030204" pitchFamily="18" charset="0"/>
                        </a:rPr>
                        <m:t>…</m:t>
                      </m:r>
                    </m:oMath>
                  </m:oMathPara>
                </a14:m>
                <a:endParaRPr lang="en-US" sz="2400" dirty="0"/>
              </a:p>
            </p:txBody>
          </p:sp>
        </mc:Choice>
        <mc:Fallback xmlns="">
          <p:sp>
            <p:nvSpPr>
              <p:cNvPr id="298" name="Rectangle 297">
                <a:extLst>
                  <a:ext uri="{FF2B5EF4-FFF2-40B4-BE49-F238E27FC236}">
                    <a16:creationId xmlns:a16="http://schemas.microsoft.com/office/drawing/2014/main" id="{2B24E9C6-1D04-4A55-B9DF-062B93E5ED18}"/>
                  </a:ext>
                </a:extLst>
              </p:cNvPr>
              <p:cNvSpPr>
                <a:spLocks noRot="1" noChangeAspect="1" noMove="1" noResize="1" noEditPoints="1" noAdjustHandles="1" noChangeArrowheads="1" noChangeShapeType="1" noTextEdit="1"/>
              </p:cNvSpPr>
              <p:nvPr/>
            </p:nvSpPr>
            <p:spPr>
              <a:xfrm>
                <a:off x="2020629" y="2474574"/>
                <a:ext cx="403319" cy="461665"/>
              </a:xfrm>
              <a:prstGeom prst="rect">
                <a:avLst/>
              </a:prstGeom>
              <a:blipFill>
                <a:blip r:embed="rId23"/>
                <a:stretch>
                  <a:fillRect/>
                </a:stretch>
              </a:blipFill>
            </p:spPr>
            <p:txBody>
              <a:bodyPr/>
              <a:lstStyle/>
              <a:p>
                <a:r>
                  <a:rPr lang="en-US">
                    <a:noFill/>
                  </a:rPr>
                  <a:t> </a:t>
                </a:r>
              </a:p>
            </p:txBody>
          </p:sp>
        </mc:Fallback>
      </mc:AlternateContent>
      <p:cxnSp>
        <p:nvCxnSpPr>
          <p:cNvPr id="299" name="Straight Connector 298">
            <a:extLst>
              <a:ext uri="{FF2B5EF4-FFF2-40B4-BE49-F238E27FC236}">
                <a16:creationId xmlns:a16="http://schemas.microsoft.com/office/drawing/2014/main" id="{BA920E10-68A8-462C-9707-8119DDAA951D}"/>
              </a:ext>
            </a:extLst>
          </p:cNvPr>
          <p:cNvCxnSpPr>
            <a:cxnSpLocks/>
          </p:cNvCxnSpPr>
          <p:nvPr/>
        </p:nvCxnSpPr>
        <p:spPr>
          <a:xfrm flipH="1">
            <a:off x="1312225" y="1282476"/>
            <a:ext cx="2857" cy="1654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9D177392-4535-4869-A28E-93F85418A455}"/>
              </a:ext>
            </a:extLst>
          </p:cNvPr>
          <p:cNvCxnSpPr>
            <a:cxnSpLocks/>
          </p:cNvCxnSpPr>
          <p:nvPr/>
        </p:nvCxnSpPr>
        <p:spPr>
          <a:xfrm>
            <a:off x="1312225" y="2936239"/>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FF34A757-E31D-4E1E-B300-7F2CA446BC1F}"/>
              </a:ext>
            </a:extLst>
          </p:cNvPr>
          <p:cNvCxnSpPr>
            <a:cxnSpLocks/>
          </p:cNvCxnSpPr>
          <p:nvPr/>
        </p:nvCxnSpPr>
        <p:spPr>
          <a:xfrm>
            <a:off x="1316983" y="1283649"/>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65577ACB-145C-4D71-83B6-FAD81C0AD34E}"/>
              </a:ext>
            </a:extLst>
          </p:cNvPr>
          <p:cNvCxnSpPr>
            <a:cxnSpLocks/>
          </p:cNvCxnSpPr>
          <p:nvPr/>
        </p:nvCxnSpPr>
        <p:spPr>
          <a:xfrm>
            <a:off x="3074036" y="1288071"/>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1440443-5716-45CA-BA96-05E916F794EB}"/>
              </a:ext>
            </a:extLst>
          </p:cNvPr>
          <p:cNvCxnSpPr>
            <a:cxnSpLocks/>
          </p:cNvCxnSpPr>
          <p:nvPr/>
        </p:nvCxnSpPr>
        <p:spPr>
          <a:xfrm>
            <a:off x="3129594" y="1289431"/>
            <a:ext cx="0" cy="1645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0A2934CE-D858-4581-AF14-4792740E8A0D}"/>
              </a:ext>
            </a:extLst>
          </p:cNvPr>
          <p:cNvCxnSpPr>
            <a:cxnSpLocks/>
          </p:cNvCxnSpPr>
          <p:nvPr/>
        </p:nvCxnSpPr>
        <p:spPr>
          <a:xfrm>
            <a:off x="3074354" y="2935897"/>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5" name="Rectangle 304">
                <a:extLst>
                  <a:ext uri="{FF2B5EF4-FFF2-40B4-BE49-F238E27FC236}">
                    <a16:creationId xmlns:a16="http://schemas.microsoft.com/office/drawing/2014/main" id="{F04ED924-1F88-4C40-A687-159A1DA40C65}"/>
                  </a:ext>
                </a:extLst>
              </p:cNvPr>
              <p:cNvSpPr/>
              <p:nvPr/>
            </p:nvSpPr>
            <p:spPr>
              <a:xfrm>
                <a:off x="2062903" y="1953036"/>
                <a:ext cx="322751" cy="297085"/>
              </a:xfrm>
              <a:prstGeom prst="rect">
                <a:avLst/>
              </a:prstGeom>
              <a:solidFill>
                <a:schemeClr val="bg1"/>
              </a:solidFill>
              <a:ln w="12700" cap="flat" cmpd="sng" algn="ctr">
                <a:solidFill>
                  <a:srgbClr val="4472C4"/>
                </a:solidFill>
                <a:prstDash val="solid"/>
                <a:miter lim="800000"/>
              </a:ln>
              <a:effectLst/>
            </p:spPr>
            <p:txBody>
              <a:bodyPr rtlCol="0" anchor="ctr"/>
              <a:lstStyle/>
              <a:p>
                <a:pPr algn="ctr" defTabSz="538490">
                  <a:defRPr/>
                </a:pPr>
                <a14:m>
                  <m:oMathPara xmlns:m="http://schemas.openxmlformats.org/officeDocument/2006/math">
                    <m:oMathParaPr>
                      <m:jc m:val="centerGroup"/>
                    </m:oMathParaPr>
                    <m:oMath xmlns:m="http://schemas.openxmlformats.org/officeDocument/2006/math">
                      <m:sSub>
                        <m:sSubPr>
                          <m:ctrlPr>
                            <a:rPr lang="en-US" sz="1504" b="1" i="1" kern="0" smtClean="0">
                              <a:solidFill>
                                <a:prstClr val="black"/>
                              </a:solidFill>
                              <a:latin typeface="Cambria Math" panose="02040503050406030204" pitchFamily="18" charset="0"/>
                            </a:rPr>
                          </m:ctrlPr>
                        </m:sSubPr>
                        <m:e>
                          <m:r>
                            <a:rPr lang="en-US" sz="1504" b="1" i="1" kern="0">
                              <a:solidFill>
                                <a:prstClr val="black"/>
                              </a:solidFill>
                              <a:latin typeface="Cambria Math" panose="02040503050406030204" pitchFamily="18" charset="0"/>
                            </a:rPr>
                            <m:t> </m:t>
                          </m:r>
                          <m:r>
                            <a:rPr lang="en-US" sz="1504" b="1" i="1" kern="0">
                              <a:solidFill>
                                <a:prstClr val="black"/>
                              </a:solidFill>
                              <a:latin typeface="Cambria Math" panose="02040503050406030204" pitchFamily="18" charset="0"/>
                            </a:rPr>
                            <m:t>𝒘</m:t>
                          </m:r>
                        </m:e>
                        <m:sub>
                          <m:r>
                            <a:rPr lang="en-US" sz="1504" b="1" i="1" kern="0" smtClean="0">
                              <a:solidFill>
                                <a:prstClr val="black"/>
                              </a:solidFill>
                              <a:latin typeface="Cambria Math" panose="02040503050406030204" pitchFamily="18" charset="0"/>
                            </a:rPr>
                            <m:t>𝒊𝒋</m:t>
                          </m:r>
                        </m:sub>
                      </m:sSub>
                    </m:oMath>
                  </m:oMathPara>
                </a14:m>
                <a:endParaRPr lang="en-US" sz="1504" b="1" i="1" kern="0" dirty="0">
                  <a:solidFill>
                    <a:prstClr val="black"/>
                  </a:solidFill>
                  <a:latin typeface="Calibri" panose="020F0502020204030204"/>
                </a:endParaRPr>
              </a:p>
            </p:txBody>
          </p:sp>
        </mc:Choice>
        <mc:Fallback xmlns="">
          <p:sp>
            <p:nvSpPr>
              <p:cNvPr id="305" name="Rectangle 304">
                <a:extLst>
                  <a:ext uri="{FF2B5EF4-FFF2-40B4-BE49-F238E27FC236}">
                    <a16:creationId xmlns:a16="http://schemas.microsoft.com/office/drawing/2014/main" id="{F04ED924-1F88-4C40-A687-159A1DA40C65}"/>
                  </a:ext>
                </a:extLst>
              </p:cNvPr>
              <p:cNvSpPr>
                <a:spLocks noRot="1" noChangeAspect="1" noMove="1" noResize="1" noEditPoints="1" noAdjustHandles="1" noChangeArrowheads="1" noChangeShapeType="1" noTextEdit="1"/>
              </p:cNvSpPr>
              <p:nvPr/>
            </p:nvSpPr>
            <p:spPr>
              <a:xfrm>
                <a:off x="2062903" y="1953036"/>
                <a:ext cx="322751" cy="297085"/>
              </a:xfrm>
              <a:prstGeom prst="rect">
                <a:avLst/>
              </a:prstGeom>
              <a:blipFill>
                <a:blip r:embed="rId24"/>
                <a:stretch>
                  <a:fillRect l="-3636" r="-7273" b="-11765"/>
                </a:stretch>
              </a:blipFill>
              <a:ln w="12700" cap="flat" cmpd="sng" algn="ctr">
                <a:solidFill>
                  <a:srgbClr val="4472C4"/>
                </a:solidFill>
                <a:prstDash val="solid"/>
                <a:miter lim="8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6" name="TextBox 305">
                <a:extLst>
                  <a:ext uri="{FF2B5EF4-FFF2-40B4-BE49-F238E27FC236}">
                    <a16:creationId xmlns:a16="http://schemas.microsoft.com/office/drawing/2014/main" id="{3A4A5E60-CFD8-4231-9AC3-413B44FBD205}"/>
                  </a:ext>
                </a:extLst>
              </p:cNvPr>
              <p:cNvSpPr txBox="1"/>
              <p:nvPr/>
            </p:nvSpPr>
            <p:spPr>
              <a:xfrm>
                <a:off x="3327765" y="956410"/>
                <a:ext cx="380906" cy="382284"/>
              </a:xfrm>
              <a:prstGeom prst="rect">
                <a:avLst/>
              </a:prstGeom>
              <a:noFill/>
            </p:spPr>
            <p:txBody>
              <a:bodyPr wrap="square" rtlCol="0">
                <a:spAutoFit/>
              </a:bodyPr>
              <a:lstStyle/>
              <a:p>
                <a:pPr defTabSz="538490">
                  <a:defRPr/>
                </a:pPr>
                <a14:m>
                  <m:oMathPara xmlns:m="http://schemas.openxmlformats.org/officeDocument/2006/math">
                    <m:oMathParaPr>
                      <m:jc m:val="centerGroup"/>
                    </m:oMathParaPr>
                    <m:oMath xmlns:m="http://schemas.openxmlformats.org/officeDocument/2006/math">
                      <m:r>
                        <a:rPr lang="en-US" sz="1884" b="1" i="1" kern="0" smtClean="0">
                          <a:solidFill>
                            <a:prstClr val="black"/>
                          </a:solidFill>
                          <a:latin typeface="Cambria Math" panose="02040503050406030204" pitchFamily="18" charset="0"/>
                        </a:rPr>
                        <m:t>𝒙</m:t>
                      </m:r>
                    </m:oMath>
                  </m:oMathPara>
                </a14:m>
                <a:endParaRPr lang="en-US" sz="1884" b="1" kern="0" dirty="0">
                  <a:solidFill>
                    <a:prstClr val="black"/>
                  </a:solidFill>
                </a:endParaRPr>
              </a:p>
            </p:txBody>
          </p:sp>
        </mc:Choice>
        <mc:Fallback xmlns="">
          <p:sp>
            <p:nvSpPr>
              <p:cNvPr id="306" name="TextBox 305">
                <a:extLst>
                  <a:ext uri="{FF2B5EF4-FFF2-40B4-BE49-F238E27FC236}">
                    <a16:creationId xmlns:a16="http://schemas.microsoft.com/office/drawing/2014/main" id="{3A4A5E60-CFD8-4231-9AC3-413B44FBD205}"/>
                  </a:ext>
                </a:extLst>
              </p:cNvPr>
              <p:cNvSpPr txBox="1">
                <a:spLocks noRot="1" noChangeAspect="1" noMove="1" noResize="1" noEditPoints="1" noAdjustHandles="1" noChangeArrowheads="1" noChangeShapeType="1" noTextEdit="1"/>
              </p:cNvSpPr>
              <p:nvPr/>
            </p:nvSpPr>
            <p:spPr>
              <a:xfrm>
                <a:off x="3327765" y="956410"/>
                <a:ext cx="380906" cy="382284"/>
              </a:xfrm>
              <a:prstGeom prst="rect">
                <a:avLst/>
              </a:prstGeom>
              <a:blipFill>
                <a:blip r:embed="rId25"/>
                <a:stretch>
                  <a:fillRect/>
                </a:stretch>
              </a:blipFill>
            </p:spPr>
            <p:txBody>
              <a:bodyPr/>
              <a:lstStyle/>
              <a:p>
                <a:r>
                  <a:rPr lang="en-US">
                    <a:noFill/>
                  </a:rPr>
                  <a:t> </a:t>
                </a:r>
              </a:p>
            </p:txBody>
          </p:sp>
        </mc:Fallback>
      </mc:AlternateContent>
      <p:cxnSp>
        <p:nvCxnSpPr>
          <p:cNvPr id="307" name="Straight Connector 306">
            <a:extLst>
              <a:ext uri="{FF2B5EF4-FFF2-40B4-BE49-F238E27FC236}">
                <a16:creationId xmlns:a16="http://schemas.microsoft.com/office/drawing/2014/main" id="{9F671B78-0953-446F-A1A2-4C8713A4309D}"/>
              </a:ext>
            </a:extLst>
          </p:cNvPr>
          <p:cNvCxnSpPr>
            <a:cxnSpLocks/>
          </p:cNvCxnSpPr>
          <p:nvPr/>
        </p:nvCxnSpPr>
        <p:spPr>
          <a:xfrm flipH="1">
            <a:off x="3367719" y="1309146"/>
            <a:ext cx="2857" cy="16548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D96AED7A-1248-4DFF-86A5-F72D4322AA7C}"/>
              </a:ext>
            </a:extLst>
          </p:cNvPr>
          <p:cNvCxnSpPr>
            <a:cxnSpLocks/>
          </p:cNvCxnSpPr>
          <p:nvPr/>
        </p:nvCxnSpPr>
        <p:spPr>
          <a:xfrm>
            <a:off x="3588385" y="1316646"/>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C6A7110D-4341-4A90-8335-B67AF199B7F1}"/>
              </a:ext>
            </a:extLst>
          </p:cNvPr>
          <p:cNvCxnSpPr>
            <a:cxnSpLocks/>
          </p:cNvCxnSpPr>
          <p:nvPr/>
        </p:nvCxnSpPr>
        <p:spPr>
          <a:xfrm>
            <a:off x="3370576" y="1311358"/>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C6E41B2C-B30A-426E-8AF8-08F4B0124B2E}"/>
              </a:ext>
            </a:extLst>
          </p:cNvPr>
          <p:cNvCxnSpPr>
            <a:cxnSpLocks/>
          </p:cNvCxnSpPr>
          <p:nvPr/>
        </p:nvCxnSpPr>
        <p:spPr>
          <a:xfrm>
            <a:off x="3643943" y="1318006"/>
            <a:ext cx="0" cy="16459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6EAFC35-B460-40D1-8CEE-B2B1C01447C0}"/>
              </a:ext>
            </a:extLst>
          </p:cNvPr>
          <p:cNvCxnSpPr>
            <a:cxnSpLocks/>
          </p:cNvCxnSpPr>
          <p:nvPr/>
        </p:nvCxnSpPr>
        <p:spPr>
          <a:xfrm>
            <a:off x="3588703" y="2964472"/>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D844237-82B2-42DD-9DDA-BB4C4215E089}"/>
              </a:ext>
            </a:extLst>
          </p:cNvPr>
          <p:cNvCxnSpPr>
            <a:cxnSpLocks/>
          </p:cNvCxnSpPr>
          <p:nvPr/>
        </p:nvCxnSpPr>
        <p:spPr>
          <a:xfrm>
            <a:off x="3367719" y="2963947"/>
            <a:ext cx="590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3" name="Rectangle 312">
                <a:extLst>
                  <a:ext uri="{FF2B5EF4-FFF2-40B4-BE49-F238E27FC236}">
                    <a16:creationId xmlns:a16="http://schemas.microsoft.com/office/drawing/2014/main" id="{3B058044-9549-4177-AB12-80CDA10C004E}"/>
                  </a:ext>
                </a:extLst>
              </p:cNvPr>
              <p:cNvSpPr/>
              <p:nvPr/>
            </p:nvSpPr>
            <p:spPr>
              <a:xfrm>
                <a:off x="3223729" y="1263694"/>
                <a:ext cx="495072"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kern="0" smtClean="0">
                              <a:solidFill>
                                <a:prstClr val="black"/>
                              </a:solidFill>
                              <a:latin typeface="Cambria Math" panose="02040503050406030204" pitchFamily="18" charset="0"/>
                            </a:rPr>
                          </m:ctrlPr>
                        </m:sSubPr>
                        <m:e>
                          <m:r>
                            <a:rPr lang="en-US" sz="1400" b="1" i="1" kern="0">
                              <a:solidFill>
                                <a:prstClr val="black"/>
                              </a:solidFill>
                              <a:latin typeface="Cambria Math" panose="02040503050406030204" pitchFamily="18" charset="0"/>
                            </a:rPr>
                            <m:t>  </m:t>
                          </m:r>
                          <m:r>
                            <a:rPr lang="en-US" sz="1400" b="1" i="1" kern="0" smtClean="0">
                              <a:solidFill>
                                <a:prstClr val="black"/>
                              </a:solidFill>
                              <a:latin typeface="Cambria Math" panose="02040503050406030204" pitchFamily="18" charset="0"/>
                            </a:rPr>
                            <m:t>𝒙</m:t>
                          </m:r>
                        </m:e>
                        <m:sub>
                          <m:r>
                            <a:rPr lang="en-US" sz="1400" b="1" i="1" kern="0">
                              <a:solidFill>
                                <a:prstClr val="black"/>
                              </a:solidFill>
                              <a:latin typeface="Cambria Math" panose="02040503050406030204" pitchFamily="18" charset="0"/>
                            </a:rPr>
                            <m:t>𝟏</m:t>
                          </m:r>
                        </m:sub>
                      </m:sSub>
                    </m:oMath>
                  </m:oMathPara>
                </a14:m>
                <a:endParaRPr lang="en-US" dirty="0"/>
              </a:p>
            </p:txBody>
          </p:sp>
        </mc:Choice>
        <mc:Fallback xmlns="">
          <p:sp>
            <p:nvSpPr>
              <p:cNvPr id="313" name="Rectangle 312">
                <a:extLst>
                  <a:ext uri="{FF2B5EF4-FFF2-40B4-BE49-F238E27FC236}">
                    <a16:creationId xmlns:a16="http://schemas.microsoft.com/office/drawing/2014/main" id="{3B058044-9549-4177-AB12-80CDA10C004E}"/>
                  </a:ext>
                </a:extLst>
              </p:cNvPr>
              <p:cNvSpPr>
                <a:spLocks noRot="1" noChangeAspect="1" noMove="1" noResize="1" noEditPoints="1" noAdjustHandles="1" noChangeArrowheads="1" noChangeShapeType="1" noTextEdit="1"/>
              </p:cNvSpPr>
              <p:nvPr/>
            </p:nvSpPr>
            <p:spPr>
              <a:xfrm>
                <a:off x="3223729" y="1263694"/>
                <a:ext cx="495072" cy="307777"/>
              </a:xfrm>
              <a:prstGeom prst="rect">
                <a:avLst/>
              </a:prstGeom>
              <a:blipFill>
                <a:blip r:embed="rId26"/>
                <a:stretch>
                  <a:fillRect/>
                </a:stretch>
              </a:blipFill>
            </p:spPr>
            <p:txBody>
              <a:bodyPr/>
              <a:lstStyle/>
              <a:p>
                <a:r>
                  <a:rPr lang="en-US">
                    <a:noFill/>
                  </a:rPr>
                  <a:t> </a:t>
                </a:r>
              </a:p>
            </p:txBody>
          </p:sp>
        </mc:Fallback>
      </mc:AlternateContent>
      <p:cxnSp>
        <p:nvCxnSpPr>
          <p:cNvPr id="314" name="Straight Connector 313">
            <a:extLst>
              <a:ext uri="{FF2B5EF4-FFF2-40B4-BE49-F238E27FC236}">
                <a16:creationId xmlns:a16="http://schemas.microsoft.com/office/drawing/2014/main" id="{FF7951E8-4FBE-4808-83BF-B8AC701EB7AB}"/>
              </a:ext>
            </a:extLst>
          </p:cNvPr>
          <p:cNvCxnSpPr>
            <a:cxnSpLocks/>
          </p:cNvCxnSpPr>
          <p:nvPr/>
        </p:nvCxnSpPr>
        <p:spPr>
          <a:xfrm>
            <a:off x="3417249" y="1596291"/>
            <a:ext cx="1704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5" name="Rectangle 314">
                <a:extLst>
                  <a:ext uri="{FF2B5EF4-FFF2-40B4-BE49-F238E27FC236}">
                    <a16:creationId xmlns:a16="http://schemas.microsoft.com/office/drawing/2014/main" id="{8FC4DCE3-07CE-4DF4-AA5B-5F5DA634C66C}"/>
                  </a:ext>
                </a:extLst>
              </p:cNvPr>
              <p:cNvSpPr/>
              <p:nvPr/>
            </p:nvSpPr>
            <p:spPr>
              <a:xfrm>
                <a:off x="3224832" y="1936520"/>
                <a:ext cx="4646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kern="0" smtClean="0">
                              <a:solidFill>
                                <a:prstClr val="black"/>
                              </a:solidFill>
                              <a:latin typeface="Cambria Math" panose="02040503050406030204" pitchFamily="18" charset="0"/>
                            </a:rPr>
                          </m:ctrlPr>
                        </m:sSubPr>
                        <m:e>
                          <m:r>
                            <a:rPr lang="en-US" sz="1400" b="1" i="1" kern="0">
                              <a:solidFill>
                                <a:prstClr val="black"/>
                              </a:solidFill>
                              <a:latin typeface="Cambria Math" panose="02040503050406030204" pitchFamily="18" charset="0"/>
                            </a:rPr>
                            <m:t>  </m:t>
                          </m:r>
                          <m:r>
                            <a:rPr lang="en-US" sz="1400" b="1" i="1" kern="0" smtClean="0">
                              <a:solidFill>
                                <a:prstClr val="black"/>
                              </a:solidFill>
                              <a:latin typeface="Cambria Math" panose="02040503050406030204" pitchFamily="18" charset="0"/>
                            </a:rPr>
                            <m:t>𝒙</m:t>
                          </m:r>
                        </m:e>
                        <m:sub>
                          <m:r>
                            <a:rPr lang="en-US" sz="1400" b="1" i="1" kern="0" smtClean="0">
                              <a:solidFill>
                                <a:prstClr val="black"/>
                              </a:solidFill>
                              <a:latin typeface="Cambria Math" panose="02040503050406030204" pitchFamily="18" charset="0"/>
                            </a:rPr>
                            <m:t>𝒊</m:t>
                          </m:r>
                        </m:sub>
                      </m:sSub>
                    </m:oMath>
                  </m:oMathPara>
                </a14:m>
                <a:endParaRPr lang="en-US" dirty="0"/>
              </a:p>
            </p:txBody>
          </p:sp>
        </mc:Choice>
        <mc:Fallback xmlns="">
          <p:sp>
            <p:nvSpPr>
              <p:cNvPr id="315" name="Rectangle 314">
                <a:extLst>
                  <a:ext uri="{FF2B5EF4-FFF2-40B4-BE49-F238E27FC236}">
                    <a16:creationId xmlns:a16="http://schemas.microsoft.com/office/drawing/2014/main" id="{8FC4DCE3-07CE-4DF4-AA5B-5F5DA634C66C}"/>
                  </a:ext>
                </a:extLst>
              </p:cNvPr>
              <p:cNvSpPr>
                <a:spLocks noRot="1" noChangeAspect="1" noMove="1" noResize="1" noEditPoints="1" noAdjustHandles="1" noChangeArrowheads="1" noChangeShapeType="1" noTextEdit="1"/>
              </p:cNvSpPr>
              <p:nvPr/>
            </p:nvSpPr>
            <p:spPr>
              <a:xfrm>
                <a:off x="3224832" y="1936520"/>
                <a:ext cx="464614" cy="307777"/>
              </a:xfrm>
              <a:prstGeom prst="rect">
                <a:avLst/>
              </a:prstGeom>
              <a:blipFill>
                <a:blip r:embed="rId27"/>
                <a:stretch>
                  <a:fillRect/>
                </a:stretch>
              </a:blipFill>
            </p:spPr>
            <p:txBody>
              <a:bodyPr/>
              <a:lstStyle/>
              <a:p>
                <a:r>
                  <a:rPr lang="en-US">
                    <a:noFill/>
                  </a:rPr>
                  <a:t> </a:t>
                </a:r>
              </a:p>
            </p:txBody>
          </p:sp>
        </mc:Fallback>
      </mc:AlternateContent>
      <p:cxnSp>
        <p:nvCxnSpPr>
          <p:cNvPr id="316" name="Straight Connector 315">
            <a:extLst>
              <a:ext uri="{FF2B5EF4-FFF2-40B4-BE49-F238E27FC236}">
                <a16:creationId xmlns:a16="http://schemas.microsoft.com/office/drawing/2014/main" id="{12A6F27B-D209-4202-9A08-425BE9D6C463}"/>
              </a:ext>
            </a:extLst>
          </p:cNvPr>
          <p:cNvCxnSpPr>
            <a:cxnSpLocks/>
          </p:cNvCxnSpPr>
          <p:nvPr/>
        </p:nvCxnSpPr>
        <p:spPr>
          <a:xfrm>
            <a:off x="3409629" y="1969671"/>
            <a:ext cx="1704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7B862D5F-98CF-4D7A-8864-8A1DFBF75BE1}"/>
              </a:ext>
            </a:extLst>
          </p:cNvPr>
          <p:cNvCxnSpPr>
            <a:cxnSpLocks/>
          </p:cNvCxnSpPr>
          <p:nvPr/>
        </p:nvCxnSpPr>
        <p:spPr>
          <a:xfrm>
            <a:off x="3409629" y="2289559"/>
            <a:ext cx="1704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6AF5E5FA-D9E5-498B-93DC-A74B2B861055}"/>
              </a:ext>
            </a:extLst>
          </p:cNvPr>
          <p:cNvCxnSpPr>
            <a:cxnSpLocks/>
          </p:cNvCxnSpPr>
          <p:nvPr/>
        </p:nvCxnSpPr>
        <p:spPr>
          <a:xfrm>
            <a:off x="3409629" y="2664889"/>
            <a:ext cx="1704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9" name="Rectangle 318">
                <a:extLst>
                  <a:ext uri="{FF2B5EF4-FFF2-40B4-BE49-F238E27FC236}">
                    <a16:creationId xmlns:a16="http://schemas.microsoft.com/office/drawing/2014/main" id="{60C34F91-C943-4DC8-84BE-CDAECE70DF65}"/>
                  </a:ext>
                </a:extLst>
              </p:cNvPr>
              <p:cNvSpPr/>
              <p:nvPr/>
            </p:nvSpPr>
            <p:spPr>
              <a:xfrm>
                <a:off x="3221800" y="2617611"/>
                <a:ext cx="498278" cy="327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b="1" i="1" kern="0" smtClean="0">
                              <a:solidFill>
                                <a:prstClr val="black"/>
                              </a:solidFill>
                              <a:latin typeface="Cambria Math" panose="02040503050406030204" pitchFamily="18" charset="0"/>
                            </a:rPr>
                          </m:ctrlPr>
                        </m:sSubPr>
                        <m:e>
                          <m:r>
                            <a:rPr lang="en-US" sz="1400" b="1" i="1" kern="0">
                              <a:solidFill>
                                <a:prstClr val="black"/>
                              </a:solidFill>
                              <a:latin typeface="Cambria Math" panose="02040503050406030204" pitchFamily="18" charset="0"/>
                            </a:rPr>
                            <m:t>  </m:t>
                          </m:r>
                          <m:r>
                            <a:rPr lang="en-US" sz="1400" b="1" i="1" kern="0" smtClean="0">
                              <a:solidFill>
                                <a:prstClr val="black"/>
                              </a:solidFill>
                              <a:latin typeface="Cambria Math" panose="02040503050406030204" pitchFamily="18" charset="0"/>
                            </a:rPr>
                            <m:t>𝒙</m:t>
                          </m:r>
                        </m:e>
                        <m:sub>
                          <m:r>
                            <a:rPr lang="en-US" sz="1400" b="1" i="1" kern="0" smtClean="0">
                              <a:solidFill>
                                <a:prstClr val="black"/>
                              </a:solidFill>
                              <a:latin typeface="Cambria Math" panose="02040503050406030204" pitchFamily="18" charset="0"/>
                            </a:rPr>
                            <m:t>𝒑</m:t>
                          </m:r>
                        </m:sub>
                      </m:sSub>
                    </m:oMath>
                  </m:oMathPara>
                </a14:m>
                <a:endParaRPr lang="en-US" dirty="0"/>
              </a:p>
            </p:txBody>
          </p:sp>
        </mc:Choice>
        <mc:Fallback xmlns="">
          <p:sp>
            <p:nvSpPr>
              <p:cNvPr id="319" name="Rectangle 318">
                <a:extLst>
                  <a:ext uri="{FF2B5EF4-FFF2-40B4-BE49-F238E27FC236}">
                    <a16:creationId xmlns:a16="http://schemas.microsoft.com/office/drawing/2014/main" id="{60C34F91-C943-4DC8-84BE-CDAECE70DF65}"/>
                  </a:ext>
                </a:extLst>
              </p:cNvPr>
              <p:cNvSpPr>
                <a:spLocks noRot="1" noChangeAspect="1" noMove="1" noResize="1" noEditPoints="1" noAdjustHandles="1" noChangeArrowheads="1" noChangeShapeType="1" noTextEdit="1"/>
              </p:cNvSpPr>
              <p:nvPr/>
            </p:nvSpPr>
            <p:spPr>
              <a:xfrm>
                <a:off x="3221800" y="2617611"/>
                <a:ext cx="498278" cy="32707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0" name="Rectangle 319">
                <a:extLst>
                  <a:ext uri="{FF2B5EF4-FFF2-40B4-BE49-F238E27FC236}">
                    <a16:creationId xmlns:a16="http://schemas.microsoft.com/office/drawing/2014/main" id="{7A50D418-AE6E-4E57-8478-07AE0B086E7A}"/>
                  </a:ext>
                </a:extLst>
              </p:cNvPr>
              <p:cNvSpPr/>
              <p:nvPr/>
            </p:nvSpPr>
            <p:spPr>
              <a:xfrm rot="5400000">
                <a:off x="3377276" y="1549023"/>
                <a:ext cx="40331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kern="0" smtClean="0">
                          <a:solidFill>
                            <a:prstClr val="black"/>
                          </a:solidFill>
                          <a:latin typeface="Cambria Math" panose="02040503050406030204" pitchFamily="18" charset="0"/>
                        </a:rPr>
                        <m:t>…</m:t>
                      </m:r>
                    </m:oMath>
                  </m:oMathPara>
                </a14:m>
                <a:endParaRPr lang="en-US" sz="2400" dirty="0"/>
              </a:p>
            </p:txBody>
          </p:sp>
        </mc:Choice>
        <mc:Fallback xmlns="">
          <p:sp>
            <p:nvSpPr>
              <p:cNvPr id="320" name="Rectangle 319">
                <a:extLst>
                  <a:ext uri="{FF2B5EF4-FFF2-40B4-BE49-F238E27FC236}">
                    <a16:creationId xmlns:a16="http://schemas.microsoft.com/office/drawing/2014/main" id="{7A50D418-AE6E-4E57-8478-07AE0B086E7A}"/>
                  </a:ext>
                </a:extLst>
              </p:cNvPr>
              <p:cNvSpPr>
                <a:spLocks noRot="1" noChangeAspect="1" noMove="1" noResize="1" noEditPoints="1" noAdjustHandles="1" noChangeArrowheads="1" noChangeShapeType="1" noTextEdit="1"/>
              </p:cNvSpPr>
              <p:nvPr/>
            </p:nvSpPr>
            <p:spPr>
              <a:xfrm rot="5400000">
                <a:off x="3377276" y="1549023"/>
                <a:ext cx="403319" cy="46166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1" name="Rectangle 320">
                <a:extLst>
                  <a:ext uri="{FF2B5EF4-FFF2-40B4-BE49-F238E27FC236}">
                    <a16:creationId xmlns:a16="http://schemas.microsoft.com/office/drawing/2014/main" id="{AEEE5F67-2FA0-462B-8332-45EB0FBA4070}"/>
                  </a:ext>
                </a:extLst>
              </p:cNvPr>
              <p:cNvSpPr/>
              <p:nvPr/>
            </p:nvSpPr>
            <p:spPr>
              <a:xfrm rot="5400000">
                <a:off x="3375993" y="2234383"/>
                <a:ext cx="40331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kern="0" smtClean="0">
                          <a:solidFill>
                            <a:prstClr val="black"/>
                          </a:solidFill>
                          <a:latin typeface="Cambria Math" panose="02040503050406030204" pitchFamily="18" charset="0"/>
                        </a:rPr>
                        <m:t>…</m:t>
                      </m:r>
                    </m:oMath>
                  </m:oMathPara>
                </a14:m>
                <a:endParaRPr lang="en-US" sz="2400" dirty="0"/>
              </a:p>
            </p:txBody>
          </p:sp>
        </mc:Choice>
        <mc:Fallback xmlns="">
          <p:sp>
            <p:nvSpPr>
              <p:cNvPr id="321" name="Rectangle 320">
                <a:extLst>
                  <a:ext uri="{FF2B5EF4-FFF2-40B4-BE49-F238E27FC236}">
                    <a16:creationId xmlns:a16="http://schemas.microsoft.com/office/drawing/2014/main" id="{AEEE5F67-2FA0-462B-8332-45EB0FBA4070}"/>
                  </a:ext>
                </a:extLst>
              </p:cNvPr>
              <p:cNvSpPr>
                <a:spLocks noRot="1" noChangeAspect="1" noMove="1" noResize="1" noEditPoints="1" noAdjustHandles="1" noChangeArrowheads="1" noChangeShapeType="1" noTextEdit="1"/>
              </p:cNvSpPr>
              <p:nvPr/>
            </p:nvSpPr>
            <p:spPr>
              <a:xfrm rot="5400000">
                <a:off x="3375993" y="2234383"/>
                <a:ext cx="403319" cy="461665"/>
              </a:xfrm>
              <a:prstGeom prst="rect">
                <a:avLst/>
              </a:prstGeom>
              <a:blipFill>
                <a:blip r:embed="rId30"/>
                <a:stretch>
                  <a:fillRect/>
                </a:stretch>
              </a:blipFill>
            </p:spPr>
            <p:txBody>
              <a:bodyPr/>
              <a:lstStyle/>
              <a:p>
                <a:r>
                  <a:rPr lang="en-US">
                    <a:noFill/>
                  </a:rPr>
                  <a:t> </a:t>
                </a:r>
              </a:p>
            </p:txBody>
          </p:sp>
        </mc:Fallback>
      </mc:AlternateContent>
      <p:sp>
        <p:nvSpPr>
          <p:cNvPr id="322" name="Rectangle 321">
            <a:extLst>
              <a:ext uri="{FF2B5EF4-FFF2-40B4-BE49-F238E27FC236}">
                <a16:creationId xmlns:a16="http://schemas.microsoft.com/office/drawing/2014/main" id="{6E08AB33-5276-4DD1-99D5-212C8915CAC8}"/>
              </a:ext>
            </a:extLst>
          </p:cNvPr>
          <p:cNvSpPr/>
          <p:nvPr/>
        </p:nvSpPr>
        <p:spPr>
          <a:xfrm>
            <a:off x="4299910" y="1386286"/>
            <a:ext cx="356605" cy="355129"/>
          </a:xfrm>
          <a:prstGeom prst="rect">
            <a:avLst/>
          </a:prstGeom>
          <a:solidFill>
            <a:srgbClr val="70AD47"/>
          </a:solidFill>
          <a:ln w="12700" cap="flat" cmpd="sng" algn="ctr">
            <a:solidFill>
              <a:srgbClr val="4472C4"/>
            </a:solidFill>
            <a:prstDash val="solid"/>
            <a:miter lim="800000"/>
          </a:ln>
          <a:effectLst/>
        </p:spPr>
        <p:txBody>
          <a:bodyPr rtlCol="0" anchor="ctr"/>
          <a:lstStyle/>
          <a:p>
            <a:pPr algn="ctr" defTabSz="538490">
              <a:defRPr/>
            </a:pPr>
            <a:endParaRPr lang="en-US" sz="1000" b="1" i="1" kern="0" dirty="0">
              <a:solidFill>
                <a:prstClr val="black"/>
              </a:solidFill>
              <a:latin typeface="Calibri" panose="020F0502020204030204"/>
            </a:endParaRPr>
          </a:p>
        </p:txBody>
      </p:sp>
      <p:sp>
        <p:nvSpPr>
          <p:cNvPr id="323" name="Rectangle 322">
            <a:extLst>
              <a:ext uri="{FF2B5EF4-FFF2-40B4-BE49-F238E27FC236}">
                <a16:creationId xmlns:a16="http://schemas.microsoft.com/office/drawing/2014/main" id="{CC12A5AC-43DF-40B1-98E4-76F7B7F36586}"/>
              </a:ext>
            </a:extLst>
          </p:cNvPr>
          <p:cNvSpPr/>
          <p:nvPr/>
        </p:nvSpPr>
        <p:spPr>
          <a:xfrm>
            <a:off x="4660513" y="1387191"/>
            <a:ext cx="356605" cy="355129"/>
          </a:xfrm>
          <a:prstGeom prst="rect">
            <a:avLst/>
          </a:prstGeom>
          <a:solidFill>
            <a:schemeClr val="bg2">
              <a:lumMod val="75000"/>
            </a:schemeClr>
          </a:solidFill>
          <a:ln w="12700" cap="flat" cmpd="sng" algn="ctr">
            <a:solidFill>
              <a:srgbClr val="4472C4"/>
            </a:solidFill>
            <a:prstDash val="solid"/>
            <a:miter lim="800000"/>
          </a:ln>
          <a:effectLst/>
        </p:spPr>
        <p:txBody>
          <a:bodyPr rtlCol="0" anchor="ctr"/>
          <a:lstStyle/>
          <a:p>
            <a:pPr algn="ctr" defTabSz="538490">
              <a:defRPr/>
            </a:pPr>
            <a:r>
              <a:rPr lang="en-US" sz="1504" b="1" i="1" kern="0" dirty="0">
                <a:solidFill>
                  <a:prstClr val="black"/>
                </a:solidFill>
                <a:latin typeface="Calibri" panose="020F0502020204030204"/>
              </a:rPr>
              <a:t> </a:t>
            </a:r>
          </a:p>
        </p:txBody>
      </p:sp>
      <p:sp>
        <p:nvSpPr>
          <p:cNvPr id="324" name="Rectangle 323">
            <a:extLst>
              <a:ext uri="{FF2B5EF4-FFF2-40B4-BE49-F238E27FC236}">
                <a16:creationId xmlns:a16="http://schemas.microsoft.com/office/drawing/2014/main" id="{CD8033F9-226C-4CF5-81EF-A5D41D7D8677}"/>
              </a:ext>
            </a:extLst>
          </p:cNvPr>
          <p:cNvSpPr/>
          <p:nvPr/>
        </p:nvSpPr>
        <p:spPr>
          <a:xfrm>
            <a:off x="5012732" y="1388922"/>
            <a:ext cx="356605" cy="355129"/>
          </a:xfrm>
          <a:prstGeom prst="rect">
            <a:avLst/>
          </a:prstGeom>
          <a:solidFill>
            <a:schemeClr val="accent2">
              <a:lumMod val="60000"/>
              <a:lumOff val="40000"/>
            </a:schemeClr>
          </a:solidFill>
          <a:ln w="12700" cap="flat" cmpd="sng" algn="ctr">
            <a:solidFill>
              <a:srgbClr val="4472C4"/>
            </a:solidFill>
            <a:prstDash val="solid"/>
            <a:miter lim="800000"/>
          </a:ln>
          <a:effectLst/>
        </p:spPr>
        <p:txBody>
          <a:bodyPr rtlCol="0" anchor="ctr"/>
          <a:lstStyle/>
          <a:p>
            <a:pPr algn="ctr" defTabSz="538490">
              <a:defRPr/>
            </a:pPr>
            <a:endParaRPr lang="en-US" sz="1504" b="1" i="1" kern="0" dirty="0">
              <a:solidFill>
                <a:prstClr val="black"/>
              </a:solidFill>
              <a:latin typeface="Calibri" panose="020F0502020204030204"/>
            </a:endParaRPr>
          </a:p>
        </p:txBody>
      </p:sp>
      <p:sp>
        <p:nvSpPr>
          <p:cNvPr id="325" name="Rectangle 324">
            <a:extLst>
              <a:ext uri="{FF2B5EF4-FFF2-40B4-BE49-F238E27FC236}">
                <a16:creationId xmlns:a16="http://schemas.microsoft.com/office/drawing/2014/main" id="{F8BAA4B0-C65C-4A95-9F93-064E48043998}"/>
              </a:ext>
            </a:extLst>
          </p:cNvPr>
          <p:cNvSpPr/>
          <p:nvPr/>
        </p:nvSpPr>
        <p:spPr>
          <a:xfrm>
            <a:off x="5367129" y="1388922"/>
            <a:ext cx="356605" cy="355129"/>
          </a:xfrm>
          <a:prstGeom prst="rect">
            <a:avLst/>
          </a:prstGeom>
          <a:solidFill>
            <a:schemeClr val="accent1">
              <a:lumMod val="40000"/>
              <a:lumOff val="60000"/>
            </a:schemeClr>
          </a:solidFill>
          <a:ln w="12700" cap="flat" cmpd="sng" algn="ctr">
            <a:solidFill>
              <a:srgbClr val="4472C4"/>
            </a:solidFill>
            <a:prstDash val="solid"/>
            <a:miter lim="800000"/>
          </a:ln>
          <a:effectLst/>
        </p:spPr>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538490">
              <a:defRPr/>
            </a:pPr>
            <a:endParaRPr lang="en-US" sz="1504" b="1" i="1" kern="0" dirty="0">
              <a:solidFill>
                <a:prstClr val="black"/>
              </a:solidFill>
              <a:latin typeface="Calibri" panose="020F0502020204030204"/>
            </a:endParaRPr>
          </a:p>
        </p:txBody>
      </p:sp>
      <p:sp>
        <p:nvSpPr>
          <p:cNvPr id="326" name="Rectangle 325">
            <a:extLst>
              <a:ext uri="{FF2B5EF4-FFF2-40B4-BE49-F238E27FC236}">
                <a16:creationId xmlns:a16="http://schemas.microsoft.com/office/drawing/2014/main" id="{FFBE02FC-3A82-49BF-AE43-EC01788AB78B}"/>
              </a:ext>
            </a:extLst>
          </p:cNvPr>
          <p:cNvSpPr/>
          <p:nvPr/>
        </p:nvSpPr>
        <p:spPr>
          <a:xfrm>
            <a:off x="4299905" y="1742479"/>
            <a:ext cx="356605" cy="355129"/>
          </a:xfrm>
          <a:prstGeom prst="rect">
            <a:avLst/>
          </a:prstGeom>
          <a:solidFill>
            <a:schemeClr val="accent1">
              <a:lumMod val="40000"/>
              <a:lumOff val="60000"/>
            </a:schemeClr>
          </a:solidFill>
          <a:ln w="12700" cap="flat" cmpd="sng" algn="ctr">
            <a:solidFill>
              <a:srgbClr val="4472C4"/>
            </a:solidFill>
            <a:prstDash val="solid"/>
            <a:miter lim="800000"/>
          </a:ln>
          <a:effectLst/>
        </p:spPr>
        <p:txBody>
          <a:bodyPr rtlCol="0" anchor="ctr"/>
          <a:lstStyle/>
          <a:p>
            <a:pPr algn="ctr" defTabSz="538490"/>
            <a:endParaRPr lang="en-US" sz="1504" b="1" i="1" kern="0" dirty="0">
              <a:solidFill>
                <a:prstClr val="black"/>
              </a:solidFill>
              <a:latin typeface="Calibri" panose="020F0502020204030204"/>
            </a:endParaRPr>
          </a:p>
        </p:txBody>
      </p:sp>
      <p:sp>
        <p:nvSpPr>
          <p:cNvPr id="327" name="Rectangle 326">
            <a:extLst>
              <a:ext uri="{FF2B5EF4-FFF2-40B4-BE49-F238E27FC236}">
                <a16:creationId xmlns:a16="http://schemas.microsoft.com/office/drawing/2014/main" id="{9496AB27-957E-4C4F-917C-3C819CD6DFE3}"/>
              </a:ext>
            </a:extLst>
          </p:cNvPr>
          <p:cNvSpPr/>
          <p:nvPr/>
        </p:nvSpPr>
        <p:spPr>
          <a:xfrm>
            <a:off x="4660509" y="1740579"/>
            <a:ext cx="356605" cy="355129"/>
          </a:xfrm>
          <a:prstGeom prst="rect">
            <a:avLst/>
          </a:prstGeom>
          <a:solidFill>
            <a:srgbClr val="70AD47"/>
          </a:solidFill>
          <a:ln w="12700" cap="flat" cmpd="sng" algn="ctr">
            <a:solidFill>
              <a:srgbClr val="4472C4"/>
            </a:solidFill>
            <a:prstDash val="solid"/>
            <a:miter lim="800000"/>
          </a:ln>
          <a:effectLst/>
        </p:spPr>
        <p:txBody>
          <a:bodyPr rtlCol="0" anchor="ctr"/>
          <a:lstStyle/>
          <a:p>
            <a:pPr algn="ctr" defTabSz="538490"/>
            <a:endParaRPr lang="en-US" sz="1000" b="1" i="1" kern="0" dirty="0">
              <a:solidFill>
                <a:prstClr val="black"/>
              </a:solidFill>
              <a:latin typeface="Calibri" panose="020F0502020204030204"/>
            </a:endParaRPr>
          </a:p>
        </p:txBody>
      </p:sp>
      <p:sp>
        <p:nvSpPr>
          <p:cNvPr id="328" name="Rectangle 327">
            <a:extLst>
              <a:ext uri="{FF2B5EF4-FFF2-40B4-BE49-F238E27FC236}">
                <a16:creationId xmlns:a16="http://schemas.microsoft.com/office/drawing/2014/main" id="{1A7F0397-BD5F-40CE-A3FE-4DE5DF00F42C}"/>
              </a:ext>
            </a:extLst>
          </p:cNvPr>
          <p:cNvSpPr/>
          <p:nvPr/>
        </p:nvSpPr>
        <p:spPr>
          <a:xfrm>
            <a:off x="5018512" y="1734293"/>
            <a:ext cx="356605" cy="355129"/>
          </a:xfrm>
          <a:prstGeom prst="rect">
            <a:avLst/>
          </a:prstGeom>
          <a:solidFill>
            <a:schemeClr val="bg2">
              <a:lumMod val="75000"/>
            </a:schemeClr>
          </a:solidFill>
          <a:ln w="12700" cap="flat" cmpd="sng" algn="ctr">
            <a:solidFill>
              <a:srgbClr val="4472C4"/>
            </a:solidFill>
            <a:prstDash val="solid"/>
            <a:miter lim="800000"/>
          </a:ln>
          <a:effectLst/>
        </p:spPr>
        <p:txBody>
          <a:bodyPr rtlCol="0" anchor="ctr"/>
          <a:lstStyle/>
          <a:p>
            <a:pPr algn="ctr" defTabSz="538490"/>
            <a:endParaRPr lang="en-US" sz="1504" b="1" i="1" kern="0" dirty="0">
              <a:solidFill>
                <a:prstClr val="black"/>
              </a:solidFill>
              <a:latin typeface="Calibri" panose="020F0502020204030204"/>
            </a:endParaRPr>
          </a:p>
        </p:txBody>
      </p:sp>
      <p:sp>
        <p:nvSpPr>
          <p:cNvPr id="329" name="Rectangle 328">
            <a:extLst>
              <a:ext uri="{FF2B5EF4-FFF2-40B4-BE49-F238E27FC236}">
                <a16:creationId xmlns:a16="http://schemas.microsoft.com/office/drawing/2014/main" id="{B6D996D0-95D7-4787-9EA9-3C4941A564B0}"/>
              </a:ext>
            </a:extLst>
          </p:cNvPr>
          <p:cNvSpPr/>
          <p:nvPr/>
        </p:nvSpPr>
        <p:spPr>
          <a:xfrm>
            <a:off x="5367125" y="1730304"/>
            <a:ext cx="356605" cy="355129"/>
          </a:xfrm>
          <a:prstGeom prst="rect">
            <a:avLst/>
          </a:prstGeom>
          <a:solidFill>
            <a:schemeClr val="accent2">
              <a:lumMod val="60000"/>
              <a:lumOff val="40000"/>
            </a:schemeClr>
          </a:solidFill>
          <a:ln w="12700" cap="flat" cmpd="sng" algn="ctr">
            <a:solidFill>
              <a:srgbClr val="4472C4"/>
            </a:solidFill>
            <a:prstDash val="solid"/>
            <a:miter lim="800000"/>
          </a:ln>
          <a:effectLst/>
        </p:spPr>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538490"/>
            <a:r>
              <a:rPr lang="en-US" sz="1504" b="1" i="1" kern="0" dirty="0">
                <a:solidFill>
                  <a:prstClr val="black"/>
                </a:solidFill>
                <a:latin typeface="Calibri" panose="020F0502020204030204"/>
              </a:rPr>
              <a:t> </a:t>
            </a:r>
          </a:p>
        </p:txBody>
      </p:sp>
      <p:sp>
        <p:nvSpPr>
          <p:cNvPr id="330" name="Rectangle 329">
            <a:extLst>
              <a:ext uri="{FF2B5EF4-FFF2-40B4-BE49-F238E27FC236}">
                <a16:creationId xmlns:a16="http://schemas.microsoft.com/office/drawing/2014/main" id="{9C32A84B-8D31-4A11-B7AF-492AB83CDCA5}"/>
              </a:ext>
            </a:extLst>
          </p:cNvPr>
          <p:cNvSpPr/>
          <p:nvPr/>
        </p:nvSpPr>
        <p:spPr>
          <a:xfrm>
            <a:off x="4301017" y="2091670"/>
            <a:ext cx="356605" cy="355129"/>
          </a:xfrm>
          <a:prstGeom prst="rect">
            <a:avLst/>
          </a:prstGeom>
          <a:solidFill>
            <a:schemeClr val="accent2">
              <a:lumMod val="60000"/>
              <a:lumOff val="40000"/>
            </a:schemeClr>
          </a:solidFill>
          <a:ln w="12700" cap="flat" cmpd="sng" algn="ctr">
            <a:solidFill>
              <a:srgbClr val="4472C4"/>
            </a:solidFill>
            <a:prstDash val="solid"/>
            <a:miter lim="800000"/>
          </a:ln>
          <a:effectLst/>
        </p:spPr>
        <p:txBody>
          <a:bodyPr rtlCol="0" anchor="ctr"/>
          <a:lstStyle/>
          <a:p>
            <a:pPr algn="ctr" defTabSz="538490"/>
            <a:endParaRPr lang="en-US" sz="1504" b="1" i="1" kern="0" dirty="0">
              <a:solidFill>
                <a:prstClr val="black"/>
              </a:solidFill>
              <a:latin typeface="Calibri" panose="020F0502020204030204"/>
            </a:endParaRPr>
          </a:p>
        </p:txBody>
      </p:sp>
      <p:sp>
        <p:nvSpPr>
          <p:cNvPr id="331" name="Rectangle 330">
            <a:extLst>
              <a:ext uri="{FF2B5EF4-FFF2-40B4-BE49-F238E27FC236}">
                <a16:creationId xmlns:a16="http://schemas.microsoft.com/office/drawing/2014/main" id="{F72838B4-5FAF-4AD4-B18E-3981CBCD6780}"/>
              </a:ext>
            </a:extLst>
          </p:cNvPr>
          <p:cNvSpPr/>
          <p:nvPr/>
        </p:nvSpPr>
        <p:spPr>
          <a:xfrm>
            <a:off x="4661126" y="2093059"/>
            <a:ext cx="356605" cy="354134"/>
          </a:xfrm>
          <a:prstGeom prst="rect">
            <a:avLst/>
          </a:prstGeom>
          <a:solidFill>
            <a:schemeClr val="accent1">
              <a:lumMod val="40000"/>
              <a:lumOff val="60000"/>
            </a:schemeClr>
          </a:solidFill>
          <a:ln w="12700" cap="flat" cmpd="sng" algn="ctr">
            <a:solidFill>
              <a:srgbClr val="4472C4"/>
            </a:solidFill>
            <a:prstDash val="solid"/>
            <a:miter lim="800000"/>
          </a:ln>
          <a:effectLst/>
        </p:spPr>
        <p:txBody>
          <a:bodyPr rtlCol="0" anchor="ctr"/>
          <a:lstStyle/>
          <a:p>
            <a:pPr algn="ctr" defTabSz="538490"/>
            <a:endParaRPr lang="en-US" sz="1504" b="1" i="1" kern="0" dirty="0">
              <a:solidFill>
                <a:prstClr val="black"/>
              </a:solidFill>
              <a:latin typeface="Calibri" panose="020F0502020204030204"/>
            </a:endParaRPr>
          </a:p>
        </p:txBody>
      </p:sp>
      <p:sp>
        <p:nvSpPr>
          <p:cNvPr id="332" name="Rectangle 331">
            <a:extLst>
              <a:ext uri="{FF2B5EF4-FFF2-40B4-BE49-F238E27FC236}">
                <a16:creationId xmlns:a16="http://schemas.microsoft.com/office/drawing/2014/main" id="{5D6AB016-A611-4466-911B-D22BA9ACB0E3}"/>
              </a:ext>
            </a:extLst>
          </p:cNvPr>
          <p:cNvSpPr/>
          <p:nvPr/>
        </p:nvSpPr>
        <p:spPr>
          <a:xfrm>
            <a:off x="5016505" y="2093301"/>
            <a:ext cx="356605" cy="355129"/>
          </a:xfrm>
          <a:prstGeom prst="rect">
            <a:avLst/>
          </a:prstGeom>
          <a:solidFill>
            <a:srgbClr val="70AD47"/>
          </a:solidFill>
          <a:ln w="12700" cap="flat" cmpd="sng" algn="ctr">
            <a:solidFill>
              <a:srgbClr val="4472C4"/>
            </a:solidFill>
            <a:prstDash val="solid"/>
            <a:miter lim="800000"/>
          </a:ln>
          <a:effectLst/>
        </p:spPr>
        <p:txBody>
          <a:bodyPr rtlCol="0" anchor="ctr"/>
          <a:lstStyle/>
          <a:p>
            <a:pPr algn="ctr" defTabSz="538490"/>
            <a:r>
              <a:rPr lang="en-US" sz="1000" b="1" i="1" kern="0" dirty="0">
                <a:solidFill>
                  <a:prstClr val="black"/>
                </a:solidFill>
                <a:latin typeface="Calibri" panose="020F0502020204030204"/>
              </a:rPr>
              <a:t> </a:t>
            </a:r>
          </a:p>
        </p:txBody>
      </p:sp>
      <p:sp>
        <p:nvSpPr>
          <p:cNvPr id="333" name="Rectangle 332">
            <a:extLst>
              <a:ext uri="{FF2B5EF4-FFF2-40B4-BE49-F238E27FC236}">
                <a16:creationId xmlns:a16="http://schemas.microsoft.com/office/drawing/2014/main" id="{8A02C5C7-8B47-4245-AB2E-24BE66AE8FA5}"/>
              </a:ext>
            </a:extLst>
          </p:cNvPr>
          <p:cNvSpPr/>
          <p:nvPr/>
        </p:nvSpPr>
        <p:spPr>
          <a:xfrm>
            <a:off x="5367125" y="2093076"/>
            <a:ext cx="356605" cy="355129"/>
          </a:xfrm>
          <a:prstGeom prst="rect">
            <a:avLst/>
          </a:prstGeom>
          <a:solidFill>
            <a:schemeClr val="bg2">
              <a:lumMod val="75000"/>
            </a:schemeClr>
          </a:solidFill>
          <a:ln w="12700" cap="flat" cmpd="sng" algn="ctr">
            <a:solidFill>
              <a:srgbClr val="4472C4"/>
            </a:solidFill>
            <a:prstDash val="solid"/>
            <a:miter lim="800000"/>
          </a:ln>
          <a:effectLst/>
        </p:spPr>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538490"/>
            <a:r>
              <a:rPr lang="en-US" sz="1504" b="1" i="1" kern="0" dirty="0">
                <a:solidFill>
                  <a:prstClr val="black"/>
                </a:solidFill>
                <a:latin typeface="Calibri" panose="020F0502020204030204"/>
              </a:rPr>
              <a:t> </a:t>
            </a:r>
          </a:p>
        </p:txBody>
      </p:sp>
      <p:sp>
        <p:nvSpPr>
          <p:cNvPr id="334" name="Rectangle 333">
            <a:extLst>
              <a:ext uri="{FF2B5EF4-FFF2-40B4-BE49-F238E27FC236}">
                <a16:creationId xmlns:a16="http://schemas.microsoft.com/office/drawing/2014/main" id="{F68D75CA-2459-4132-93C3-C38F82FB4CB5}"/>
              </a:ext>
            </a:extLst>
          </p:cNvPr>
          <p:cNvSpPr/>
          <p:nvPr/>
        </p:nvSpPr>
        <p:spPr>
          <a:xfrm>
            <a:off x="4301014" y="2450664"/>
            <a:ext cx="356605" cy="355129"/>
          </a:xfrm>
          <a:prstGeom prst="rect">
            <a:avLst/>
          </a:prstGeom>
          <a:solidFill>
            <a:schemeClr val="bg2">
              <a:lumMod val="75000"/>
            </a:schemeClr>
          </a:solidFill>
          <a:ln w="12700" cap="flat" cmpd="sng" algn="ctr">
            <a:solidFill>
              <a:srgbClr val="4472C4"/>
            </a:solidFill>
            <a:prstDash val="solid"/>
            <a:miter lim="800000"/>
          </a:ln>
          <a:effectLst/>
        </p:spPr>
        <p:txBody>
          <a:bodyPr rtlCol="0" anchor="ctr"/>
          <a:lstStyle/>
          <a:p>
            <a:pPr algn="ctr" defTabSz="538490"/>
            <a:endParaRPr lang="en-US" sz="1504" b="1" i="1" kern="0" dirty="0">
              <a:solidFill>
                <a:prstClr val="black"/>
              </a:solidFill>
              <a:latin typeface="Calibri" panose="020F0502020204030204"/>
            </a:endParaRPr>
          </a:p>
        </p:txBody>
      </p:sp>
      <p:sp>
        <p:nvSpPr>
          <p:cNvPr id="335" name="Rectangle 334">
            <a:extLst>
              <a:ext uri="{FF2B5EF4-FFF2-40B4-BE49-F238E27FC236}">
                <a16:creationId xmlns:a16="http://schemas.microsoft.com/office/drawing/2014/main" id="{20C47A5A-84F2-4650-B763-D747C5EEAB35}"/>
              </a:ext>
            </a:extLst>
          </p:cNvPr>
          <p:cNvSpPr/>
          <p:nvPr/>
        </p:nvSpPr>
        <p:spPr>
          <a:xfrm>
            <a:off x="4661123" y="2452053"/>
            <a:ext cx="356605" cy="354134"/>
          </a:xfrm>
          <a:prstGeom prst="rect">
            <a:avLst/>
          </a:prstGeom>
          <a:solidFill>
            <a:schemeClr val="accent2">
              <a:lumMod val="60000"/>
              <a:lumOff val="40000"/>
            </a:schemeClr>
          </a:solidFill>
          <a:ln w="12700" cap="flat" cmpd="sng" algn="ctr">
            <a:solidFill>
              <a:srgbClr val="4472C4"/>
            </a:solidFill>
            <a:prstDash val="solid"/>
            <a:miter lim="800000"/>
          </a:ln>
          <a:effectLst/>
        </p:spPr>
        <p:txBody>
          <a:bodyPr rtlCol="0" anchor="ctr"/>
          <a:lstStyle/>
          <a:p>
            <a:pPr algn="ctr" defTabSz="538490"/>
            <a:r>
              <a:rPr lang="en-US" sz="1504" b="1" i="1" kern="0" dirty="0">
                <a:solidFill>
                  <a:prstClr val="black"/>
                </a:solidFill>
                <a:latin typeface="Calibri" panose="020F0502020204030204"/>
              </a:rPr>
              <a:t> </a:t>
            </a:r>
          </a:p>
        </p:txBody>
      </p:sp>
      <p:sp>
        <p:nvSpPr>
          <p:cNvPr id="336" name="Rectangle 335">
            <a:extLst>
              <a:ext uri="{FF2B5EF4-FFF2-40B4-BE49-F238E27FC236}">
                <a16:creationId xmlns:a16="http://schemas.microsoft.com/office/drawing/2014/main" id="{CB2381ED-800A-45EC-AE4D-7244D37BE5D4}"/>
              </a:ext>
            </a:extLst>
          </p:cNvPr>
          <p:cNvSpPr/>
          <p:nvPr/>
        </p:nvSpPr>
        <p:spPr>
          <a:xfrm>
            <a:off x="5016503" y="2449491"/>
            <a:ext cx="356605" cy="355129"/>
          </a:xfrm>
          <a:prstGeom prst="rect">
            <a:avLst/>
          </a:prstGeom>
          <a:solidFill>
            <a:schemeClr val="accent1">
              <a:lumMod val="40000"/>
              <a:lumOff val="60000"/>
            </a:schemeClr>
          </a:solidFill>
          <a:ln w="12700" cap="flat" cmpd="sng" algn="ctr">
            <a:solidFill>
              <a:srgbClr val="4472C4"/>
            </a:solidFill>
            <a:prstDash val="solid"/>
            <a:miter lim="800000"/>
          </a:ln>
          <a:effectLst/>
        </p:spPr>
        <p:txBody>
          <a:bodyPr rtlCol="0" anchor="ctr"/>
          <a:lstStyle/>
          <a:p>
            <a:pPr algn="ctr" defTabSz="538490"/>
            <a:r>
              <a:rPr lang="en-US" sz="1504" b="1" i="1" kern="0" dirty="0">
                <a:solidFill>
                  <a:prstClr val="black"/>
                </a:solidFill>
                <a:latin typeface="Calibri" panose="020F0502020204030204"/>
              </a:rPr>
              <a:t> </a:t>
            </a:r>
          </a:p>
        </p:txBody>
      </p:sp>
      <p:sp>
        <p:nvSpPr>
          <p:cNvPr id="337" name="Rectangle 336">
            <a:extLst>
              <a:ext uri="{FF2B5EF4-FFF2-40B4-BE49-F238E27FC236}">
                <a16:creationId xmlns:a16="http://schemas.microsoft.com/office/drawing/2014/main" id="{C38FEA4C-B64E-423A-B24A-D94DD593F953}"/>
              </a:ext>
            </a:extLst>
          </p:cNvPr>
          <p:cNvSpPr/>
          <p:nvPr/>
        </p:nvSpPr>
        <p:spPr>
          <a:xfrm>
            <a:off x="5367122" y="2449266"/>
            <a:ext cx="356605" cy="355129"/>
          </a:xfrm>
          <a:prstGeom prst="rect">
            <a:avLst/>
          </a:prstGeom>
          <a:solidFill>
            <a:srgbClr val="70AD47"/>
          </a:solidFill>
          <a:ln w="12700" cap="flat" cmpd="sng" algn="ctr">
            <a:solidFill>
              <a:srgbClr val="4472C4"/>
            </a:solidFill>
            <a:prstDash val="solid"/>
            <a:miter lim="800000"/>
          </a:ln>
          <a:effectLst/>
        </p:spPr>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538490"/>
            <a:r>
              <a:rPr lang="en-US" sz="1000" b="1" i="1" kern="0" dirty="0">
                <a:solidFill>
                  <a:prstClr val="black"/>
                </a:solidFill>
                <a:latin typeface="Calibri" panose="020F0502020204030204"/>
              </a:rPr>
              <a:t> </a:t>
            </a:r>
          </a:p>
        </p:txBody>
      </p:sp>
      <mc:AlternateContent xmlns:mc="http://schemas.openxmlformats.org/markup-compatibility/2006" xmlns:a14="http://schemas.microsoft.com/office/drawing/2010/main">
        <mc:Choice Requires="a14">
          <p:sp>
            <p:nvSpPr>
              <p:cNvPr id="338" name="Rectangle 337">
                <a:extLst>
                  <a:ext uri="{FF2B5EF4-FFF2-40B4-BE49-F238E27FC236}">
                    <a16:creationId xmlns:a16="http://schemas.microsoft.com/office/drawing/2014/main" id="{ECA4C60E-5081-4C25-9A94-37C68B985A1E}"/>
                  </a:ext>
                </a:extLst>
              </p:cNvPr>
              <p:cNvSpPr/>
              <p:nvPr/>
            </p:nvSpPr>
            <p:spPr>
              <a:xfrm>
                <a:off x="4673945" y="997331"/>
                <a:ext cx="627479" cy="4090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80" b="1" i="1" kern="0" smtClean="0">
                              <a:solidFill>
                                <a:prstClr val="black"/>
                              </a:solidFill>
                              <a:latin typeface="Cambria Math" panose="02040503050406030204" pitchFamily="18" charset="0"/>
                            </a:rPr>
                          </m:ctrlPr>
                        </m:sSubPr>
                        <m:e>
                          <m:r>
                            <a:rPr lang="en-US" sz="1880" b="1" i="1" kern="0">
                              <a:solidFill>
                                <a:prstClr val="black"/>
                              </a:solidFill>
                              <a:latin typeface="Cambria Math" panose="02040503050406030204" pitchFamily="18" charset="0"/>
                            </a:rPr>
                            <m:t> </m:t>
                          </m:r>
                          <m:r>
                            <a:rPr lang="en-US" sz="1880" b="1" i="1" kern="0">
                              <a:solidFill>
                                <a:prstClr val="black"/>
                              </a:solidFill>
                              <a:latin typeface="Cambria Math" panose="02040503050406030204" pitchFamily="18" charset="0"/>
                            </a:rPr>
                            <m:t>𝒘</m:t>
                          </m:r>
                        </m:e>
                        <m:sub>
                          <m:r>
                            <a:rPr lang="en-US" sz="1880" b="1" i="1" kern="0" smtClean="0">
                              <a:solidFill>
                                <a:prstClr val="black"/>
                              </a:solidFill>
                              <a:latin typeface="Cambria Math" panose="02040503050406030204" pitchFamily="18" charset="0"/>
                            </a:rPr>
                            <m:t>𝒊𝒋</m:t>
                          </m:r>
                        </m:sub>
                      </m:sSub>
                    </m:oMath>
                  </m:oMathPara>
                </a14:m>
                <a:endParaRPr lang="en-US" sz="1880" dirty="0"/>
              </a:p>
            </p:txBody>
          </p:sp>
        </mc:Choice>
        <mc:Fallback xmlns="">
          <p:sp>
            <p:nvSpPr>
              <p:cNvPr id="338" name="Rectangle 337">
                <a:extLst>
                  <a:ext uri="{FF2B5EF4-FFF2-40B4-BE49-F238E27FC236}">
                    <a16:creationId xmlns:a16="http://schemas.microsoft.com/office/drawing/2014/main" id="{ECA4C60E-5081-4C25-9A94-37C68B985A1E}"/>
                  </a:ext>
                </a:extLst>
              </p:cNvPr>
              <p:cNvSpPr>
                <a:spLocks noRot="1" noChangeAspect="1" noMove="1" noResize="1" noEditPoints="1" noAdjustHandles="1" noChangeArrowheads="1" noChangeShapeType="1" noTextEdit="1"/>
              </p:cNvSpPr>
              <p:nvPr/>
            </p:nvSpPr>
            <p:spPr>
              <a:xfrm>
                <a:off x="4673945" y="997331"/>
                <a:ext cx="627479" cy="409086"/>
              </a:xfrm>
              <a:prstGeom prst="rect">
                <a:avLst/>
              </a:prstGeom>
              <a:blipFill>
                <a:blip r:embed="rId31"/>
                <a:stretch>
                  <a:fillRect b="-59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9" name="Rectangle 338">
                <a:extLst>
                  <a:ext uri="{FF2B5EF4-FFF2-40B4-BE49-F238E27FC236}">
                    <a16:creationId xmlns:a16="http://schemas.microsoft.com/office/drawing/2014/main" id="{2F1386CB-6C5C-4BD1-96D9-626451E3AF07}"/>
                  </a:ext>
                </a:extLst>
              </p:cNvPr>
              <p:cNvSpPr/>
              <p:nvPr/>
            </p:nvSpPr>
            <p:spPr>
              <a:xfrm>
                <a:off x="5635038" y="1692476"/>
                <a:ext cx="493140" cy="7448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240" b="1" i="1" kern="0">
                          <a:solidFill>
                            <a:prstClr val="black"/>
                          </a:solidFill>
                          <a:latin typeface="Cambria Math" panose="02040503050406030204" pitchFamily="18" charset="0"/>
                        </a:rPr>
                        <m:t>⋅</m:t>
                      </m:r>
                    </m:oMath>
                  </m:oMathPara>
                </a14:m>
                <a:endParaRPr lang="en-US" sz="4240" dirty="0"/>
              </a:p>
            </p:txBody>
          </p:sp>
        </mc:Choice>
        <mc:Fallback xmlns="">
          <p:sp>
            <p:nvSpPr>
              <p:cNvPr id="339" name="Rectangle 338">
                <a:extLst>
                  <a:ext uri="{FF2B5EF4-FFF2-40B4-BE49-F238E27FC236}">
                    <a16:creationId xmlns:a16="http://schemas.microsoft.com/office/drawing/2014/main" id="{2F1386CB-6C5C-4BD1-96D9-626451E3AF07}"/>
                  </a:ext>
                </a:extLst>
              </p:cNvPr>
              <p:cNvSpPr>
                <a:spLocks noRot="1" noChangeAspect="1" noMove="1" noResize="1" noEditPoints="1" noAdjustHandles="1" noChangeArrowheads="1" noChangeShapeType="1" noTextEdit="1"/>
              </p:cNvSpPr>
              <p:nvPr/>
            </p:nvSpPr>
            <p:spPr>
              <a:xfrm>
                <a:off x="5635038" y="1692476"/>
                <a:ext cx="493140" cy="744819"/>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0" name="Rectangle 339">
                <a:extLst>
                  <a:ext uri="{FF2B5EF4-FFF2-40B4-BE49-F238E27FC236}">
                    <a16:creationId xmlns:a16="http://schemas.microsoft.com/office/drawing/2014/main" id="{3C3F029A-D103-4576-BA4C-BACFBC61EBDF}"/>
                  </a:ext>
                </a:extLst>
              </p:cNvPr>
              <p:cNvSpPr/>
              <p:nvPr/>
            </p:nvSpPr>
            <p:spPr>
              <a:xfrm>
                <a:off x="5928610" y="963762"/>
                <a:ext cx="548483"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00" b="1" i="1" kern="0" smtClean="0">
                              <a:solidFill>
                                <a:prstClr val="black"/>
                              </a:solidFill>
                              <a:latin typeface="Cambria Math" panose="02040503050406030204" pitchFamily="18" charset="0"/>
                            </a:rPr>
                          </m:ctrlPr>
                        </m:sSubPr>
                        <m:e>
                          <m:r>
                            <a:rPr lang="en-US" sz="1800" b="1" i="1" kern="0">
                              <a:solidFill>
                                <a:prstClr val="black"/>
                              </a:solidFill>
                              <a:latin typeface="Cambria Math" panose="02040503050406030204" pitchFamily="18" charset="0"/>
                            </a:rPr>
                            <m:t>  </m:t>
                          </m:r>
                          <m:r>
                            <a:rPr lang="en-US" sz="1800" b="1" i="1" kern="0">
                              <a:solidFill>
                                <a:prstClr val="black"/>
                              </a:solidFill>
                              <a:latin typeface="Cambria Math" panose="02040503050406030204" pitchFamily="18" charset="0"/>
                            </a:rPr>
                            <m:t>𝒙</m:t>
                          </m:r>
                        </m:e>
                        <m:sub>
                          <m:r>
                            <a:rPr lang="en-US" sz="1800" b="1" i="1" kern="0" smtClean="0">
                              <a:solidFill>
                                <a:prstClr val="black"/>
                              </a:solidFill>
                              <a:latin typeface="Cambria Math" panose="02040503050406030204" pitchFamily="18" charset="0"/>
                            </a:rPr>
                            <m:t>𝒋</m:t>
                          </m:r>
                        </m:sub>
                      </m:sSub>
                    </m:oMath>
                  </m:oMathPara>
                </a14:m>
                <a:endParaRPr lang="en-US" sz="1800" dirty="0"/>
              </a:p>
            </p:txBody>
          </p:sp>
        </mc:Choice>
        <mc:Fallback xmlns="">
          <p:sp>
            <p:nvSpPr>
              <p:cNvPr id="340" name="Rectangle 339">
                <a:extLst>
                  <a:ext uri="{FF2B5EF4-FFF2-40B4-BE49-F238E27FC236}">
                    <a16:creationId xmlns:a16="http://schemas.microsoft.com/office/drawing/2014/main" id="{3C3F029A-D103-4576-BA4C-BACFBC61EBDF}"/>
                  </a:ext>
                </a:extLst>
              </p:cNvPr>
              <p:cNvSpPr>
                <a:spLocks noRot="1" noChangeAspect="1" noMove="1" noResize="1" noEditPoints="1" noAdjustHandles="1" noChangeArrowheads="1" noChangeShapeType="1" noTextEdit="1"/>
              </p:cNvSpPr>
              <p:nvPr/>
            </p:nvSpPr>
            <p:spPr>
              <a:xfrm>
                <a:off x="5928610" y="963762"/>
                <a:ext cx="548483" cy="395621"/>
              </a:xfrm>
              <a:prstGeom prst="rect">
                <a:avLst/>
              </a:prstGeom>
              <a:blipFill>
                <a:blip r:embed="rId33"/>
                <a:stretch>
                  <a:fillRect b="-9231"/>
                </a:stretch>
              </a:blipFill>
            </p:spPr>
            <p:txBody>
              <a:bodyPr/>
              <a:lstStyle/>
              <a:p>
                <a:r>
                  <a:rPr lang="en-US">
                    <a:noFill/>
                  </a:rPr>
                  <a:t> </a:t>
                </a:r>
              </a:p>
            </p:txBody>
          </p:sp>
        </mc:Fallback>
      </mc:AlternateContent>
      <p:sp>
        <p:nvSpPr>
          <p:cNvPr id="341" name="TextBox 340">
            <a:extLst>
              <a:ext uri="{FF2B5EF4-FFF2-40B4-BE49-F238E27FC236}">
                <a16:creationId xmlns:a16="http://schemas.microsoft.com/office/drawing/2014/main" id="{0BCDF8EC-C1B0-4F30-B510-45B9FF95D001}"/>
              </a:ext>
            </a:extLst>
          </p:cNvPr>
          <p:cNvSpPr txBox="1"/>
          <p:nvPr/>
        </p:nvSpPr>
        <p:spPr>
          <a:xfrm>
            <a:off x="4198850" y="1434548"/>
            <a:ext cx="618721" cy="300082"/>
          </a:xfrm>
          <a:prstGeom prst="rect">
            <a:avLst/>
          </a:prstGeom>
          <a:noFill/>
        </p:spPr>
        <p:txBody>
          <a:bodyPr wrap="square" rtlCol="0">
            <a:spAutoFit/>
          </a:bodyPr>
          <a:lstStyle/>
          <a:p>
            <a:r>
              <a:rPr lang="en-US" dirty="0"/>
              <a:t>-1.39</a:t>
            </a:r>
          </a:p>
        </p:txBody>
      </p:sp>
      <p:sp>
        <p:nvSpPr>
          <p:cNvPr id="342" name="TextBox 341">
            <a:extLst>
              <a:ext uri="{FF2B5EF4-FFF2-40B4-BE49-F238E27FC236}">
                <a16:creationId xmlns:a16="http://schemas.microsoft.com/office/drawing/2014/main" id="{88DF129C-FD7A-469E-ABAD-D29D4B262BB6}"/>
              </a:ext>
            </a:extLst>
          </p:cNvPr>
          <p:cNvSpPr txBox="1"/>
          <p:nvPr/>
        </p:nvSpPr>
        <p:spPr>
          <a:xfrm>
            <a:off x="4569782" y="1778314"/>
            <a:ext cx="618721" cy="300082"/>
          </a:xfrm>
          <a:prstGeom prst="rect">
            <a:avLst/>
          </a:prstGeom>
          <a:noFill/>
        </p:spPr>
        <p:txBody>
          <a:bodyPr wrap="square" rtlCol="0">
            <a:spAutoFit/>
          </a:bodyPr>
          <a:lstStyle/>
          <a:p>
            <a:r>
              <a:rPr lang="en-US" dirty="0"/>
              <a:t>-1.39</a:t>
            </a:r>
          </a:p>
        </p:txBody>
      </p:sp>
      <p:sp>
        <p:nvSpPr>
          <p:cNvPr id="343" name="TextBox 342">
            <a:extLst>
              <a:ext uri="{FF2B5EF4-FFF2-40B4-BE49-F238E27FC236}">
                <a16:creationId xmlns:a16="http://schemas.microsoft.com/office/drawing/2014/main" id="{6F8B35E5-BB45-4C15-8DAE-26EE40D79D38}"/>
              </a:ext>
            </a:extLst>
          </p:cNvPr>
          <p:cNvSpPr txBox="1"/>
          <p:nvPr/>
        </p:nvSpPr>
        <p:spPr>
          <a:xfrm>
            <a:off x="4923510" y="2122846"/>
            <a:ext cx="618721" cy="300082"/>
          </a:xfrm>
          <a:prstGeom prst="rect">
            <a:avLst/>
          </a:prstGeom>
          <a:noFill/>
        </p:spPr>
        <p:txBody>
          <a:bodyPr wrap="square" rtlCol="0">
            <a:spAutoFit/>
          </a:bodyPr>
          <a:lstStyle/>
          <a:p>
            <a:r>
              <a:rPr lang="en-US" dirty="0"/>
              <a:t>-1.39</a:t>
            </a:r>
          </a:p>
        </p:txBody>
      </p:sp>
      <p:sp>
        <p:nvSpPr>
          <p:cNvPr id="344" name="TextBox 343">
            <a:extLst>
              <a:ext uri="{FF2B5EF4-FFF2-40B4-BE49-F238E27FC236}">
                <a16:creationId xmlns:a16="http://schemas.microsoft.com/office/drawing/2014/main" id="{94ED52E1-2978-439E-9754-A0406FD7BAC2}"/>
              </a:ext>
            </a:extLst>
          </p:cNvPr>
          <p:cNvSpPr txBox="1"/>
          <p:nvPr/>
        </p:nvSpPr>
        <p:spPr>
          <a:xfrm>
            <a:off x="5275946" y="2484920"/>
            <a:ext cx="618721" cy="300082"/>
          </a:xfrm>
          <a:prstGeom prst="rect">
            <a:avLst/>
          </a:prstGeom>
          <a:noFill/>
        </p:spPr>
        <p:txBody>
          <a:bodyPr wrap="square" rtlCol="0">
            <a:spAutoFit/>
          </a:bodyPr>
          <a:lstStyle/>
          <a:p>
            <a:r>
              <a:rPr lang="en-US" dirty="0"/>
              <a:t>-1.39</a:t>
            </a:r>
          </a:p>
        </p:txBody>
      </p:sp>
      <p:sp>
        <p:nvSpPr>
          <p:cNvPr id="345" name="TextBox 344">
            <a:extLst>
              <a:ext uri="{FF2B5EF4-FFF2-40B4-BE49-F238E27FC236}">
                <a16:creationId xmlns:a16="http://schemas.microsoft.com/office/drawing/2014/main" id="{9997216A-8B07-43BE-B73E-CDAACD869B50}"/>
              </a:ext>
            </a:extLst>
          </p:cNvPr>
          <p:cNvSpPr txBox="1"/>
          <p:nvPr/>
        </p:nvSpPr>
        <p:spPr>
          <a:xfrm>
            <a:off x="5938169" y="2130413"/>
            <a:ext cx="618721" cy="300082"/>
          </a:xfrm>
          <a:prstGeom prst="rect">
            <a:avLst/>
          </a:prstGeom>
          <a:noFill/>
        </p:spPr>
        <p:txBody>
          <a:bodyPr wrap="square" rtlCol="0">
            <a:spAutoFit/>
          </a:bodyPr>
          <a:lstStyle/>
          <a:p>
            <a:r>
              <a:rPr lang="en-US" dirty="0"/>
              <a:t>-0.12</a:t>
            </a:r>
          </a:p>
        </p:txBody>
      </p:sp>
      <p:sp>
        <p:nvSpPr>
          <p:cNvPr id="346" name="TextBox 345">
            <a:extLst>
              <a:ext uri="{FF2B5EF4-FFF2-40B4-BE49-F238E27FC236}">
                <a16:creationId xmlns:a16="http://schemas.microsoft.com/office/drawing/2014/main" id="{4DF7E559-A8F1-4DC2-8E21-EA103150CF95}"/>
              </a:ext>
            </a:extLst>
          </p:cNvPr>
          <p:cNvSpPr txBox="1"/>
          <p:nvPr/>
        </p:nvSpPr>
        <p:spPr>
          <a:xfrm>
            <a:off x="5976536" y="2484920"/>
            <a:ext cx="618721" cy="300082"/>
          </a:xfrm>
          <a:prstGeom prst="rect">
            <a:avLst/>
          </a:prstGeom>
          <a:noFill/>
        </p:spPr>
        <p:txBody>
          <a:bodyPr wrap="square" rtlCol="0">
            <a:spAutoFit/>
          </a:bodyPr>
          <a:lstStyle/>
          <a:p>
            <a:r>
              <a:rPr lang="en-US" dirty="0"/>
              <a:t>3.42</a:t>
            </a:r>
          </a:p>
        </p:txBody>
      </p:sp>
      <p:sp>
        <p:nvSpPr>
          <p:cNvPr id="347" name="TextBox 346">
            <a:extLst>
              <a:ext uri="{FF2B5EF4-FFF2-40B4-BE49-F238E27FC236}">
                <a16:creationId xmlns:a16="http://schemas.microsoft.com/office/drawing/2014/main" id="{5C85DF2D-5120-432C-BAE9-46F90344F2F9}"/>
              </a:ext>
            </a:extLst>
          </p:cNvPr>
          <p:cNvSpPr txBox="1"/>
          <p:nvPr/>
        </p:nvSpPr>
        <p:spPr>
          <a:xfrm>
            <a:off x="4951319" y="2491915"/>
            <a:ext cx="618721" cy="300082"/>
          </a:xfrm>
          <a:prstGeom prst="rect">
            <a:avLst/>
          </a:prstGeom>
          <a:noFill/>
        </p:spPr>
        <p:txBody>
          <a:bodyPr wrap="square" rtlCol="0">
            <a:spAutoFit/>
          </a:bodyPr>
          <a:lstStyle/>
          <a:p>
            <a:r>
              <a:rPr lang="en-US" dirty="0"/>
              <a:t>0.36</a:t>
            </a:r>
          </a:p>
        </p:txBody>
      </p:sp>
      <p:sp>
        <p:nvSpPr>
          <p:cNvPr id="348" name="TextBox 347">
            <a:extLst>
              <a:ext uri="{FF2B5EF4-FFF2-40B4-BE49-F238E27FC236}">
                <a16:creationId xmlns:a16="http://schemas.microsoft.com/office/drawing/2014/main" id="{1F362DF8-986D-428A-A73F-5D639CB6D019}"/>
              </a:ext>
            </a:extLst>
          </p:cNvPr>
          <p:cNvSpPr txBox="1"/>
          <p:nvPr/>
        </p:nvSpPr>
        <p:spPr>
          <a:xfrm>
            <a:off x="4605446" y="1435570"/>
            <a:ext cx="618721" cy="300082"/>
          </a:xfrm>
          <a:prstGeom prst="rect">
            <a:avLst/>
          </a:prstGeom>
          <a:noFill/>
        </p:spPr>
        <p:txBody>
          <a:bodyPr wrap="square" rtlCol="0">
            <a:spAutoFit/>
          </a:bodyPr>
          <a:lstStyle/>
          <a:p>
            <a:r>
              <a:rPr lang="en-US" dirty="0"/>
              <a:t>0.06</a:t>
            </a:r>
          </a:p>
        </p:txBody>
      </p:sp>
      <p:sp>
        <p:nvSpPr>
          <p:cNvPr id="349" name="TextBox 348">
            <a:extLst>
              <a:ext uri="{FF2B5EF4-FFF2-40B4-BE49-F238E27FC236}">
                <a16:creationId xmlns:a16="http://schemas.microsoft.com/office/drawing/2014/main" id="{E9AD2668-47DB-40F5-99C5-5CCCB9E4B46A}"/>
              </a:ext>
            </a:extLst>
          </p:cNvPr>
          <p:cNvSpPr txBox="1"/>
          <p:nvPr/>
        </p:nvSpPr>
        <p:spPr>
          <a:xfrm>
            <a:off x="4957323" y="1777974"/>
            <a:ext cx="618721" cy="300082"/>
          </a:xfrm>
          <a:prstGeom prst="rect">
            <a:avLst/>
          </a:prstGeom>
          <a:noFill/>
        </p:spPr>
        <p:txBody>
          <a:bodyPr wrap="square" rtlCol="0">
            <a:spAutoFit/>
          </a:bodyPr>
          <a:lstStyle/>
          <a:p>
            <a:r>
              <a:rPr lang="en-US" dirty="0"/>
              <a:t>0.06</a:t>
            </a:r>
          </a:p>
        </p:txBody>
      </p:sp>
      <p:sp>
        <p:nvSpPr>
          <p:cNvPr id="350" name="TextBox 349">
            <a:extLst>
              <a:ext uri="{FF2B5EF4-FFF2-40B4-BE49-F238E27FC236}">
                <a16:creationId xmlns:a16="http://schemas.microsoft.com/office/drawing/2014/main" id="{1BAAB02B-6325-492E-A454-1516BD7E142A}"/>
              </a:ext>
            </a:extLst>
          </p:cNvPr>
          <p:cNvSpPr txBox="1"/>
          <p:nvPr/>
        </p:nvSpPr>
        <p:spPr>
          <a:xfrm>
            <a:off x="5320783" y="2121302"/>
            <a:ext cx="618721" cy="300082"/>
          </a:xfrm>
          <a:prstGeom prst="rect">
            <a:avLst/>
          </a:prstGeom>
          <a:noFill/>
        </p:spPr>
        <p:txBody>
          <a:bodyPr wrap="square" rtlCol="0">
            <a:spAutoFit/>
          </a:bodyPr>
          <a:lstStyle/>
          <a:p>
            <a:r>
              <a:rPr lang="en-US" dirty="0"/>
              <a:t>0.06</a:t>
            </a:r>
          </a:p>
        </p:txBody>
      </p:sp>
      <p:sp>
        <p:nvSpPr>
          <p:cNvPr id="351" name="TextBox 350">
            <a:extLst>
              <a:ext uri="{FF2B5EF4-FFF2-40B4-BE49-F238E27FC236}">
                <a16:creationId xmlns:a16="http://schemas.microsoft.com/office/drawing/2014/main" id="{3E44A341-7E7C-429B-9C2B-040F719F6AB3}"/>
              </a:ext>
            </a:extLst>
          </p:cNvPr>
          <p:cNvSpPr txBox="1"/>
          <p:nvPr/>
        </p:nvSpPr>
        <p:spPr>
          <a:xfrm>
            <a:off x="4241422" y="2492184"/>
            <a:ext cx="618721" cy="300082"/>
          </a:xfrm>
          <a:prstGeom prst="rect">
            <a:avLst/>
          </a:prstGeom>
          <a:noFill/>
        </p:spPr>
        <p:txBody>
          <a:bodyPr wrap="square" rtlCol="0">
            <a:spAutoFit/>
          </a:bodyPr>
          <a:lstStyle/>
          <a:p>
            <a:r>
              <a:rPr lang="en-US" dirty="0"/>
              <a:t>0.06</a:t>
            </a:r>
          </a:p>
        </p:txBody>
      </p:sp>
      <p:sp>
        <p:nvSpPr>
          <p:cNvPr id="352" name="TextBox 351">
            <a:extLst>
              <a:ext uri="{FF2B5EF4-FFF2-40B4-BE49-F238E27FC236}">
                <a16:creationId xmlns:a16="http://schemas.microsoft.com/office/drawing/2014/main" id="{A0F1AFE7-BFBA-4E23-8C08-C4B8AE0AB5E3}"/>
              </a:ext>
            </a:extLst>
          </p:cNvPr>
          <p:cNvSpPr txBox="1"/>
          <p:nvPr/>
        </p:nvSpPr>
        <p:spPr>
          <a:xfrm>
            <a:off x="4942154" y="1435665"/>
            <a:ext cx="618721" cy="300082"/>
          </a:xfrm>
          <a:prstGeom prst="rect">
            <a:avLst/>
          </a:prstGeom>
          <a:noFill/>
        </p:spPr>
        <p:txBody>
          <a:bodyPr wrap="square" rtlCol="0">
            <a:spAutoFit/>
          </a:bodyPr>
          <a:lstStyle/>
          <a:p>
            <a:r>
              <a:rPr lang="en-US" dirty="0"/>
              <a:t>1.56</a:t>
            </a:r>
          </a:p>
        </p:txBody>
      </p:sp>
      <p:sp>
        <p:nvSpPr>
          <p:cNvPr id="353" name="TextBox 352">
            <a:extLst>
              <a:ext uri="{FF2B5EF4-FFF2-40B4-BE49-F238E27FC236}">
                <a16:creationId xmlns:a16="http://schemas.microsoft.com/office/drawing/2014/main" id="{AB6EEA5C-33CF-464B-A7BB-11F4A59E351C}"/>
              </a:ext>
            </a:extLst>
          </p:cNvPr>
          <p:cNvSpPr txBox="1"/>
          <p:nvPr/>
        </p:nvSpPr>
        <p:spPr>
          <a:xfrm>
            <a:off x="5302331" y="1781036"/>
            <a:ext cx="618721" cy="300082"/>
          </a:xfrm>
          <a:prstGeom prst="rect">
            <a:avLst/>
          </a:prstGeom>
          <a:noFill/>
        </p:spPr>
        <p:txBody>
          <a:bodyPr wrap="square" rtlCol="0">
            <a:spAutoFit/>
          </a:bodyPr>
          <a:lstStyle/>
          <a:p>
            <a:r>
              <a:rPr lang="en-US" dirty="0"/>
              <a:t>1.56</a:t>
            </a:r>
          </a:p>
        </p:txBody>
      </p:sp>
      <p:sp>
        <p:nvSpPr>
          <p:cNvPr id="354" name="TextBox 353">
            <a:extLst>
              <a:ext uri="{FF2B5EF4-FFF2-40B4-BE49-F238E27FC236}">
                <a16:creationId xmlns:a16="http://schemas.microsoft.com/office/drawing/2014/main" id="{06E8F76C-1A78-4A7D-ACA4-B0A309509BCF}"/>
              </a:ext>
            </a:extLst>
          </p:cNvPr>
          <p:cNvSpPr txBox="1"/>
          <p:nvPr/>
        </p:nvSpPr>
        <p:spPr>
          <a:xfrm>
            <a:off x="4237240" y="2131684"/>
            <a:ext cx="618721" cy="300082"/>
          </a:xfrm>
          <a:prstGeom prst="rect">
            <a:avLst/>
          </a:prstGeom>
          <a:noFill/>
        </p:spPr>
        <p:txBody>
          <a:bodyPr wrap="square" rtlCol="0">
            <a:spAutoFit/>
          </a:bodyPr>
          <a:lstStyle/>
          <a:p>
            <a:r>
              <a:rPr lang="en-US" dirty="0"/>
              <a:t>1.56</a:t>
            </a:r>
          </a:p>
        </p:txBody>
      </p:sp>
      <p:sp>
        <p:nvSpPr>
          <p:cNvPr id="355" name="TextBox 421">
            <a:extLst>
              <a:ext uri="{FF2B5EF4-FFF2-40B4-BE49-F238E27FC236}">
                <a16:creationId xmlns:a16="http://schemas.microsoft.com/office/drawing/2014/main" id="{60D3488A-C54A-4F60-A07A-1B445106ABE1}"/>
              </a:ext>
            </a:extLst>
          </p:cNvPr>
          <p:cNvSpPr txBox="1"/>
          <p:nvPr/>
        </p:nvSpPr>
        <p:spPr>
          <a:xfrm>
            <a:off x="4598438" y="2495713"/>
            <a:ext cx="618721" cy="300082"/>
          </a:xfrm>
          <a:prstGeom prst="rect">
            <a:avLst/>
          </a:prstGeom>
          <a:noFill/>
        </p:spPr>
        <p:txBody>
          <a:bodyPr wrap="square" rtlCol="0">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dirty="0"/>
              <a:t>1.56</a:t>
            </a:r>
          </a:p>
        </p:txBody>
      </p:sp>
      <p:sp>
        <p:nvSpPr>
          <p:cNvPr id="356" name="TextBox 355">
            <a:extLst>
              <a:ext uri="{FF2B5EF4-FFF2-40B4-BE49-F238E27FC236}">
                <a16:creationId xmlns:a16="http://schemas.microsoft.com/office/drawing/2014/main" id="{22A35FED-A799-46E6-A366-3D3AC8010DDC}"/>
              </a:ext>
            </a:extLst>
          </p:cNvPr>
          <p:cNvSpPr txBox="1"/>
          <p:nvPr/>
        </p:nvSpPr>
        <p:spPr>
          <a:xfrm>
            <a:off x="4226018" y="1777990"/>
            <a:ext cx="618721" cy="300082"/>
          </a:xfrm>
          <a:prstGeom prst="rect">
            <a:avLst/>
          </a:prstGeom>
          <a:noFill/>
        </p:spPr>
        <p:txBody>
          <a:bodyPr wrap="square" rtlCol="0">
            <a:spAutoFit/>
          </a:bodyPr>
          <a:lstStyle/>
          <a:p>
            <a:r>
              <a:rPr lang="en-US" dirty="0"/>
              <a:t>0.36</a:t>
            </a:r>
          </a:p>
        </p:txBody>
      </p:sp>
      <p:sp>
        <p:nvSpPr>
          <p:cNvPr id="357" name="TextBox 356">
            <a:extLst>
              <a:ext uri="{FF2B5EF4-FFF2-40B4-BE49-F238E27FC236}">
                <a16:creationId xmlns:a16="http://schemas.microsoft.com/office/drawing/2014/main" id="{F483AE6D-829C-46EC-8CC7-C8B5D7591512}"/>
              </a:ext>
            </a:extLst>
          </p:cNvPr>
          <p:cNvSpPr txBox="1"/>
          <p:nvPr/>
        </p:nvSpPr>
        <p:spPr>
          <a:xfrm>
            <a:off x="5302331" y="1433431"/>
            <a:ext cx="618721" cy="300082"/>
          </a:xfrm>
          <a:prstGeom prst="rect">
            <a:avLst/>
          </a:prstGeom>
          <a:noFill/>
        </p:spPr>
        <p:txBody>
          <a:bodyPr wrap="square" rtlCol="0">
            <a:spAutoFit/>
          </a:bodyPr>
          <a:lstStyle/>
          <a:p>
            <a:r>
              <a:rPr lang="en-US" dirty="0"/>
              <a:t>0.36</a:t>
            </a:r>
          </a:p>
        </p:txBody>
      </p:sp>
      <p:sp>
        <p:nvSpPr>
          <p:cNvPr id="358" name="TextBox 357">
            <a:extLst>
              <a:ext uri="{FF2B5EF4-FFF2-40B4-BE49-F238E27FC236}">
                <a16:creationId xmlns:a16="http://schemas.microsoft.com/office/drawing/2014/main" id="{C6A6FE88-A937-493B-BB73-4AF1A9DCAEEF}"/>
              </a:ext>
            </a:extLst>
          </p:cNvPr>
          <p:cNvSpPr txBox="1"/>
          <p:nvPr/>
        </p:nvSpPr>
        <p:spPr>
          <a:xfrm>
            <a:off x="4587618" y="2131684"/>
            <a:ext cx="618721" cy="300082"/>
          </a:xfrm>
          <a:prstGeom prst="rect">
            <a:avLst/>
          </a:prstGeom>
          <a:noFill/>
        </p:spPr>
        <p:txBody>
          <a:bodyPr wrap="square" rtlCol="0">
            <a:spAutoFit/>
          </a:bodyPr>
          <a:lstStyle/>
          <a:p>
            <a:r>
              <a:rPr lang="en-US" dirty="0"/>
              <a:t>0.36</a:t>
            </a:r>
          </a:p>
        </p:txBody>
      </p:sp>
      <p:sp>
        <p:nvSpPr>
          <p:cNvPr id="359" name="TextBox 423">
            <a:extLst>
              <a:ext uri="{FF2B5EF4-FFF2-40B4-BE49-F238E27FC236}">
                <a16:creationId xmlns:a16="http://schemas.microsoft.com/office/drawing/2014/main" id="{10774EB0-2F72-4B69-AA66-5CEE99DD3B28}"/>
              </a:ext>
            </a:extLst>
          </p:cNvPr>
          <p:cNvSpPr txBox="1"/>
          <p:nvPr/>
        </p:nvSpPr>
        <p:spPr>
          <a:xfrm>
            <a:off x="5960304" y="1428112"/>
            <a:ext cx="618721" cy="300082"/>
          </a:xfrm>
          <a:prstGeom prst="rect">
            <a:avLst/>
          </a:prstGeom>
          <a:noFill/>
        </p:spPr>
        <p:txBody>
          <a:bodyPr wrap="square" rtlCol="0">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dirty="0"/>
              <a:t>0.36</a:t>
            </a:r>
          </a:p>
        </p:txBody>
      </p:sp>
      <p:sp>
        <p:nvSpPr>
          <p:cNvPr id="360" name="TextBox 423">
            <a:extLst>
              <a:ext uri="{FF2B5EF4-FFF2-40B4-BE49-F238E27FC236}">
                <a16:creationId xmlns:a16="http://schemas.microsoft.com/office/drawing/2014/main" id="{82B7C001-B6B5-40E1-A10C-B1E2E1561EBF}"/>
              </a:ext>
            </a:extLst>
          </p:cNvPr>
          <p:cNvSpPr txBox="1"/>
          <p:nvPr/>
        </p:nvSpPr>
        <p:spPr>
          <a:xfrm>
            <a:off x="5958143" y="1789445"/>
            <a:ext cx="618721" cy="300082"/>
          </a:xfrm>
          <a:prstGeom prst="rect">
            <a:avLst/>
          </a:prstGeom>
          <a:noFill/>
        </p:spPr>
        <p:txBody>
          <a:bodyPr wrap="square" rtlCol="0">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dirty="0"/>
              <a:t>0.43</a:t>
            </a:r>
          </a:p>
        </p:txBody>
      </p:sp>
      <mc:AlternateContent xmlns:mc="http://schemas.openxmlformats.org/markup-compatibility/2006" xmlns:a14="http://schemas.microsoft.com/office/drawing/2010/main">
        <mc:Choice Requires="a14">
          <p:sp>
            <p:nvSpPr>
              <p:cNvPr id="361" name="Rectangle 360">
                <a:extLst>
                  <a:ext uri="{FF2B5EF4-FFF2-40B4-BE49-F238E27FC236}">
                    <a16:creationId xmlns:a16="http://schemas.microsoft.com/office/drawing/2014/main" id="{C7E95AB0-9986-4DF5-A7C0-E6FB2623CC0C}"/>
                  </a:ext>
                </a:extLst>
              </p:cNvPr>
              <p:cNvSpPr/>
              <p:nvPr/>
            </p:nvSpPr>
            <p:spPr>
              <a:xfrm>
                <a:off x="6382101" y="1868705"/>
                <a:ext cx="449161" cy="418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20" i="1">
                          <a:latin typeface="Cambria Math" panose="02040503050406030204" pitchFamily="18" charset="0"/>
                        </a:rPr>
                        <m:t>=</m:t>
                      </m:r>
                    </m:oMath>
                  </m:oMathPara>
                </a14:m>
                <a:endParaRPr lang="en-US" sz="2120" dirty="0"/>
              </a:p>
            </p:txBody>
          </p:sp>
        </mc:Choice>
        <mc:Fallback xmlns="">
          <p:sp>
            <p:nvSpPr>
              <p:cNvPr id="361" name="Rectangle 360">
                <a:extLst>
                  <a:ext uri="{FF2B5EF4-FFF2-40B4-BE49-F238E27FC236}">
                    <a16:creationId xmlns:a16="http://schemas.microsoft.com/office/drawing/2014/main" id="{C7E95AB0-9986-4DF5-A7C0-E6FB2623CC0C}"/>
                  </a:ext>
                </a:extLst>
              </p:cNvPr>
              <p:cNvSpPr>
                <a:spLocks noRot="1" noChangeAspect="1" noMove="1" noResize="1" noEditPoints="1" noAdjustHandles="1" noChangeArrowheads="1" noChangeShapeType="1" noTextEdit="1"/>
              </p:cNvSpPr>
              <p:nvPr/>
            </p:nvSpPr>
            <p:spPr>
              <a:xfrm>
                <a:off x="6382101" y="1868705"/>
                <a:ext cx="449161" cy="418576"/>
              </a:xfrm>
              <a:prstGeom prst="rect">
                <a:avLst/>
              </a:prstGeom>
              <a:blipFill>
                <a:blip r:embed="rId34"/>
                <a:stretch>
                  <a:fillRect/>
                </a:stretch>
              </a:blipFill>
            </p:spPr>
            <p:txBody>
              <a:bodyPr/>
              <a:lstStyle/>
              <a:p>
                <a:r>
                  <a:rPr lang="en-US">
                    <a:noFill/>
                  </a:rPr>
                  <a:t> </a:t>
                </a:r>
              </a:p>
            </p:txBody>
          </p:sp>
        </mc:Fallback>
      </mc:AlternateContent>
      <p:sp>
        <p:nvSpPr>
          <p:cNvPr id="362" name="Rectangle 361">
            <a:extLst>
              <a:ext uri="{FF2B5EF4-FFF2-40B4-BE49-F238E27FC236}">
                <a16:creationId xmlns:a16="http://schemas.microsoft.com/office/drawing/2014/main" id="{B935FD2A-3FFA-42FF-B79E-45DCA5E3D90E}"/>
              </a:ext>
            </a:extLst>
          </p:cNvPr>
          <p:cNvSpPr/>
          <p:nvPr/>
        </p:nvSpPr>
        <p:spPr>
          <a:xfrm>
            <a:off x="6849430" y="1406748"/>
            <a:ext cx="356605" cy="341451"/>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p:sp>
        <p:nvSpPr>
          <p:cNvPr id="363" name="Rectangle 362">
            <a:extLst>
              <a:ext uri="{FF2B5EF4-FFF2-40B4-BE49-F238E27FC236}">
                <a16:creationId xmlns:a16="http://schemas.microsoft.com/office/drawing/2014/main" id="{B6FC12E5-1B10-4557-9B67-100DE748E38D}"/>
              </a:ext>
            </a:extLst>
          </p:cNvPr>
          <p:cNvSpPr/>
          <p:nvPr/>
        </p:nvSpPr>
        <p:spPr>
          <a:xfrm>
            <a:off x="6849430" y="1757310"/>
            <a:ext cx="356605" cy="341451"/>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p:sp>
        <p:nvSpPr>
          <p:cNvPr id="364" name="Rectangle 363">
            <a:extLst>
              <a:ext uri="{FF2B5EF4-FFF2-40B4-BE49-F238E27FC236}">
                <a16:creationId xmlns:a16="http://schemas.microsoft.com/office/drawing/2014/main" id="{16E357F4-C44D-4DD8-BB88-84A03E037E82}"/>
              </a:ext>
            </a:extLst>
          </p:cNvPr>
          <p:cNvSpPr/>
          <p:nvPr/>
        </p:nvSpPr>
        <p:spPr>
          <a:xfrm>
            <a:off x="6849430" y="2107873"/>
            <a:ext cx="356605" cy="341451"/>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p:sp>
        <p:nvSpPr>
          <p:cNvPr id="365" name="Rectangle 364">
            <a:extLst>
              <a:ext uri="{FF2B5EF4-FFF2-40B4-BE49-F238E27FC236}">
                <a16:creationId xmlns:a16="http://schemas.microsoft.com/office/drawing/2014/main" id="{5AD4B83F-9CA9-4E93-8E94-ADE8B9092378}"/>
              </a:ext>
            </a:extLst>
          </p:cNvPr>
          <p:cNvSpPr/>
          <p:nvPr/>
        </p:nvSpPr>
        <p:spPr>
          <a:xfrm>
            <a:off x="6849430" y="2458435"/>
            <a:ext cx="356605" cy="341451"/>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p:sp>
        <p:nvSpPr>
          <p:cNvPr id="366" name="TextBox 365">
            <a:extLst>
              <a:ext uri="{FF2B5EF4-FFF2-40B4-BE49-F238E27FC236}">
                <a16:creationId xmlns:a16="http://schemas.microsoft.com/office/drawing/2014/main" id="{2869349F-4FD7-494E-ACE2-FDA15A7A6417}"/>
              </a:ext>
            </a:extLst>
          </p:cNvPr>
          <p:cNvSpPr txBox="1"/>
          <p:nvPr/>
        </p:nvSpPr>
        <p:spPr>
          <a:xfrm>
            <a:off x="6783989" y="2130413"/>
            <a:ext cx="618721" cy="300082"/>
          </a:xfrm>
          <a:prstGeom prst="rect">
            <a:avLst/>
          </a:prstGeom>
          <a:noFill/>
        </p:spPr>
        <p:txBody>
          <a:bodyPr wrap="square" rtlCol="0">
            <a:spAutoFit/>
          </a:bodyPr>
          <a:lstStyle/>
          <a:p>
            <a:r>
              <a:rPr lang="en-US" dirty="0"/>
              <a:t>1.09</a:t>
            </a:r>
          </a:p>
        </p:txBody>
      </p:sp>
      <p:sp>
        <p:nvSpPr>
          <p:cNvPr id="367" name="TextBox 366">
            <a:extLst>
              <a:ext uri="{FF2B5EF4-FFF2-40B4-BE49-F238E27FC236}">
                <a16:creationId xmlns:a16="http://schemas.microsoft.com/office/drawing/2014/main" id="{135E3FAB-4317-459B-9F38-18507DA575CF}"/>
              </a:ext>
            </a:extLst>
          </p:cNvPr>
          <p:cNvSpPr txBox="1"/>
          <p:nvPr/>
        </p:nvSpPr>
        <p:spPr>
          <a:xfrm>
            <a:off x="6753776" y="2492540"/>
            <a:ext cx="618721" cy="300082"/>
          </a:xfrm>
          <a:prstGeom prst="rect">
            <a:avLst/>
          </a:prstGeom>
          <a:noFill/>
        </p:spPr>
        <p:txBody>
          <a:bodyPr wrap="square" rtlCol="0">
            <a:spAutoFit/>
          </a:bodyPr>
          <a:lstStyle/>
          <a:p>
            <a:r>
              <a:rPr lang="en-US" dirty="0"/>
              <a:t>-4.10</a:t>
            </a:r>
          </a:p>
        </p:txBody>
      </p:sp>
      <p:sp>
        <p:nvSpPr>
          <p:cNvPr id="368" name="TextBox 423">
            <a:extLst>
              <a:ext uri="{FF2B5EF4-FFF2-40B4-BE49-F238E27FC236}">
                <a16:creationId xmlns:a16="http://schemas.microsoft.com/office/drawing/2014/main" id="{F6E5E319-52D8-446C-908D-20061806918B}"/>
              </a:ext>
            </a:extLst>
          </p:cNvPr>
          <p:cNvSpPr txBox="1"/>
          <p:nvPr/>
        </p:nvSpPr>
        <p:spPr>
          <a:xfrm>
            <a:off x="6783264" y="1435732"/>
            <a:ext cx="618721" cy="300082"/>
          </a:xfrm>
          <a:prstGeom prst="rect">
            <a:avLst/>
          </a:prstGeom>
          <a:noFill/>
        </p:spPr>
        <p:txBody>
          <a:bodyPr wrap="square" rtlCol="0">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dirty="0"/>
              <a:t>0.57</a:t>
            </a:r>
          </a:p>
        </p:txBody>
      </p:sp>
      <p:sp>
        <p:nvSpPr>
          <p:cNvPr id="369" name="TextBox 423">
            <a:extLst>
              <a:ext uri="{FF2B5EF4-FFF2-40B4-BE49-F238E27FC236}">
                <a16:creationId xmlns:a16="http://schemas.microsoft.com/office/drawing/2014/main" id="{311BDA51-AB26-4683-AC7B-0DDD199DBE77}"/>
              </a:ext>
            </a:extLst>
          </p:cNvPr>
          <p:cNvSpPr txBox="1"/>
          <p:nvPr/>
        </p:nvSpPr>
        <p:spPr>
          <a:xfrm>
            <a:off x="6781103" y="1797065"/>
            <a:ext cx="618721" cy="300082"/>
          </a:xfrm>
          <a:prstGeom prst="rect">
            <a:avLst/>
          </a:prstGeom>
          <a:noFill/>
        </p:spPr>
        <p:txBody>
          <a:bodyPr wrap="square" rtlCol="0">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dirty="0"/>
              <a:t>4.86</a:t>
            </a:r>
          </a:p>
        </p:txBody>
      </p:sp>
      <mc:AlternateContent xmlns:mc="http://schemas.openxmlformats.org/markup-compatibility/2006" xmlns:a14="http://schemas.microsoft.com/office/drawing/2010/main">
        <mc:Choice Requires="a14">
          <p:sp>
            <p:nvSpPr>
              <p:cNvPr id="370" name="TextBox 369">
                <a:extLst>
                  <a:ext uri="{FF2B5EF4-FFF2-40B4-BE49-F238E27FC236}">
                    <a16:creationId xmlns:a16="http://schemas.microsoft.com/office/drawing/2014/main" id="{96C70A3A-C59D-4335-8D67-18509FC8130E}"/>
                  </a:ext>
                </a:extLst>
              </p:cNvPr>
              <p:cNvSpPr txBox="1"/>
              <p:nvPr/>
            </p:nvSpPr>
            <p:spPr>
              <a:xfrm>
                <a:off x="623438" y="3211169"/>
                <a:ext cx="3793474" cy="5442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𝒚</m:t>
                      </m:r>
                      <m:r>
                        <a:rPr lang="en-US" sz="1800" b="1" i="1" baseline="-25000" smtClean="0">
                          <a:latin typeface="Cambria Math" panose="02040503050406030204" pitchFamily="18" charset="0"/>
                        </a:rPr>
                        <m:t>𝒊</m:t>
                      </m:r>
                      <m:r>
                        <a:rPr lang="en-US" sz="1800" i="1">
                          <a:latin typeface="Cambria Math" panose="02040503050406030204" pitchFamily="18" charset="0"/>
                        </a:rPr>
                        <m:t>=</m:t>
                      </m:r>
                      <m:nary>
                        <m:naryPr>
                          <m:chr m:val="∑"/>
                          <m:limLoc m:val="subSup"/>
                          <m:ctrlPr>
                            <a:rPr lang="en-US" sz="1800" i="1">
                              <a:latin typeface="Cambria Math" panose="02040503050406030204" pitchFamily="18" charset="0"/>
                            </a:rPr>
                          </m:ctrlPr>
                        </m:naryPr>
                        <m:sub>
                          <m:r>
                            <m:rPr>
                              <m:brk m:alnAt="25"/>
                            </m:rPr>
                            <a:rPr lang="en-US" sz="1800" b="1" i="1">
                              <a:latin typeface="Cambria Math" panose="02040503050406030204" pitchFamily="18" charset="0"/>
                            </a:rPr>
                            <m:t>𝒊</m:t>
                          </m:r>
                          <m:r>
                            <a:rPr lang="en-US" sz="1800" b="1" i="1">
                              <a:latin typeface="Cambria Math" panose="02040503050406030204" pitchFamily="18" charset="0"/>
                            </a:rPr>
                            <m:t>=</m:t>
                          </m:r>
                          <m:r>
                            <a:rPr lang="en-US" sz="1800" b="1" i="1">
                              <a:latin typeface="Cambria Math" panose="02040503050406030204" pitchFamily="18" charset="0"/>
                            </a:rPr>
                            <m:t>𝟏</m:t>
                          </m:r>
                        </m:sub>
                        <m:sup>
                          <m:r>
                            <a:rPr lang="en-US" sz="1800" b="1" i="1" smtClean="0">
                              <a:latin typeface="Cambria Math" panose="02040503050406030204" pitchFamily="18" charset="0"/>
                            </a:rPr>
                            <m:t>𝒒</m:t>
                          </m:r>
                        </m:sup>
                        <m:e>
                          <m:r>
                            <a:rPr lang="en-US" sz="1800" b="0" i="1" smtClean="0">
                              <a:latin typeface="Cambria Math" panose="02040503050406030204" pitchFamily="18" charset="0"/>
                            </a:rPr>
                            <m:t>𝐼𝐹𝐹𝑇</m:t>
                          </m:r>
                          <m:r>
                            <a:rPr lang="en-US" sz="1800" b="0" i="1" smtClean="0">
                              <a:latin typeface="Cambria Math" panose="02040503050406030204" pitchFamily="18" charset="0"/>
                            </a:rPr>
                            <m:t>(</m:t>
                          </m:r>
                          <m:r>
                            <a:rPr lang="en-US" sz="1800" b="0" i="1" smtClean="0">
                              <a:latin typeface="Cambria Math" panose="02040503050406030204" pitchFamily="18" charset="0"/>
                            </a:rPr>
                            <m:t>𝐹𝐹𝑇</m:t>
                          </m:r>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𝒘</m:t>
                              </m:r>
                              <m:r>
                                <a:rPr lang="en-US" sz="1800" b="1" i="1" baseline="-25000" smtClean="0">
                                  <a:latin typeface="Cambria Math" panose="02040503050406030204" pitchFamily="18" charset="0"/>
                                </a:rPr>
                                <m:t>𝒊𝒋</m:t>
                              </m:r>
                            </m:e>
                          </m:d>
                          <m:r>
                            <a:rPr lang="en-US" sz="1800" b="0" i="1" smtClean="0">
                              <a:latin typeface="Cambria Math" panose="02040503050406030204" pitchFamily="18" charset="0"/>
                              <a:sym typeface="Symbol" panose="05050102010706020507" pitchFamily="18" charset="2"/>
                            </a:rPr>
                            <m:t></m:t>
                          </m:r>
                          <m:r>
                            <a:rPr lang="en-US" sz="1800" b="0" i="1" smtClean="0">
                              <a:latin typeface="Cambria Math" panose="02040503050406030204" pitchFamily="18" charset="0"/>
                              <a:sym typeface="Symbol" panose="05050102010706020507" pitchFamily="18" charset="2"/>
                            </a:rPr>
                            <m:t>𝐹𝐹𝑇</m:t>
                          </m:r>
                          <m:r>
                            <a:rPr lang="en-US" sz="1800" b="0" i="1" smtClean="0">
                              <a:latin typeface="Cambria Math" panose="02040503050406030204" pitchFamily="18" charset="0"/>
                              <a:sym typeface="Symbol" panose="05050102010706020507" pitchFamily="18" charset="2"/>
                            </a:rPr>
                            <m:t>(</m:t>
                          </m:r>
                          <m:r>
                            <a:rPr lang="en-US" sz="1800" b="1" i="1" smtClean="0">
                              <a:latin typeface="Cambria Math" panose="02040503050406030204" pitchFamily="18" charset="0"/>
                              <a:sym typeface="Symbol" panose="05050102010706020507" pitchFamily="18" charset="2"/>
                            </a:rPr>
                            <m:t>𝒙</m:t>
                          </m:r>
                          <m:r>
                            <a:rPr lang="en-US" sz="1800" b="1" i="1" baseline="-25000" smtClean="0">
                              <a:latin typeface="Cambria Math" panose="02040503050406030204" pitchFamily="18" charset="0"/>
                              <a:sym typeface="Symbol" panose="05050102010706020507" pitchFamily="18" charset="2"/>
                            </a:rPr>
                            <m:t>𝒋</m:t>
                          </m:r>
                          <m:r>
                            <a:rPr lang="en-US" sz="1800" b="0" i="1" smtClean="0">
                              <a:latin typeface="Cambria Math" panose="02040503050406030204" pitchFamily="18" charset="0"/>
                              <a:sym typeface="Symbol" panose="05050102010706020507" pitchFamily="18" charset="2"/>
                            </a:rPr>
                            <m:t>)</m:t>
                          </m:r>
                          <m:r>
                            <a:rPr lang="en-US" sz="1800" b="0" i="1" smtClean="0">
                              <a:latin typeface="Cambria Math" panose="02040503050406030204" pitchFamily="18" charset="0"/>
                            </a:rPr>
                            <m:t>)</m:t>
                          </m:r>
                          <m:r>
                            <a:rPr lang="en-US" sz="1800" i="1">
                              <a:latin typeface="Cambria Math" panose="02040503050406030204" pitchFamily="18" charset="0"/>
                            </a:rPr>
                            <m:t>)</m:t>
                          </m:r>
                        </m:e>
                      </m:nary>
                    </m:oMath>
                  </m:oMathPara>
                </a14:m>
                <a:endParaRPr lang="en-US" sz="1800" dirty="0"/>
              </a:p>
            </p:txBody>
          </p:sp>
        </mc:Choice>
        <mc:Fallback xmlns="">
          <p:sp>
            <p:nvSpPr>
              <p:cNvPr id="370" name="TextBox 369">
                <a:extLst>
                  <a:ext uri="{FF2B5EF4-FFF2-40B4-BE49-F238E27FC236}">
                    <a16:creationId xmlns:a16="http://schemas.microsoft.com/office/drawing/2014/main" id="{96C70A3A-C59D-4335-8D67-18509FC8130E}"/>
                  </a:ext>
                </a:extLst>
              </p:cNvPr>
              <p:cNvSpPr txBox="1">
                <a:spLocks noRot="1" noChangeAspect="1" noMove="1" noResize="1" noEditPoints="1" noAdjustHandles="1" noChangeArrowheads="1" noChangeShapeType="1" noTextEdit="1"/>
              </p:cNvSpPr>
              <p:nvPr/>
            </p:nvSpPr>
            <p:spPr>
              <a:xfrm>
                <a:off x="623438" y="3211169"/>
                <a:ext cx="3793474" cy="544252"/>
              </a:xfrm>
              <a:prstGeom prst="rect">
                <a:avLst/>
              </a:prstGeom>
              <a:blipFill>
                <a:blip r:embed="rId35"/>
                <a:stretch>
                  <a:fillRect/>
                </a:stretch>
              </a:blipFill>
            </p:spPr>
            <p:txBody>
              <a:bodyPr/>
              <a:lstStyle/>
              <a:p>
                <a:r>
                  <a:rPr lang="en-US">
                    <a:noFill/>
                  </a:rPr>
                  <a:t> </a:t>
                </a:r>
              </a:p>
            </p:txBody>
          </p:sp>
        </mc:Fallback>
      </mc:AlternateContent>
      <p:sp>
        <p:nvSpPr>
          <p:cNvPr id="371" name="Rectangle 370">
            <a:extLst>
              <a:ext uri="{FF2B5EF4-FFF2-40B4-BE49-F238E27FC236}">
                <a16:creationId xmlns:a16="http://schemas.microsoft.com/office/drawing/2014/main" id="{C875ADEA-40B3-4355-92C2-E83386A47378}"/>
              </a:ext>
            </a:extLst>
          </p:cNvPr>
          <p:cNvSpPr/>
          <p:nvPr/>
        </p:nvSpPr>
        <p:spPr>
          <a:xfrm>
            <a:off x="1002021" y="3881136"/>
            <a:ext cx="356605" cy="355129"/>
          </a:xfrm>
          <a:prstGeom prst="rect">
            <a:avLst/>
          </a:prstGeom>
          <a:solidFill>
            <a:srgbClr val="70AD47"/>
          </a:solidFill>
          <a:ln w="12700" cap="flat" cmpd="sng" algn="ctr">
            <a:solidFill>
              <a:srgbClr val="4472C4"/>
            </a:solidFill>
            <a:prstDash val="solid"/>
            <a:miter lim="800000"/>
          </a:ln>
          <a:effectLst/>
        </p:spPr>
        <p:txBody>
          <a:bodyPr rtlCol="0" anchor="ctr"/>
          <a:lstStyle/>
          <a:p>
            <a:pPr algn="ctr" defTabSz="538490">
              <a:defRPr/>
            </a:pPr>
            <a:endParaRPr lang="en-US" sz="1000" b="1" i="1" kern="0" dirty="0">
              <a:solidFill>
                <a:prstClr val="black"/>
              </a:solidFill>
              <a:latin typeface="Calibri" panose="020F0502020204030204"/>
            </a:endParaRPr>
          </a:p>
        </p:txBody>
      </p:sp>
      <p:sp>
        <p:nvSpPr>
          <p:cNvPr id="372" name="Rectangle 371">
            <a:extLst>
              <a:ext uri="{FF2B5EF4-FFF2-40B4-BE49-F238E27FC236}">
                <a16:creationId xmlns:a16="http://schemas.microsoft.com/office/drawing/2014/main" id="{5E6623BA-ED45-441B-A1CF-B9E9E302A485}"/>
              </a:ext>
            </a:extLst>
          </p:cNvPr>
          <p:cNvSpPr/>
          <p:nvPr/>
        </p:nvSpPr>
        <p:spPr>
          <a:xfrm>
            <a:off x="1362624" y="3882041"/>
            <a:ext cx="356605" cy="355129"/>
          </a:xfrm>
          <a:prstGeom prst="rect">
            <a:avLst/>
          </a:prstGeom>
          <a:solidFill>
            <a:schemeClr val="bg2">
              <a:lumMod val="75000"/>
            </a:schemeClr>
          </a:solidFill>
          <a:ln w="12700" cap="flat" cmpd="sng" algn="ctr">
            <a:solidFill>
              <a:srgbClr val="4472C4"/>
            </a:solidFill>
            <a:prstDash val="solid"/>
            <a:miter lim="800000"/>
          </a:ln>
          <a:effectLst/>
        </p:spPr>
        <p:txBody>
          <a:bodyPr rtlCol="0" anchor="ctr"/>
          <a:lstStyle/>
          <a:p>
            <a:pPr algn="ctr" defTabSz="538490">
              <a:defRPr/>
            </a:pPr>
            <a:r>
              <a:rPr lang="en-US" sz="1504" b="1" i="1" kern="0" dirty="0">
                <a:solidFill>
                  <a:prstClr val="black"/>
                </a:solidFill>
                <a:latin typeface="Calibri" panose="020F0502020204030204"/>
              </a:rPr>
              <a:t> </a:t>
            </a:r>
          </a:p>
        </p:txBody>
      </p:sp>
      <p:sp>
        <p:nvSpPr>
          <p:cNvPr id="373" name="Rectangle 372">
            <a:extLst>
              <a:ext uri="{FF2B5EF4-FFF2-40B4-BE49-F238E27FC236}">
                <a16:creationId xmlns:a16="http://schemas.microsoft.com/office/drawing/2014/main" id="{52289E4F-D570-4873-8027-04268FD62363}"/>
              </a:ext>
            </a:extLst>
          </p:cNvPr>
          <p:cNvSpPr/>
          <p:nvPr/>
        </p:nvSpPr>
        <p:spPr>
          <a:xfrm>
            <a:off x="1714843" y="3883772"/>
            <a:ext cx="356605" cy="355129"/>
          </a:xfrm>
          <a:prstGeom prst="rect">
            <a:avLst/>
          </a:prstGeom>
          <a:solidFill>
            <a:schemeClr val="accent2">
              <a:lumMod val="60000"/>
              <a:lumOff val="40000"/>
            </a:schemeClr>
          </a:solidFill>
          <a:ln w="12700" cap="flat" cmpd="sng" algn="ctr">
            <a:solidFill>
              <a:srgbClr val="4472C4"/>
            </a:solidFill>
            <a:prstDash val="solid"/>
            <a:miter lim="800000"/>
          </a:ln>
          <a:effectLst/>
        </p:spPr>
        <p:txBody>
          <a:bodyPr rtlCol="0" anchor="ctr"/>
          <a:lstStyle/>
          <a:p>
            <a:pPr algn="ctr" defTabSz="538490">
              <a:defRPr/>
            </a:pPr>
            <a:endParaRPr lang="en-US" sz="1504" b="1" i="1" kern="0" dirty="0">
              <a:solidFill>
                <a:prstClr val="black"/>
              </a:solidFill>
              <a:latin typeface="Calibri" panose="020F0502020204030204"/>
            </a:endParaRPr>
          </a:p>
        </p:txBody>
      </p:sp>
      <p:sp>
        <p:nvSpPr>
          <p:cNvPr id="374" name="Rectangle 373">
            <a:extLst>
              <a:ext uri="{FF2B5EF4-FFF2-40B4-BE49-F238E27FC236}">
                <a16:creationId xmlns:a16="http://schemas.microsoft.com/office/drawing/2014/main" id="{4045EB3A-F987-47D9-97F0-29C0BC01C2F7}"/>
              </a:ext>
            </a:extLst>
          </p:cNvPr>
          <p:cNvSpPr/>
          <p:nvPr/>
        </p:nvSpPr>
        <p:spPr>
          <a:xfrm>
            <a:off x="2069240" y="3883772"/>
            <a:ext cx="356605" cy="355129"/>
          </a:xfrm>
          <a:prstGeom prst="rect">
            <a:avLst/>
          </a:prstGeom>
          <a:solidFill>
            <a:schemeClr val="accent1">
              <a:lumMod val="40000"/>
              <a:lumOff val="60000"/>
            </a:schemeClr>
          </a:solidFill>
          <a:ln w="12700" cap="flat" cmpd="sng" algn="ctr">
            <a:solidFill>
              <a:srgbClr val="4472C4"/>
            </a:solidFill>
            <a:prstDash val="solid"/>
            <a:miter lim="800000"/>
          </a:ln>
          <a:effectLst/>
        </p:spPr>
        <p:txBody>
          <a:bodyPr rtlCol="0" anchor="ct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ctr" defTabSz="538490">
              <a:defRPr/>
            </a:pPr>
            <a:endParaRPr lang="en-US" sz="1504" b="1" i="1" kern="0" dirty="0">
              <a:solidFill>
                <a:prstClr val="black"/>
              </a:solidFill>
              <a:latin typeface="Calibri" panose="020F0502020204030204"/>
            </a:endParaRPr>
          </a:p>
        </p:txBody>
      </p:sp>
      <p:sp>
        <p:nvSpPr>
          <p:cNvPr id="375" name="TextBox 374">
            <a:extLst>
              <a:ext uri="{FF2B5EF4-FFF2-40B4-BE49-F238E27FC236}">
                <a16:creationId xmlns:a16="http://schemas.microsoft.com/office/drawing/2014/main" id="{61DA8CCE-C509-4B54-9B02-1B84E884D012}"/>
              </a:ext>
            </a:extLst>
          </p:cNvPr>
          <p:cNvSpPr txBox="1"/>
          <p:nvPr/>
        </p:nvSpPr>
        <p:spPr>
          <a:xfrm>
            <a:off x="900961" y="3929398"/>
            <a:ext cx="618721" cy="300082"/>
          </a:xfrm>
          <a:prstGeom prst="rect">
            <a:avLst/>
          </a:prstGeom>
          <a:noFill/>
        </p:spPr>
        <p:txBody>
          <a:bodyPr wrap="square" rtlCol="0">
            <a:spAutoFit/>
          </a:bodyPr>
          <a:lstStyle/>
          <a:p>
            <a:r>
              <a:rPr lang="en-US" dirty="0"/>
              <a:t>-1.39</a:t>
            </a:r>
          </a:p>
        </p:txBody>
      </p:sp>
      <p:sp>
        <p:nvSpPr>
          <p:cNvPr id="376" name="TextBox 375">
            <a:extLst>
              <a:ext uri="{FF2B5EF4-FFF2-40B4-BE49-F238E27FC236}">
                <a16:creationId xmlns:a16="http://schemas.microsoft.com/office/drawing/2014/main" id="{EB675E86-801B-41C9-8255-B44E1B044620}"/>
              </a:ext>
            </a:extLst>
          </p:cNvPr>
          <p:cNvSpPr txBox="1"/>
          <p:nvPr/>
        </p:nvSpPr>
        <p:spPr>
          <a:xfrm>
            <a:off x="1307557" y="3930420"/>
            <a:ext cx="618721" cy="300082"/>
          </a:xfrm>
          <a:prstGeom prst="rect">
            <a:avLst/>
          </a:prstGeom>
          <a:noFill/>
        </p:spPr>
        <p:txBody>
          <a:bodyPr wrap="square" rtlCol="0">
            <a:spAutoFit/>
          </a:bodyPr>
          <a:lstStyle/>
          <a:p>
            <a:r>
              <a:rPr lang="en-US" dirty="0"/>
              <a:t>0.06</a:t>
            </a:r>
          </a:p>
        </p:txBody>
      </p:sp>
      <p:sp>
        <p:nvSpPr>
          <p:cNvPr id="377" name="TextBox 376">
            <a:extLst>
              <a:ext uri="{FF2B5EF4-FFF2-40B4-BE49-F238E27FC236}">
                <a16:creationId xmlns:a16="http://schemas.microsoft.com/office/drawing/2014/main" id="{A15719F4-7BB8-4ADD-B502-696178FD1A02}"/>
              </a:ext>
            </a:extLst>
          </p:cNvPr>
          <p:cNvSpPr txBox="1"/>
          <p:nvPr/>
        </p:nvSpPr>
        <p:spPr>
          <a:xfrm>
            <a:off x="1644265" y="3930515"/>
            <a:ext cx="618721" cy="300082"/>
          </a:xfrm>
          <a:prstGeom prst="rect">
            <a:avLst/>
          </a:prstGeom>
          <a:noFill/>
        </p:spPr>
        <p:txBody>
          <a:bodyPr wrap="square" rtlCol="0">
            <a:spAutoFit/>
          </a:bodyPr>
          <a:lstStyle/>
          <a:p>
            <a:r>
              <a:rPr lang="en-US" dirty="0"/>
              <a:t>1.56</a:t>
            </a:r>
          </a:p>
        </p:txBody>
      </p:sp>
      <p:sp>
        <p:nvSpPr>
          <p:cNvPr id="378" name="TextBox 377">
            <a:extLst>
              <a:ext uri="{FF2B5EF4-FFF2-40B4-BE49-F238E27FC236}">
                <a16:creationId xmlns:a16="http://schemas.microsoft.com/office/drawing/2014/main" id="{93CB0AE5-B900-4CEE-B56F-35C8974EE148}"/>
              </a:ext>
            </a:extLst>
          </p:cNvPr>
          <p:cNvSpPr txBox="1"/>
          <p:nvPr/>
        </p:nvSpPr>
        <p:spPr>
          <a:xfrm>
            <a:off x="2004442" y="3928281"/>
            <a:ext cx="618721" cy="300082"/>
          </a:xfrm>
          <a:prstGeom prst="rect">
            <a:avLst/>
          </a:prstGeom>
          <a:noFill/>
        </p:spPr>
        <p:txBody>
          <a:bodyPr wrap="square" rtlCol="0">
            <a:spAutoFit/>
          </a:bodyPr>
          <a:lstStyle/>
          <a:p>
            <a:r>
              <a:rPr lang="en-US" dirty="0"/>
              <a:t>0.36</a:t>
            </a:r>
          </a:p>
        </p:txBody>
      </p:sp>
      <mc:AlternateContent xmlns:mc="http://schemas.openxmlformats.org/markup-compatibility/2006" xmlns:a14="http://schemas.microsoft.com/office/drawing/2010/main">
        <mc:Choice Requires="a14">
          <p:sp>
            <p:nvSpPr>
              <p:cNvPr id="379" name="Rectangle 378">
                <a:extLst>
                  <a:ext uri="{FF2B5EF4-FFF2-40B4-BE49-F238E27FC236}">
                    <a16:creationId xmlns:a16="http://schemas.microsoft.com/office/drawing/2014/main" id="{2029EC33-4C66-4119-89A7-C5072AE46DE1}"/>
                  </a:ext>
                </a:extLst>
              </p:cNvPr>
              <p:cNvSpPr/>
              <p:nvPr/>
            </p:nvSpPr>
            <p:spPr>
              <a:xfrm>
                <a:off x="428727" y="3811378"/>
                <a:ext cx="627479" cy="4090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880" b="1" i="1" kern="0" smtClean="0">
                              <a:solidFill>
                                <a:prstClr val="black"/>
                              </a:solidFill>
                              <a:latin typeface="Cambria Math" panose="02040503050406030204" pitchFamily="18" charset="0"/>
                            </a:rPr>
                          </m:ctrlPr>
                        </m:sSubPr>
                        <m:e>
                          <m:r>
                            <a:rPr lang="en-US" sz="1880" b="1" i="1" kern="0">
                              <a:solidFill>
                                <a:prstClr val="black"/>
                              </a:solidFill>
                              <a:latin typeface="Cambria Math" panose="02040503050406030204" pitchFamily="18" charset="0"/>
                            </a:rPr>
                            <m:t> </m:t>
                          </m:r>
                          <m:r>
                            <a:rPr lang="en-US" sz="1880" b="1" i="1" kern="0">
                              <a:solidFill>
                                <a:prstClr val="black"/>
                              </a:solidFill>
                              <a:latin typeface="Cambria Math" panose="02040503050406030204" pitchFamily="18" charset="0"/>
                            </a:rPr>
                            <m:t>𝒘</m:t>
                          </m:r>
                        </m:e>
                        <m:sub>
                          <m:r>
                            <a:rPr lang="en-US" sz="1880" b="1" i="1" kern="0" smtClean="0">
                              <a:solidFill>
                                <a:prstClr val="black"/>
                              </a:solidFill>
                              <a:latin typeface="Cambria Math" panose="02040503050406030204" pitchFamily="18" charset="0"/>
                            </a:rPr>
                            <m:t>𝒊𝒋</m:t>
                          </m:r>
                        </m:sub>
                      </m:sSub>
                    </m:oMath>
                  </m:oMathPara>
                </a14:m>
                <a:endParaRPr lang="en-US" sz="1880" dirty="0"/>
              </a:p>
            </p:txBody>
          </p:sp>
        </mc:Choice>
        <mc:Fallback xmlns="">
          <p:sp>
            <p:nvSpPr>
              <p:cNvPr id="379" name="Rectangle 378">
                <a:extLst>
                  <a:ext uri="{FF2B5EF4-FFF2-40B4-BE49-F238E27FC236}">
                    <a16:creationId xmlns:a16="http://schemas.microsoft.com/office/drawing/2014/main" id="{2029EC33-4C66-4119-89A7-C5072AE46DE1}"/>
                  </a:ext>
                </a:extLst>
              </p:cNvPr>
              <p:cNvSpPr>
                <a:spLocks noRot="1" noChangeAspect="1" noMove="1" noResize="1" noEditPoints="1" noAdjustHandles="1" noChangeArrowheads="1" noChangeShapeType="1" noTextEdit="1"/>
              </p:cNvSpPr>
              <p:nvPr/>
            </p:nvSpPr>
            <p:spPr>
              <a:xfrm>
                <a:off x="428727" y="3811378"/>
                <a:ext cx="627479" cy="409086"/>
              </a:xfrm>
              <a:prstGeom prst="rect">
                <a:avLst/>
              </a:prstGeom>
              <a:blipFill>
                <a:blip r:embed="rId36"/>
                <a:stretch>
                  <a:fillRect b="-7463"/>
                </a:stretch>
              </a:blipFill>
            </p:spPr>
            <p:txBody>
              <a:bodyPr/>
              <a:lstStyle/>
              <a:p>
                <a:r>
                  <a:rPr lang="en-US">
                    <a:noFill/>
                  </a:rPr>
                  <a:t> </a:t>
                </a:r>
              </a:p>
            </p:txBody>
          </p:sp>
        </mc:Fallback>
      </mc:AlternateContent>
      <p:sp>
        <p:nvSpPr>
          <p:cNvPr id="380" name="Rectangle 379">
            <a:extLst>
              <a:ext uri="{FF2B5EF4-FFF2-40B4-BE49-F238E27FC236}">
                <a16:creationId xmlns:a16="http://schemas.microsoft.com/office/drawing/2014/main" id="{5DD5BC0F-4A56-4B70-A9E4-CC4A7261382C}"/>
              </a:ext>
            </a:extLst>
          </p:cNvPr>
          <p:cNvSpPr/>
          <p:nvPr/>
        </p:nvSpPr>
        <p:spPr>
          <a:xfrm>
            <a:off x="1002021" y="4411669"/>
            <a:ext cx="356605" cy="341451"/>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p:sp>
        <p:nvSpPr>
          <p:cNvPr id="381" name="Rectangle 380">
            <a:extLst>
              <a:ext uri="{FF2B5EF4-FFF2-40B4-BE49-F238E27FC236}">
                <a16:creationId xmlns:a16="http://schemas.microsoft.com/office/drawing/2014/main" id="{3031165A-7986-402A-93ED-1821A0D10F15}"/>
              </a:ext>
            </a:extLst>
          </p:cNvPr>
          <p:cNvSpPr/>
          <p:nvPr/>
        </p:nvSpPr>
        <p:spPr>
          <a:xfrm>
            <a:off x="1358238" y="4410243"/>
            <a:ext cx="356605" cy="347048"/>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p:sp>
        <p:nvSpPr>
          <p:cNvPr id="382" name="Rectangle 381">
            <a:extLst>
              <a:ext uri="{FF2B5EF4-FFF2-40B4-BE49-F238E27FC236}">
                <a16:creationId xmlns:a16="http://schemas.microsoft.com/office/drawing/2014/main" id="{95C2F982-9510-4E37-B2ED-CC78B3386C40}"/>
              </a:ext>
            </a:extLst>
          </p:cNvPr>
          <p:cNvSpPr/>
          <p:nvPr/>
        </p:nvSpPr>
        <p:spPr>
          <a:xfrm>
            <a:off x="3821069" y="3928280"/>
            <a:ext cx="1689006" cy="817475"/>
          </a:xfrm>
          <a:prstGeom prst="rect">
            <a:avLst/>
          </a:prstGeom>
          <a:solidFill>
            <a:schemeClr val="bg2">
              <a:lumMod val="75000"/>
            </a:schemeClr>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383" name="Rectangle 382">
                <a:extLst>
                  <a:ext uri="{FF2B5EF4-FFF2-40B4-BE49-F238E27FC236}">
                    <a16:creationId xmlns:a16="http://schemas.microsoft.com/office/drawing/2014/main" id="{FF8DA21D-ACB1-4557-80DB-7E9782007361}"/>
                  </a:ext>
                </a:extLst>
              </p:cNvPr>
              <p:cNvSpPr/>
              <p:nvPr/>
            </p:nvSpPr>
            <p:spPr>
              <a:xfrm>
                <a:off x="460266" y="4359446"/>
                <a:ext cx="548483" cy="3956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kern="0" smtClean="0">
                              <a:solidFill>
                                <a:prstClr val="black"/>
                              </a:solidFill>
                              <a:latin typeface="Cambria Math" panose="02040503050406030204" pitchFamily="18" charset="0"/>
                            </a:rPr>
                          </m:ctrlPr>
                        </m:sSubPr>
                        <m:e>
                          <m:r>
                            <a:rPr lang="en-US" sz="1800" b="1" i="1" kern="0">
                              <a:solidFill>
                                <a:prstClr val="black"/>
                              </a:solidFill>
                              <a:latin typeface="Cambria Math" panose="02040503050406030204" pitchFamily="18" charset="0"/>
                            </a:rPr>
                            <m:t>  </m:t>
                          </m:r>
                          <m:r>
                            <a:rPr lang="en-US" sz="1800" b="1" i="1" kern="0">
                              <a:solidFill>
                                <a:prstClr val="black"/>
                              </a:solidFill>
                              <a:latin typeface="Cambria Math" panose="02040503050406030204" pitchFamily="18" charset="0"/>
                            </a:rPr>
                            <m:t>𝒙</m:t>
                          </m:r>
                        </m:e>
                        <m:sub>
                          <m:r>
                            <a:rPr lang="en-US" sz="1800" b="1" i="1" kern="0" smtClean="0">
                              <a:solidFill>
                                <a:prstClr val="black"/>
                              </a:solidFill>
                              <a:latin typeface="Cambria Math" panose="02040503050406030204" pitchFamily="18" charset="0"/>
                            </a:rPr>
                            <m:t>𝒋</m:t>
                          </m:r>
                        </m:sub>
                      </m:sSub>
                    </m:oMath>
                  </m:oMathPara>
                </a14:m>
                <a:endParaRPr lang="en-US" sz="1800" dirty="0"/>
              </a:p>
            </p:txBody>
          </p:sp>
        </mc:Choice>
        <mc:Fallback xmlns="">
          <p:sp>
            <p:nvSpPr>
              <p:cNvPr id="383" name="Rectangle 382">
                <a:extLst>
                  <a:ext uri="{FF2B5EF4-FFF2-40B4-BE49-F238E27FC236}">
                    <a16:creationId xmlns:a16="http://schemas.microsoft.com/office/drawing/2014/main" id="{FF8DA21D-ACB1-4557-80DB-7E9782007361}"/>
                  </a:ext>
                </a:extLst>
              </p:cNvPr>
              <p:cNvSpPr>
                <a:spLocks noRot="1" noChangeAspect="1" noMove="1" noResize="1" noEditPoints="1" noAdjustHandles="1" noChangeArrowheads="1" noChangeShapeType="1" noTextEdit="1"/>
              </p:cNvSpPr>
              <p:nvPr/>
            </p:nvSpPr>
            <p:spPr>
              <a:xfrm>
                <a:off x="460266" y="4359446"/>
                <a:ext cx="548483" cy="395621"/>
              </a:xfrm>
              <a:prstGeom prst="rect">
                <a:avLst/>
              </a:prstGeom>
              <a:blipFill>
                <a:blip r:embed="rId37"/>
                <a:stretch>
                  <a:fillRect b="-9231"/>
                </a:stretch>
              </a:blipFill>
            </p:spPr>
            <p:txBody>
              <a:bodyPr/>
              <a:lstStyle/>
              <a:p>
                <a:r>
                  <a:rPr lang="en-US">
                    <a:noFill/>
                  </a:rPr>
                  <a:t> </a:t>
                </a:r>
              </a:p>
            </p:txBody>
          </p:sp>
        </mc:Fallback>
      </mc:AlternateContent>
      <p:sp>
        <p:nvSpPr>
          <p:cNvPr id="384" name="TextBox 423">
            <a:extLst>
              <a:ext uri="{FF2B5EF4-FFF2-40B4-BE49-F238E27FC236}">
                <a16:creationId xmlns:a16="http://schemas.microsoft.com/office/drawing/2014/main" id="{EF10E803-2083-41AD-98B7-6570CFA19F6E}"/>
              </a:ext>
            </a:extLst>
          </p:cNvPr>
          <p:cNvSpPr txBox="1"/>
          <p:nvPr/>
        </p:nvSpPr>
        <p:spPr>
          <a:xfrm>
            <a:off x="936568" y="4451747"/>
            <a:ext cx="583114" cy="300082"/>
          </a:xfrm>
          <a:prstGeom prst="rect">
            <a:avLst/>
          </a:prstGeom>
          <a:noFill/>
        </p:spPr>
        <p:txBody>
          <a:bodyPr wrap="square" rtlCol="0">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dirty="0"/>
              <a:t>0.36</a:t>
            </a:r>
          </a:p>
        </p:txBody>
      </p:sp>
      <p:sp>
        <p:nvSpPr>
          <p:cNvPr id="385" name="TextBox 423">
            <a:extLst>
              <a:ext uri="{FF2B5EF4-FFF2-40B4-BE49-F238E27FC236}">
                <a16:creationId xmlns:a16="http://schemas.microsoft.com/office/drawing/2014/main" id="{20320DE2-F25C-41FA-BE49-B423F2C01B2E}"/>
              </a:ext>
            </a:extLst>
          </p:cNvPr>
          <p:cNvSpPr txBox="1"/>
          <p:nvPr/>
        </p:nvSpPr>
        <p:spPr>
          <a:xfrm>
            <a:off x="1290850" y="4450647"/>
            <a:ext cx="618721" cy="300082"/>
          </a:xfrm>
          <a:prstGeom prst="rect">
            <a:avLst/>
          </a:prstGeom>
          <a:noFill/>
        </p:spPr>
        <p:txBody>
          <a:bodyPr wrap="square" rtlCol="0">
            <a:spAutoFit/>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dirty="0"/>
              <a:t>0.43</a:t>
            </a:r>
          </a:p>
        </p:txBody>
      </p:sp>
      <p:sp>
        <p:nvSpPr>
          <p:cNvPr id="386" name="Rectangle 385">
            <a:extLst>
              <a:ext uri="{FF2B5EF4-FFF2-40B4-BE49-F238E27FC236}">
                <a16:creationId xmlns:a16="http://schemas.microsoft.com/office/drawing/2014/main" id="{38D35749-5712-4655-8B90-3501F0E5A54B}"/>
              </a:ext>
            </a:extLst>
          </p:cNvPr>
          <p:cNvSpPr/>
          <p:nvPr/>
        </p:nvSpPr>
        <p:spPr>
          <a:xfrm>
            <a:off x="1709416" y="4410913"/>
            <a:ext cx="356605" cy="341451"/>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p:sp>
        <p:nvSpPr>
          <p:cNvPr id="387" name="Rectangle 386">
            <a:extLst>
              <a:ext uri="{FF2B5EF4-FFF2-40B4-BE49-F238E27FC236}">
                <a16:creationId xmlns:a16="http://schemas.microsoft.com/office/drawing/2014/main" id="{2B8F9D99-FA7C-4CB4-8932-6DF07B5C7FAF}"/>
              </a:ext>
            </a:extLst>
          </p:cNvPr>
          <p:cNvSpPr/>
          <p:nvPr/>
        </p:nvSpPr>
        <p:spPr>
          <a:xfrm>
            <a:off x="2065633" y="4409487"/>
            <a:ext cx="356605" cy="347048"/>
          </a:xfrm>
          <a:prstGeom prst="rect">
            <a:avLst/>
          </a:prstGeom>
          <a:solidFill>
            <a:schemeClr val="bg1"/>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p:sp>
        <p:nvSpPr>
          <p:cNvPr id="388" name="TextBox 387">
            <a:extLst>
              <a:ext uri="{FF2B5EF4-FFF2-40B4-BE49-F238E27FC236}">
                <a16:creationId xmlns:a16="http://schemas.microsoft.com/office/drawing/2014/main" id="{E5B6E67B-1B96-4D36-99DC-23B60191E76F}"/>
              </a:ext>
            </a:extLst>
          </p:cNvPr>
          <p:cNvSpPr txBox="1"/>
          <p:nvPr/>
        </p:nvSpPr>
        <p:spPr>
          <a:xfrm>
            <a:off x="1628390" y="4445673"/>
            <a:ext cx="618721" cy="300082"/>
          </a:xfrm>
          <a:prstGeom prst="rect">
            <a:avLst/>
          </a:prstGeom>
          <a:noFill/>
        </p:spPr>
        <p:txBody>
          <a:bodyPr wrap="square" rtlCol="0">
            <a:spAutoFit/>
          </a:bodyPr>
          <a:lstStyle/>
          <a:p>
            <a:r>
              <a:rPr lang="en-US" dirty="0"/>
              <a:t>-0.12</a:t>
            </a:r>
          </a:p>
        </p:txBody>
      </p:sp>
      <p:sp>
        <p:nvSpPr>
          <p:cNvPr id="389" name="TextBox 388">
            <a:extLst>
              <a:ext uri="{FF2B5EF4-FFF2-40B4-BE49-F238E27FC236}">
                <a16:creationId xmlns:a16="http://schemas.microsoft.com/office/drawing/2014/main" id="{6C4364D8-5E11-49AA-AB83-99683DE552AE}"/>
              </a:ext>
            </a:extLst>
          </p:cNvPr>
          <p:cNvSpPr txBox="1"/>
          <p:nvPr/>
        </p:nvSpPr>
        <p:spPr>
          <a:xfrm>
            <a:off x="2018279" y="4445673"/>
            <a:ext cx="618721" cy="300082"/>
          </a:xfrm>
          <a:prstGeom prst="rect">
            <a:avLst/>
          </a:prstGeom>
          <a:noFill/>
        </p:spPr>
        <p:txBody>
          <a:bodyPr wrap="square" rtlCol="0">
            <a:spAutoFit/>
          </a:bodyPr>
          <a:lstStyle/>
          <a:p>
            <a:r>
              <a:rPr lang="en-US" dirty="0"/>
              <a:t>3.42</a:t>
            </a:r>
          </a:p>
        </p:txBody>
      </p:sp>
      <p:cxnSp>
        <p:nvCxnSpPr>
          <p:cNvPr id="390" name="Straight Arrow Connector 389">
            <a:extLst>
              <a:ext uri="{FF2B5EF4-FFF2-40B4-BE49-F238E27FC236}">
                <a16:creationId xmlns:a16="http://schemas.microsoft.com/office/drawing/2014/main" id="{9947C843-BC92-4B97-A8EB-148C6F1680D7}"/>
              </a:ext>
            </a:extLst>
          </p:cNvPr>
          <p:cNvCxnSpPr>
            <a:cxnSpLocks/>
          </p:cNvCxnSpPr>
          <p:nvPr/>
        </p:nvCxnSpPr>
        <p:spPr>
          <a:xfrm flipH="1">
            <a:off x="2460219" y="4629758"/>
            <a:ext cx="1350052" cy="0"/>
          </a:xfrm>
          <a:prstGeom prst="straightConnector1">
            <a:avLst/>
          </a:prstGeom>
          <a:noFill/>
          <a:ln w="15875" cap="flat" cmpd="sng" algn="ctr">
            <a:solidFill>
              <a:schemeClr val="tx1"/>
            </a:solidFill>
            <a:prstDash val="solid"/>
            <a:miter lim="800000"/>
            <a:headEnd type="triangle"/>
            <a:tailEnd type="none"/>
          </a:ln>
          <a:effectLst/>
        </p:spPr>
      </p:cxnSp>
      <mc:AlternateContent xmlns:mc="http://schemas.openxmlformats.org/markup-compatibility/2006" xmlns:a14="http://schemas.microsoft.com/office/drawing/2010/main">
        <mc:Choice Requires="a14">
          <p:sp>
            <p:nvSpPr>
              <p:cNvPr id="391" name="Rectangle 390">
                <a:extLst>
                  <a:ext uri="{FF2B5EF4-FFF2-40B4-BE49-F238E27FC236}">
                    <a16:creationId xmlns:a16="http://schemas.microsoft.com/office/drawing/2014/main" id="{C3C438EA-A871-446A-BB71-0C8C804D2515}"/>
                  </a:ext>
                </a:extLst>
              </p:cNvPr>
              <p:cNvSpPr/>
              <p:nvPr/>
            </p:nvSpPr>
            <p:spPr>
              <a:xfrm>
                <a:off x="2064332" y="4320880"/>
                <a:ext cx="1382431" cy="3461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49" b="0" i="1" kern="0">
                          <a:solidFill>
                            <a:prstClr val="black"/>
                          </a:solidFill>
                          <a:latin typeface="Cambria Math" panose="02040503050406030204" pitchFamily="18" charset="0"/>
                        </a:rPr>
                        <m:t>𝐹𝐹𝑇</m:t>
                      </m:r>
                      <m:r>
                        <a:rPr lang="en-US" sz="1649" b="1" i="1" kern="0">
                          <a:solidFill>
                            <a:prstClr val="black"/>
                          </a:solidFill>
                          <a:latin typeface="Cambria Math" panose="02040503050406030204" pitchFamily="18" charset="0"/>
                        </a:rPr>
                        <m:t> </m:t>
                      </m:r>
                    </m:oMath>
                  </m:oMathPara>
                </a14:m>
                <a:endParaRPr lang="en-US" sz="1590" dirty="0"/>
              </a:p>
            </p:txBody>
          </p:sp>
        </mc:Choice>
        <mc:Fallback xmlns="">
          <p:sp>
            <p:nvSpPr>
              <p:cNvPr id="391" name="Rectangle 390">
                <a:extLst>
                  <a:ext uri="{FF2B5EF4-FFF2-40B4-BE49-F238E27FC236}">
                    <a16:creationId xmlns:a16="http://schemas.microsoft.com/office/drawing/2014/main" id="{C3C438EA-A871-446A-BB71-0C8C804D2515}"/>
                  </a:ext>
                </a:extLst>
              </p:cNvPr>
              <p:cNvSpPr>
                <a:spLocks noRot="1" noChangeAspect="1" noMove="1" noResize="1" noEditPoints="1" noAdjustHandles="1" noChangeArrowheads="1" noChangeShapeType="1" noTextEdit="1"/>
              </p:cNvSpPr>
              <p:nvPr/>
            </p:nvSpPr>
            <p:spPr>
              <a:xfrm>
                <a:off x="2064332" y="4320880"/>
                <a:ext cx="1382431" cy="346120"/>
              </a:xfrm>
              <a:prstGeom prst="rect">
                <a:avLst/>
              </a:prstGeom>
              <a:blipFill>
                <a:blip r:embed="rId3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2" name="Rectangle 391">
                <a:extLst>
                  <a:ext uri="{FF2B5EF4-FFF2-40B4-BE49-F238E27FC236}">
                    <a16:creationId xmlns:a16="http://schemas.microsoft.com/office/drawing/2014/main" id="{18B68609-DF6B-4D70-9683-D05DC41D3D00}"/>
                  </a:ext>
                </a:extLst>
              </p:cNvPr>
              <p:cNvSpPr/>
              <p:nvPr/>
            </p:nvSpPr>
            <p:spPr>
              <a:xfrm>
                <a:off x="2850210" y="3730902"/>
                <a:ext cx="999010" cy="346120"/>
              </a:xfrm>
              <a:prstGeom prst="rect">
                <a:avLst/>
              </a:prstGeom>
            </p:spPr>
            <p:txBody>
              <a:bodyPr wrap="square">
                <a:spAutoFit/>
              </a:bodyPr>
              <a:lstStyle/>
              <a:p>
                <a:r>
                  <a:rPr lang="en-US" sz="1649" kern="0" dirty="0">
                    <a:solidFill>
                      <a:prstClr val="black"/>
                    </a:solidFill>
                  </a:rPr>
                  <a:t>(Offline</a:t>
                </a:r>
                <a14:m>
                  <m:oMath xmlns:m="http://schemas.openxmlformats.org/officeDocument/2006/math">
                    <m:r>
                      <a:rPr lang="en-US" sz="1649" b="0" i="0" kern="0" smtClean="0">
                        <a:solidFill>
                          <a:prstClr val="black"/>
                        </a:solidFill>
                        <a:latin typeface="Cambria Math" panose="02040503050406030204" pitchFamily="18" charset="0"/>
                      </a:rPr>
                      <m:t>)</m:t>
                    </m:r>
                    <m:r>
                      <a:rPr lang="en-US" sz="1649" b="1" i="1" kern="0">
                        <a:solidFill>
                          <a:prstClr val="black"/>
                        </a:solidFill>
                        <a:latin typeface="Cambria Math" panose="02040503050406030204" pitchFamily="18" charset="0"/>
                      </a:rPr>
                      <m:t> </m:t>
                    </m:r>
                  </m:oMath>
                </a14:m>
                <a:endParaRPr lang="en-US" sz="1590" dirty="0"/>
              </a:p>
            </p:txBody>
          </p:sp>
        </mc:Choice>
        <mc:Fallback xmlns="">
          <p:sp>
            <p:nvSpPr>
              <p:cNvPr id="392" name="Rectangle 391">
                <a:extLst>
                  <a:ext uri="{FF2B5EF4-FFF2-40B4-BE49-F238E27FC236}">
                    <a16:creationId xmlns:a16="http://schemas.microsoft.com/office/drawing/2014/main" id="{18B68609-DF6B-4D70-9683-D05DC41D3D00}"/>
                  </a:ext>
                </a:extLst>
              </p:cNvPr>
              <p:cNvSpPr>
                <a:spLocks noRot="1" noChangeAspect="1" noMove="1" noResize="1" noEditPoints="1" noAdjustHandles="1" noChangeArrowheads="1" noChangeShapeType="1" noTextEdit="1"/>
              </p:cNvSpPr>
              <p:nvPr/>
            </p:nvSpPr>
            <p:spPr>
              <a:xfrm>
                <a:off x="2850210" y="3730902"/>
                <a:ext cx="999010" cy="346120"/>
              </a:xfrm>
              <a:prstGeom prst="rect">
                <a:avLst/>
              </a:prstGeom>
              <a:blipFill>
                <a:blip r:embed="rId39"/>
                <a:stretch>
                  <a:fillRect l="-3681" t="-5263" b="-228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3" name="Rectangle 392">
                <a:extLst>
                  <a:ext uri="{FF2B5EF4-FFF2-40B4-BE49-F238E27FC236}">
                    <a16:creationId xmlns:a16="http://schemas.microsoft.com/office/drawing/2014/main" id="{03A75417-9F8F-4CFC-8128-D40DB77FC7F8}"/>
                  </a:ext>
                </a:extLst>
              </p:cNvPr>
              <p:cNvSpPr/>
              <p:nvPr/>
            </p:nvSpPr>
            <p:spPr>
              <a:xfrm>
                <a:off x="3102917" y="3993077"/>
                <a:ext cx="3107449"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kern="0" smtClean="0">
                          <a:solidFill>
                            <a:prstClr val="black"/>
                          </a:solidFill>
                          <a:latin typeface="Cambria Math" panose="02040503050406030204" pitchFamily="18" charset="0"/>
                        </a:rPr>
                        <m:t>Element</m:t>
                      </m:r>
                      <m:r>
                        <a:rPr lang="en-US" sz="1800" b="0" i="1" kern="0" smtClean="0">
                          <a:solidFill>
                            <a:prstClr val="black"/>
                          </a:solidFill>
                          <a:latin typeface="Cambria Math" panose="02040503050406030204" pitchFamily="18" charset="0"/>
                        </a:rPr>
                        <m:t>   </m:t>
                      </m:r>
                      <m:r>
                        <m:rPr>
                          <m:sty m:val="p"/>
                        </m:rPr>
                        <a:rPr lang="en-US" sz="1800" b="0" i="0" kern="0" smtClean="0">
                          <a:solidFill>
                            <a:prstClr val="black"/>
                          </a:solidFill>
                          <a:latin typeface="Cambria Math" panose="02040503050406030204" pitchFamily="18" charset="0"/>
                        </a:rPr>
                        <m:t>wise</m:t>
                      </m:r>
                    </m:oMath>
                  </m:oMathPara>
                </a14:m>
                <a:endParaRPr lang="en-US" sz="1800" b="0" i="0" kern="0" dirty="0">
                  <a:solidFill>
                    <a:prstClr val="black"/>
                  </a:solidFill>
                  <a:latin typeface="Cambria Math" panose="02040503050406030204" pitchFamily="18" charset="0"/>
                </a:endParaRPr>
              </a:p>
              <a:p>
                <a:r>
                  <a:rPr lang="en-US" sz="1800" kern="0" dirty="0">
                    <a:solidFill>
                      <a:prstClr val="black"/>
                    </a:solidFill>
                    <a:latin typeface="Cambria Math" panose="02040503050406030204" pitchFamily="18" charset="0"/>
                  </a:rPr>
                  <a:t>                Multiplication</a:t>
                </a:r>
                <a14:m>
                  <m:oMath xmlns:m="http://schemas.openxmlformats.org/officeDocument/2006/math">
                    <m:r>
                      <a:rPr lang="en-US" sz="1800" kern="0">
                        <a:solidFill>
                          <a:prstClr val="black"/>
                        </a:solidFill>
                        <a:latin typeface="Cambria Math" panose="02040503050406030204" pitchFamily="18" charset="0"/>
                      </a:rPr>
                      <m:t> </m:t>
                    </m:r>
                  </m:oMath>
                </a14:m>
                <a:endParaRPr lang="en-US" sz="1800" kern="0" dirty="0">
                  <a:solidFill>
                    <a:prstClr val="black"/>
                  </a:solidFill>
                  <a:latin typeface="Cambria Math" panose="02040503050406030204" pitchFamily="18" charset="0"/>
                </a:endParaRPr>
              </a:p>
            </p:txBody>
          </p:sp>
        </mc:Choice>
        <mc:Fallback xmlns="">
          <p:sp>
            <p:nvSpPr>
              <p:cNvPr id="393" name="Rectangle 392">
                <a:extLst>
                  <a:ext uri="{FF2B5EF4-FFF2-40B4-BE49-F238E27FC236}">
                    <a16:creationId xmlns:a16="http://schemas.microsoft.com/office/drawing/2014/main" id="{03A75417-9F8F-4CFC-8128-D40DB77FC7F8}"/>
                  </a:ext>
                </a:extLst>
              </p:cNvPr>
              <p:cNvSpPr>
                <a:spLocks noRot="1" noChangeAspect="1" noMove="1" noResize="1" noEditPoints="1" noAdjustHandles="1" noChangeArrowheads="1" noChangeShapeType="1" noTextEdit="1"/>
              </p:cNvSpPr>
              <p:nvPr/>
            </p:nvSpPr>
            <p:spPr>
              <a:xfrm>
                <a:off x="3102917" y="3993077"/>
                <a:ext cx="3107449" cy="646331"/>
              </a:xfrm>
              <a:prstGeom prst="rect">
                <a:avLst/>
              </a:prstGeom>
              <a:blipFill>
                <a:blip r:embed="rId40"/>
                <a:stretch>
                  <a:fillRect b="-13208"/>
                </a:stretch>
              </a:blipFill>
            </p:spPr>
            <p:txBody>
              <a:bodyPr/>
              <a:lstStyle/>
              <a:p>
                <a:r>
                  <a:rPr lang="en-US">
                    <a:noFill/>
                  </a:rPr>
                  <a:t> </a:t>
                </a:r>
              </a:p>
            </p:txBody>
          </p:sp>
        </mc:Fallback>
      </mc:AlternateContent>
      <p:cxnSp>
        <p:nvCxnSpPr>
          <p:cNvPr id="394" name="Straight Arrow Connector 393">
            <a:extLst>
              <a:ext uri="{FF2B5EF4-FFF2-40B4-BE49-F238E27FC236}">
                <a16:creationId xmlns:a16="http://schemas.microsoft.com/office/drawing/2014/main" id="{8B71FCA9-2244-428F-AF12-B91E11F308AB}"/>
              </a:ext>
            </a:extLst>
          </p:cNvPr>
          <p:cNvCxnSpPr>
            <a:cxnSpLocks/>
          </p:cNvCxnSpPr>
          <p:nvPr/>
        </p:nvCxnSpPr>
        <p:spPr>
          <a:xfrm flipH="1">
            <a:off x="5510075" y="4372223"/>
            <a:ext cx="877421" cy="0"/>
          </a:xfrm>
          <a:prstGeom prst="straightConnector1">
            <a:avLst/>
          </a:prstGeom>
          <a:noFill/>
          <a:ln w="15875" cap="flat" cmpd="sng" algn="ctr">
            <a:solidFill>
              <a:schemeClr val="tx1"/>
            </a:solidFill>
            <a:prstDash val="solid"/>
            <a:miter lim="800000"/>
            <a:headEnd type="triangle"/>
            <a:tailEnd type="none"/>
          </a:ln>
          <a:effectLst/>
        </p:spPr>
      </p:cxnSp>
      <mc:AlternateContent xmlns:mc="http://schemas.openxmlformats.org/markup-compatibility/2006" xmlns:a14="http://schemas.microsoft.com/office/drawing/2010/main">
        <mc:Choice Requires="a14">
          <p:sp>
            <p:nvSpPr>
              <p:cNvPr id="395" name="Rectangle 394">
                <a:extLst>
                  <a:ext uri="{FF2B5EF4-FFF2-40B4-BE49-F238E27FC236}">
                    <a16:creationId xmlns:a16="http://schemas.microsoft.com/office/drawing/2014/main" id="{97DD7AEE-8E90-4E8F-86D9-3A1A194B3394}"/>
                  </a:ext>
                </a:extLst>
              </p:cNvPr>
              <p:cNvSpPr/>
              <p:nvPr/>
            </p:nvSpPr>
            <p:spPr>
              <a:xfrm>
                <a:off x="5544285" y="4066212"/>
                <a:ext cx="877421" cy="3461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49" b="0" i="1" kern="0" smtClean="0">
                          <a:solidFill>
                            <a:prstClr val="black"/>
                          </a:solidFill>
                          <a:latin typeface="Cambria Math" panose="02040503050406030204" pitchFamily="18" charset="0"/>
                        </a:rPr>
                        <m:t>𝐼</m:t>
                      </m:r>
                      <m:r>
                        <a:rPr lang="en-US" sz="1649" b="0" i="1" kern="0">
                          <a:solidFill>
                            <a:prstClr val="black"/>
                          </a:solidFill>
                          <a:latin typeface="Cambria Math" panose="02040503050406030204" pitchFamily="18" charset="0"/>
                        </a:rPr>
                        <m:t>𝐹𝐹𝑇</m:t>
                      </m:r>
                      <m:r>
                        <a:rPr lang="en-US" sz="1649" b="1" i="1" kern="0">
                          <a:solidFill>
                            <a:prstClr val="black"/>
                          </a:solidFill>
                          <a:latin typeface="Cambria Math" panose="02040503050406030204" pitchFamily="18" charset="0"/>
                        </a:rPr>
                        <m:t> </m:t>
                      </m:r>
                    </m:oMath>
                  </m:oMathPara>
                </a14:m>
                <a:endParaRPr lang="en-US" sz="1590" dirty="0"/>
              </a:p>
            </p:txBody>
          </p:sp>
        </mc:Choice>
        <mc:Fallback xmlns="">
          <p:sp>
            <p:nvSpPr>
              <p:cNvPr id="395" name="Rectangle 394">
                <a:extLst>
                  <a:ext uri="{FF2B5EF4-FFF2-40B4-BE49-F238E27FC236}">
                    <a16:creationId xmlns:a16="http://schemas.microsoft.com/office/drawing/2014/main" id="{97DD7AEE-8E90-4E8F-86D9-3A1A194B3394}"/>
                  </a:ext>
                </a:extLst>
              </p:cNvPr>
              <p:cNvSpPr>
                <a:spLocks noRot="1" noChangeAspect="1" noMove="1" noResize="1" noEditPoints="1" noAdjustHandles="1" noChangeArrowheads="1" noChangeShapeType="1" noTextEdit="1"/>
              </p:cNvSpPr>
              <p:nvPr/>
            </p:nvSpPr>
            <p:spPr>
              <a:xfrm>
                <a:off x="5544285" y="4066212"/>
                <a:ext cx="877421" cy="346120"/>
              </a:xfrm>
              <a:prstGeom prst="rect">
                <a:avLst/>
              </a:prstGeom>
              <a:blipFill>
                <a:blip r:embed="rId41"/>
                <a:stretch>
                  <a:fillRect/>
                </a:stretch>
              </a:blipFill>
            </p:spPr>
            <p:txBody>
              <a:bodyPr/>
              <a:lstStyle/>
              <a:p>
                <a:r>
                  <a:rPr lang="en-US">
                    <a:noFill/>
                  </a:rPr>
                  <a:t> </a:t>
                </a:r>
              </a:p>
            </p:txBody>
          </p:sp>
        </mc:Fallback>
      </mc:AlternateContent>
      <p:sp>
        <p:nvSpPr>
          <p:cNvPr id="396" name="Rectangle 395">
            <a:extLst>
              <a:ext uri="{FF2B5EF4-FFF2-40B4-BE49-F238E27FC236}">
                <a16:creationId xmlns:a16="http://schemas.microsoft.com/office/drawing/2014/main" id="{D003FD3B-4905-4E14-81A9-78D545CBBC2E}"/>
              </a:ext>
            </a:extLst>
          </p:cNvPr>
          <p:cNvSpPr/>
          <p:nvPr/>
        </p:nvSpPr>
        <p:spPr>
          <a:xfrm>
            <a:off x="6372472" y="3955570"/>
            <a:ext cx="870351" cy="817475"/>
          </a:xfrm>
          <a:prstGeom prst="rect">
            <a:avLst/>
          </a:prstGeom>
          <a:solidFill>
            <a:schemeClr val="tx2">
              <a:lumMod val="40000"/>
              <a:lumOff val="60000"/>
            </a:schemeClr>
          </a:solidFill>
          <a:ln w="12700" cap="flat" cmpd="sng" algn="ctr">
            <a:solidFill>
              <a:schemeClr val="tx1"/>
            </a:solidFill>
            <a:prstDash val="solid"/>
            <a:miter lim="800000"/>
          </a:ln>
          <a:effectLst/>
        </p:spPr>
        <p:txBody>
          <a:bodyPr rtlCol="0" anchor="ctr"/>
          <a:lstStyle/>
          <a:p>
            <a:pPr algn="ctr" defTabSz="538490">
              <a:defRPr/>
            </a:pPr>
            <a:endParaRPr lang="en-US" sz="1504" b="1" kern="0"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397" name="Rectangle 396">
                <a:extLst>
                  <a:ext uri="{FF2B5EF4-FFF2-40B4-BE49-F238E27FC236}">
                    <a16:creationId xmlns:a16="http://schemas.microsoft.com/office/drawing/2014/main" id="{A7CA9C21-3F0D-4FD3-B3B7-0877B84A3389}"/>
                  </a:ext>
                </a:extLst>
              </p:cNvPr>
              <p:cNvSpPr/>
              <p:nvPr/>
            </p:nvSpPr>
            <p:spPr>
              <a:xfrm>
                <a:off x="6360607" y="4164991"/>
                <a:ext cx="94334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kern="0" smtClean="0">
                          <a:solidFill>
                            <a:prstClr val="black"/>
                          </a:solidFill>
                          <a:latin typeface="Cambria Math" panose="02040503050406030204" pitchFamily="18" charset="0"/>
                        </a:rPr>
                        <m:t>𝑅</m:t>
                      </m:r>
                      <m:r>
                        <m:rPr>
                          <m:sty m:val="p"/>
                        </m:rPr>
                        <a:rPr lang="en-US" altLang="zh-CN" sz="1800" i="1" kern="0">
                          <a:solidFill>
                            <a:prstClr val="black"/>
                          </a:solidFill>
                          <a:latin typeface="Cambria Math" panose="02040503050406030204" pitchFamily="18" charset="0"/>
                        </a:rPr>
                        <m:t>e</m:t>
                      </m:r>
                      <m:r>
                        <a:rPr lang="en-US" altLang="zh-CN" sz="1800" b="0" i="1" kern="0" smtClean="0">
                          <a:solidFill>
                            <a:prstClr val="black"/>
                          </a:solidFill>
                          <a:latin typeface="Cambria Math" panose="02040503050406030204" pitchFamily="18" charset="0"/>
                        </a:rPr>
                        <m:t>𝐿𝑈</m:t>
                      </m:r>
                    </m:oMath>
                  </m:oMathPara>
                </a14:m>
                <a:endParaRPr lang="en-US" sz="1800" kern="0" dirty="0">
                  <a:solidFill>
                    <a:prstClr val="black"/>
                  </a:solidFill>
                  <a:latin typeface="Cambria Math" panose="02040503050406030204" pitchFamily="18" charset="0"/>
                </a:endParaRPr>
              </a:p>
            </p:txBody>
          </p:sp>
        </mc:Choice>
        <mc:Fallback xmlns="">
          <p:sp>
            <p:nvSpPr>
              <p:cNvPr id="397" name="Rectangle 396">
                <a:extLst>
                  <a:ext uri="{FF2B5EF4-FFF2-40B4-BE49-F238E27FC236}">
                    <a16:creationId xmlns:a16="http://schemas.microsoft.com/office/drawing/2014/main" id="{A7CA9C21-3F0D-4FD3-B3B7-0877B84A3389}"/>
                  </a:ext>
                </a:extLst>
              </p:cNvPr>
              <p:cNvSpPr>
                <a:spLocks noRot="1" noChangeAspect="1" noMove="1" noResize="1" noEditPoints="1" noAdjustHandles="1" noChangeArrowheads="1" noChangeShapeType="1" noTextEdit="1"/>
              </p:cNvSpPr>
              <p:nvPr/>
            </p:nvSpPr>
            <p:spPr>
              <a:xfrm>
                <a:off x="6360607" y="4164991"/>
                <a:ext cx="943348" cy="369332"/>
              </a:xfrm>
              <a:prstGeom prst="rect">
                <a:avLst/>
              </a:prstGeom>
              <a:blipFill>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8" name="Rectangle 397">
                <a:extLst>
                  <a:ext uri="{FF2B5EF4-FFF2-40B4-BE49-F238E27FC236}">
                    <a16:creationId xmlns:a16="http://schemas.microsoft.com/office/drawing/2014/main" id="{3D8282E4-E404-40D0-B881-422D82591A73}"/>
                  </a:ext>
                </a:extLst>
              </p:cNvPr>
              <p:cNvSpPr/>
              <p:nvPr/>
            </p:nvSpPr>
            <p:spPr>
              <a:xfrm>
                <a:off x="4582569" y="4024353"/>
                <a:ext cx="523832" cy="3461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49" b="0" i="1" kern="0" smtClean="0">
                          <a:solidFill>
                            <a:prstClr val="black"/>
                          </a:solidFill>
                          <a:latin typeface="Cambria Math" panose="02040503050406030204" pitchFamily="18" charset="0"/>
                        </a:rPr>
                        <m:t>−</m:t>
                      </m:r>
                    </m:oMath>
                  </m:oMathPara>
                </a14:m>
                <a:endParaRPr lang="en-US" sz="1590" dirty="0"/>
              </a:p>
            </p:txBody>
          </p:sp>
        </mc:Choice>
        <mc:Fallback xmlns="">
          <p:sp>
            <p:nvSpPr>
              <p:cNvPr id="398" name="Rectangle 397">
                <a:extLst>
                  <a:ext uri="{FF2B5EF4-FFF2-40B4-BE49-F238E27FC236}">
                    <a16:creationId xmlns:a16="http://schemas.microsoft.com/office/drawing/2014/main" id="{3D8282E4-E404-40D0-B881-422D82591A73}"/>
                  </a:ext>
                </a:extLst>
              </p:cNvPr>
              <p:cNvSpPr>
                <a:spLocks noRot="1" noChangeAspect="1" noMove="1" noResize="1" noEditPoints="1" noAdjustHandles="1" noChangeArrowheads="1" noChangeShapeType="1" noTextEdit="1"/>
              </p:cNvSpPr>
              <p:nvPr/>
            </p:nvSpPr>
            <p:spPr>
              <a:xfrm>
                <a:off x="4582569" y="4024353"/>
                <a:ext cx="523832" cy="346120"/>
              </a:xfrm>
              <a:prstGeom prst="rect">
                <a:avLst/>
              </a:prstGeom>
              <a:blipFill>
                <a:blip r:embed="rId43"/>
                <a:stretch>
                  <a:fillRect/>
                </a:stretch>
              </a:blipFill>
            </p:spPr>
            <p:txBody>
              <a:bodyPr/>
              <a:lstStyle/>
              <a:p>
                <a:r>
                  <a:rPr lang="en-US">
                    <a:noFill/>
                  </a:rPr>
                  <a:t> </a:t>
                </a:r>
              </a:p>
            </p:txBody>
          </p:sp>
        </mc:Fallback>
      </mc:AlternateContent>
      <p:sp>
        <p:nvSpPr>
          <p:cNvPr id="139" name="Title 1">
            <a:extLst>
              <a:ext uri="{FF2B5EF4-FFF2-40B4-BE49-F238E27FC236}">
                <a16:creationId xmlns:a16="http://schemas.microsoft.com/office/drawing/2014/main" id="{E2201BC0-8130-4DE1-B3B8-ED9F4A687D4B}"/>
              </a:ext>
            </a:extLst>
          </p:cNvPr>
          <p:cNvSpPr txBox="1">
            <a:spLocks/>
          </p:cNvSpPr>
          <p:nvPr/>
        </p:nvSpPr>
        <p:spPr>
          <a:xfrm>
            <a:off x="0" y="119932"/>
            <a:ext cx="9144000" cy="707400"/>
          </a:xfrm>
          <a:prstGeom prst="rect">
            <a:avLst/>
          </a:prstGeom>
        </p:spPr>
        <p:txBody>
          <a:bodyPr spcFirstLastPara="1" vert="horz" wrap="square" lIns="91425" tIns="91425" rIns="91425" bIns="91425" rtlCol="0" anchor="t" anchorCtr="0">
            <a:noAutofit/>
          </a:bodyPr>
          <a:lstStyle>
            <a:lvl1pPr lvl="0" algn="l" defTabSz="685783" rtl="0" eaLnBrk="1" latinLnBrk="0" hangingPunct="1">
              <a:lnSpc>
                <a:spcPct val="85000"/>
              </a:lnSpc>
              <a:spcBef>
                <a:spcPts val="0"/>
              </a:spcBef>
              <a:spcAft>
                <a:spcPts val="0"/>
              </a:spcAft>
              <a:buSzPts val="3600"/>
              <a:buNone/>
              <a:defRPr sz="3600" kern="1200" spc="-38" baseline="0">
                <a:solidFill>
                  <a:schemeClr val="tx1">
                    <a:lumMod val="75000"/>
                    <a:lumOff val="25000"/>
                  </a:schemeClr>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lgn="ctr"/>
            <a:r>
              <a:rPr lang="en-US" sz="3000" dirty="0"/>
              <a:t>Solution: Reducing rotation numbers using FFT</a:t>
            </a:r>
          </a:p>
        </p:txBody>
      </p:sp>
      <p:pic>
        <p:nvPicPr>
          <p:cNvPr id="3" name="Audio 2">
            <a:hlinkClick r:id="" action="ppaction://media"/>
            <a:extLst>
              <a:ext uri="{FF2B5EF4-FFF2-40B4-BE49-F238E27FC236}">
                <a16:creationId xmlns:a16="http://schemas.microsoft.com/office/drawing/2014/main" id="{80326A62-ED40-4C38-BA40-C0623AF38FAE}"/>
              </a:ext>
            </a:extLst>
          </p:cNvPr>
          <p:cNvPicPr>
            <a:picLocks noChangeAspect="1"/>
          </p:cNvPicPr>
          <p:nvPr>
            <a:audioFile r:link="rId3"/>
            <p:extLst>
              <p:ext uri="{DAA4B4D4-6D71-4841-9C94-3DE7FCFB9230}">
                <p14:media xmlns:p14="http://schemas.microsoft.com/office/powerpoint/2010/main" r:embed="rId2"/>
              </p:ext>
            </p:extLst>
          </p:nvPr>
        </p:nvPicPr>
        <p:blipFill>
          <a:blip r:embed="rId44"/>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4233520859"/>
      </p:ext>
    </p:extLst>
  </p:cSld>
  <p:clrMapOvr>
    <a:masterClrMapping/>
  </p:clrMapOvr>
  <mc:AlternateContent xmlns:mc="http://schemas.openxmlformats.org/markup-compatibility/2006" xmlns:p14="http://schemas.microsoft.com/office/powerpoint/2010/main">
    <mc:Choice Requires="p14">
      <p:transition spd="slow" p14:dur="2000" advTm="24553"/>
    </mc:Choice>
    <mc:Fallback xmlns="">
      <p:transition spd="slow" advTm="24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entr" presetSubtype="0" fill="hold" nodeType="withEffect">
                                  <p:stCondLst>
                                    <p:cond delay="0"/>
                                  </p:stCondLst>
                                  <p:childTnLst>
                                    <p:set>
                                      <p:cBhvr>
                                        <p:cTn id="8" dur="1" fill="hold">
                                          <p:stCondLst>
                                            <p:cond delay="0"/>
                                          </p:stCondLst>
                                        </p:cTn>
                                        <p:tgtEl>
                                          <p:spTgt spid="2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369721E-C0FB-43E7-9E9A-3BF2A0D9A0BC}"/>
              </a:ext>
            </a:extLst>
          </p:cNvPr>
          <p:cNvSpPr/>
          <p:nvPr/>
        </p:nvSpPr>
        <p:spPr>
          <a:xfrm>
            <a:off x="-926" y="1174024"/>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93299"/>
            <a:ext cx="9144000" cy="707400"/>
          </a:xfrm>
        </p:spPr>
        <p:txBody>
          <a:bodyPr>
            <a:normAutofit/>
          </a:bodyPr>
          <a:lstStyle/>
          <a:p>
            <a:pPr algn="ctr"/>
            <a:r>
              <a:rPr lang="en-US" dirty="0"/>
              <a:t>Solution: homomorphic </a:t>
            </a:r>
            <a:r>
              <a:rPr lang="en-US" b="1" dirty="0"/>
              <a:t>spectral</a:t>
            </a:r>
            <a:r>
              <a:rPr lang="en-US" dirty="0"/>
              <a:t> operations   </a:t>
            </a:r>
          </a:p>
        </p:txBody>
      </p:sp>
      <p:sp>
        <p:nvSpPr>
          <p:cNvPr id="26" name="Rectangle 25">
            <a:extLst>
              <a:ext uri="{FF2B5EF4-FFF2-40B4-BE49-F238E27FC236}">
                <a16:creationId xmlns:a16="http://schemas.microsoft.com/office/drawing/2014/main" id="{3925F8CE-4F16-4B83-8506-2D598C925ED7}"/>
              </a:ext>
            </a:extLst>
          </p:cNvPr>
          <p:cNvSpPr/>
          <p:nvPr/>
        </p:nvSpPr>
        <p:spPr>
          <a:xfrm>
            <a:off x="0" y="4740648"/>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4E2F4146-8F35-41FB-838E-490D450714F0}"/>
              </a:ext>
            </a:extLst>
          </p:cNvPr>
          <p:cNvSpPr txBox="1"/>
          <p:nvPr/>
        </p:nvSpPr>
        <p:spPr>
          <a:xfrm>
            <a:off x="105553" y="4143248"/>
            <a:ext cx="8932893" cy="707886"/>
          </a:xfrm>
          <a:prstGeom prst="rect">
            <a:avLst/>
          </a:prstGeom>
          <a:noFill/>
        </p:spPr>
        <p:txBody>
          <a:bodyPr wrap="square">
            <a:spAutoFit/>
          </a:bodyPr>
          <a:lstStyle/>
          <a:p>
            <a:pPr marL="285750" indent="-285750">
              <a:buFont typeface="Arial" panose="020B0604020202020204" pitchFamily="34" charset="0"/>
              <a:buChar char="•"/>
            </a:pPr>
            <a:r>
              <a:rPr lang="en-US" sz="2000" dirty="0"/>
              <a:t> Replace </a:t>
            </a:r>
            <a:r>
              <a:rPr lang="en-US" sz="2000" dirty="0" err="1"/>
              <a:t>LoLa</a:t>
            </a:r>
            <a:r>
              <a:rPr lang="en-US" sz="2000" dirty="0"/>
              <a:t> </a:t>
            </a:r>
            <a:r>
              <a:rPr lang="en-US" sz="2000" dirty="0">
                <a:solidFill>
                  <a:srgbClr val="FF0000"/>
                </a:solidFill>
              </a:rPr>
              <a:t>spatial</a:t>
            </a:r>
            <a:r>
              <a:rPr lang="en-US" sz="2000" dirty="0"/>
              <a:t> operations into our </a:t>
            </a:r>
            <a:r>
              <a:rPr lang="en-US" sz="2000" dirty="0">
                <a:solidFill>
                  <a:schemeClr val="accent5"/>
                </a:solidFill>
              </a:rPr>
              <a:t>spectral</a:t>
            </a:r>
            <a:r>
              <a:rPr lang="en-US" sz="2000" dirty="0"/>
              <a:t> operations (few rotations).</a:t>
            </a:r>
            <a:endParaRPr lang="en-US" sz="1800" dirty="0"/>
          </a:p>
          <a:p>
            <a:pPr marL="342900" indent="-342900">
              <a:buFont typeface="Arial" panose="020B0604020202020204" pitchFamily="34" charset="0"/>
              <a:buChar char="•"/>
            </a:pPr>
            <a:r>
              <a:rPr lang="en-US" sz="2000" dirty="0"/>
              <a:t>Propose efficient HDFT and HIDFT using block-circulant matrices.</a:t>
            </a: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3725CAAE-B8C8-4672-8517-D9E760E27A23}"/>
                  </a:ext>
                </a:extLst>
              </p:cNvPr>
              <p:cNvSpPr txBox="1"/>
              <p:nvPr/>
            </p:nvSpPr>
            <p:spPr>
              <a:xfrm>
                <a:off x="3507155" y="1840112"/>
                <a:ext cx="819167"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𝑳𝒐𝑳𝒂</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25" name="TextBox 124">
                <a:extLst>
                  <a:ext uri="{FF2B5EF4-FFF2-40B4-BE49-F238E27FC236}">
                    <a16:creationId xmlns:a16="http://schemas.microsoft.com/office/drawing/2014/main" id="{3725CAAE-B8C8-4672-8517-D9E760E27A23}"/>
                  </a:ext>
                </a:extLst>
              </p:cNvPr>
              <p:cNvSpPr txBox="1">
                <a:spLocks noRot="1" noChangeAspect="1" noMove="1" noResize="1" noEditPoints="1" noAdjustHandles="1" noChangeArrowheads="1" noChangeShapeType="1" noTextEdit="1"/>
              </p:cNvSpPr>
              <p:nvPr/>
            </p:nvSpPr>
            <p:spPr>
              <a:xfrm>
                <a:off x="3507155" y="1840112"/>
                <a:ext cx="819167"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49D6B064-8F26-44E2-AC71-61121FD5BD3D}"/>
                  </a:ext>
                </a:extLst>
              </p:cNvPr>
              <p:cNvSpPr txBox="1"/>
              <p:nvPr/>
            </p:nvSpPr>
            <p:spPr>
              <a:xfrm>
                <a:off x="4110083" y="3457059"/>
                <a:ext cx="2553137" cy="338554"/>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d>
                        <m:dPr>
                          <m:begChr m:val="["/>
                          <m:endChr m:val="]"/>
                          <m:ctrlP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𝒖</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𝒏</m:t>
                          </m:r>
                        </m:e>
                      </m:d>
                      <m:r>
                        <m:rPr>
                          <m:nor/>
                        </m:rPr>
                        <a:rPr lang="en-US" sz="1600" dirty="0">
                          <a:latin typeface="Cambria Math" panose="02040503050406030204" pitchFamily="18" charset="0"/>
                          <a:ea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𝐻𝐹𝐶</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sSub>
                        <m:sSubPr>
                          <m:ctrlPr>
                            <a:rPr lang="en-US" sz="1600" b="1" i="1" kern="0" dirty="0">
                              <a:solidFill>
                                <a:prstClr val="black"/>
                              </a:solidFill>
                              <a:latin typeface="Cambria Math" panose="02040503050406030204" pitchFamily="18" charset="0"/>
                              <a:ea typeface="Cambria Math" panose="02040503050406030204" pitchFamily="18" charset="0"/>
                            </a:rPr>
                          </m:ctrlPr>
                        </m:sSubPr>
                        <m:e>
                          <m:r>
                            <a:rPr lang="en-US" sz="1600" b="1" i="1" kern="0" dirty="0" smtClean="0">
                              <a:solidFill>
                                <a:prstClr val="black"/>
                              </a:solidFill>
                              <a:latin typeface="Cambria Math" panose="02040503050406030204" pitchFamily="18" charset="0"/>
                              <a:ea typeface="Cambria Math" panose="02040503050406030204" pitchFamily="18" charset="0"/>
                            </a:rPr>
                            <m:t>𝒖</m:t>
                          </m:r>
                        </m:e>
                        <m:sub>
                          <m:r>
                            <a:rPr lang="en-US" sz="1600" b="1" i="1" kern="0" dirty="0">
                              <a:solidFill>
                                <a:prstClr val="black"/>
                              </a:solidFill>
                              <a:latin typeface="Cambria Math" panose="02040503050406030204" pitchFamily="18" charset="0"/>
                              <a:ea typeface="Cambria Math" panose="02040503050406030204" pitchFamily="18" charset="0"/>
                            </a:rPr>
                            <m:t>𝒏</m:t>
                          </m:r>
                          <m:r>
                            <a:rPr lang="en-US" sz="1600" b="1" i="1" kern="0" dirty="0">
                              <a:solidFill>
                                <a:prstClr val="black"/>
                              </a:solidFill>
                              <a:latin typeface="Cambria Math" panose="02040503050406030204" pitchFamily="18" charset="0"/>
                              <a:ea typeface="Cambria Math" panose="02040503050406030204" pitchFamily="18" charset="0"/>
                            </a:rPr>
                            <m:t>−</m:t>
                          </m:r>
                          <m:r>
                            <a:rPr lang="en-US" sz="1600" b="1" i="1" kern="0" dirty="0">
                              <a:solidFill>
                                <a:prstClr val="black"/>
                              </a:solidFill>
                              <a:latin typeface="Cambria Math" panose="02040503050406030204" pitchFamily="18" charset="0"/>
                              <a:ea typeface="Cambria Math" panose="02040503050406030204" pitchFamily="18" charset="0"/>
                            </a:rPr>
                            <m:t>𝟏</m:t>
                          </m:r>
                        </m:sub>
                      </m:sSub>
                      <m:r>
                        <a:rPr kumimoji="0" lang="en-US" sz="1600" b="1" i="1" u="none" strike="noStrike" kern="0" cap="none" spc="0" normalizeH="0" noProof="0" smtClean="0">
                          <a:ln>
                            <a:noFill/>
                          </a:ln>
                          <a:solidFill>
                            <a:prstClr val="black"/>
                          </a:solidFill>
                          <a:effectLst/>
                          <a:uLnTx/>
                          <a:uFillTx/>
                          <a:latin typeface="Cambria Math" panose="02040503050406030204" pitchFamily="18" charset="0"/>
                        </a:rPr>
                        <m:t>],</m:t>
                      </m:r>
                      <m:sSub>
                        <m:sSubPr>
                          <m:ctrlPr>
                            <a:rPr lang="en-US" sz="1600" b="1" i="1" kern="0" dirty="0">
                              <a:solidFill>
                                <a:prstClr val="black"/>
                              </a:solidFill>
                              <a:latin typeface="Cambria Math" panose="02040503050406030204" pitchFamily="18" charset="0"/>
                              <a:ea typeface="Cambria Math" panose="02040503050406030204" pitchFamily="18" charset="0"/>
                            </a:rPr>
                          </m:ctrlPr>
                        </m:sSubPr>
                        <m:e>
                          <m:r>
                            <a:rPr lang="en-US" sz="1600" b="1" i="1" kern="0" dirty="0" smtClean="0">
                              <a:solidFill>
                                <a:prstClr val="black"/>
                              </a:solidFill>
                              <a:latin typeface="Cambria Math" panose="02040503050406030204" pitchFamily="18" charset="0"/>
                              <a:ea typeface="Cambria Math" panose="02040503050406030204" pitchFamily="18" charset="0"/>
                            </a:rPr>
                            <m:t>𝑾</m:t>
                          </m:r>
                        </m:e>
                        <m:sub>
                          <m:r>
                            <a:rPr lang="en-US" sz="1600" b="1" i="1" kern="0" dirty="0">
                              <a:solidFill>
                                <a:prstClr val="black"/>
                              </a:solidFill>
                              <a:latin typeface="Cambria Math" panose="02040503050406030204" pitchFamily="18" charset="0"/>
                              <a:ea typeface="Cambria Math" panose="02040503050406030204" pitchFamily="18" charset="0"/>
                            </a:rPr>
                            <m:t>𝒏</m:t>
                          </m:r>
                          <m:r>
                            <a:rPr lang="en-US" sz="1600" b="1" i="1" kern="0" dirty="0">
                              <a:solidFill>
                                <a:prstClr val="black"/>
                              </a:solidFill>
                              <a:latin typeface="Cambria Math" panose="02040503050406030204" pitchFamily="18" charset="0"/>
                              <a:ea typeface="Cambria Math" panose="02040503050406030204" pitchFamily="18" charset="0"/>
                            </a:rPr>
                            <m:t>−</m:t>
                          </m:r>
                          <m:r>
                            <a:rPr lang="en-US" sz="1600" b="1" i="1" kern="0" dirty="0">
                              <a:solidFill>
                                <a:prstClr val="black"/>
                              </a:solidFill>
                              <a:latin typeface="Cambria Math" panose="02040503050406030204" pitchFamily="18" charset="0"/>
                              <a:ea typeface="Cambria Math" panose="02040503050406030204" pitchFamily="18" charset="0"/>
                            </a:rPr>
                            <m:t>𝟏</m:t>
                          </m:r>
                        </m:sub>
                      </m:sSub>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26" name="TextBox 125">
                <a:extLst>
                  <a:ext uri="{FF2B5EF4-FFF2-40B4-BE49-F238E27FC236}">
                    <a16:creationId xmlns:a16="http://schemas.microsoft.com/office/drawing/2014/main" id="{49D6B064-8F26-44E2-AC71-61121FD5BD3D}"/>
                  </a:ext>
                </a:extLst>
              </p:cNvPr>
              <p:cNvSpPr txBox="1">
                <a:spLocks noRot="1" noChangeAspect="1" noMove="1" noResize="1" noEditPoints="1" noAdjustHandles="1" noChangeArrowheads="1" noChangeShapeType="1" noTextEdit="1"/>
              </p:cNvSpPr>
              <p:nvPr/>
            </p:nvSpPr>
            <p:spPr>
              <a:xfrm>
                <a:off x="4110083" y="3457059"/>
                <a:ext cx="2553137" cy="338554"/>
              </a:xfrm>
              <a:prstGeom prst="rect">
                <a:avLst/>
              </a:prstGeom>
              <a:blipFill>
                <a:blip r:embed="rId7"/>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2425664A-1E8F-4CAE-96D9-CBA39263B680}"/>
                  </a:ext>
                </a:extLst>
              </p:cNvPr>
              <p:cNvSpPr txBox="1"/>
              <p:nvPr/>
            </p:nvSpPr>
            <p:spPr>
              <a:xfrm>
                <a:off x="3644022" y="3303222"/>
                <a:ext cx="516441"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𝒖</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𝒏</m:t>
                          </m:r>
                        </m:e>
                      </m:d>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27" name="TextBox 126">
                <a:extLst>
                  <a:ext uri="{FF2B5EF4-FFF2-40B4-BE49-F238E27FC236}">
                    <a16:creationId xmlns:a16="http://schemas.microsoft.com/office/drawing/2014/main" id="{2425664A-1E8F-4CAE-96D9-CBA39263B680}"/>
                  </a:ext>
                </a:extLst>
              </p:cNvPr>
              <p:cNvSpPr txBox="1">
                <a:spLocks noRot="1" noChangeAspect="1" noMove="1" noResize="1" noEditPoints="1" noAdjustHandles="1" noChangeArrowheads="1" noChangeShapeType="1" noTextEdit="1"/>
              </p:cNvSpPr>
              <p:nvPr/>
            </p:nvSpPr>
            <p:spPr>
              <a:xfrm>
                <a:off x="3644022" y="3303222"/>
                <a:ext cx="516441" cy="3385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17C13CC5-E86F-4C72-938D-4D99C9FC0E80}"/>
                  </a:ext>
                </a:extLst>
              </p:cNvPr>
              <p:cNvSpPr txBox="1"/>
              <p:nvPr/>
            </p:nvSpPr>
            <p:spPr>
              <a:xfrm>
                <a:off x="1916016" y="3420863"/>
                <a:ext cx="1862386" cy="338554"/>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sSub>
                        <m:sSubPr>
                          <m:ctrlPr>
                            <a:rPr lang="en-US" sz="1600" b="1" i="1" kern="0" dirty="0">
                              <a:solidFill>
                                <a:prstClr val="black"/>
                              </a:solidFill>
                              <a:latin typeface="Cambria Math" panose="02040503050406030204" pitchFamily="18" charset="0"/>
                              <a:ea typeface="Cambria Math" panose="02040503050406030204" pitchFamily="18" charset="0"/>
                            </a:rPr>
                          </m:ctrlPr>
                        </m:sSubPr>
                        <m:e>
                          <m:r>
                            <a:rPr lang="en-US" sz="1600" b="1" i="1" kern="0" dirty="0">
                              <a:solidFill>
                                <a:prstClr val="black"/>
                              </a:solidFill>
                              <a:latin typeface="Cambria Math" panose="02040503050406030204" pitchFamily="18" charset="0"/>
                              <a:ea typeface="Cambria Math" panose="02040503050406030204" pitchFamily="18" charset="0"/>
                            </a:rPr>
                            <m:t>𝒖</m:t>
                          </m:r>
                        </m:e>
                        <m:sub>
                          <m:r>
                            <a:rPr lang="en-US" sz="1600" b="1" i="1" kern="0" dirty="0">
                              <a:solidFill>
                                <a:prstClr val="black"/>
                              </a:solidFill>
                              <a:latin typeface="Cambria Math" panose="02040503050406030204" pitchFamily="18" charset="0"/>
                              <a:ea typeface="Cambria Math" panose="02040503050406030204" pitchFamily="18" charset="0"/>
                            </a:rPr>
                            <m:t>𝒏</m:t>
                          </m:r>
                        </m:sub>
                      </m:sSub>
                      <m:r>
                        <m:rPr>
                          <m:nor/>
                        </m:rPr>
                        <a:rPr lang="en-US" sz="1600" dirty="0">
                          <a:latin typeface="Cambria Math" panose="02040503050406030204" pitchFamily="18" charset="0"/>
                          <a:ea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𝐷𝑒𝑐</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r>
                        <a:rPr lang="en-US" sz="1600" b="1" i="1" kern="0">
                          <a:solidFill>
                            <a:prstClr val="black"/>
                          </a:solidFill>
                          <a:latin typeface="Cambria Math" panose="02040503050406030204" pitchFamily="18" charset="0"/>
                        </a:rPr>
                        <m:t>𝒖</m:t>
                      </m:r>
                      <m:r>
                        <a:rPr lang="en-US" sz="1600" b="1" i="1" kern="0" baseline="-25000">
                          <a:solidFill>
                            <a:prstClr val="black"/>
                          </a:solidFill>
                          <a:latin typeface="Cambria Math" panose="02040503050406030204" pitchFamily="18" charset="0"/>
                        </a:rPr>
                        <m:t>𝒏</m:t>
                      </m:r>
                      <m:r>
                        <a:rPr kumimoji="0" lang="en-US" sz="1600" b="1" i="1" u="none" strike="noStrike" kern="0" cap="none" spc="0" normalizeH="0" noProof="0" smtClean="0">
                          <a:ln>
                            <a:noFill/>
                          </a:ln>
                          <a:solidFill>
                            <a:prstClr val="black"/>
                          </a:solidFill>
                          <a:effectLst/>
                          <a:uLnTx/>
                          <a:uFillTx/>
                          <a:latin typeface="Cambria Math" panose="02040503050406030204" pitchFamily="18" charset="0"/>
                        </a:rPr>
                        <m:t>],</m:t>
                      </m:r>
                      <m:r>
                        <a:rPr kumimoji="0" lang="en-US" sz="1600" b="0" i="1" u="none" strike="noStrike" kern="0" cap="none" spc="0" normalizeH="0" noProof="0" smtClean="0">
                          <a:ln>
                            <a:noFill/>
                          </a:ln>
                          <a:solidFill>
                            <a:prstClr val="black"/>
                          </a:solidFill>
                          <a:effectLst/>
                          <a:uLnTx/>
                          <a:uFillTx/>
                          <a:latin typeface="Cambria Math" panose="02040503050406030204" pitchFamily="18" charset="0"/>
                        </a:rPr>
                        <m:t>𝑠𝑘</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28" name="TextBox 127">
                <a:extLst>
                  <a:ext uri="{FF2B5EF4-FFF2-40B4-BE49-F238E27FC236}">
                    <a16:creationId xmlns:a16="http://schemas.microsoft.com/office/drawing/2014/main" id="{17C13CC5-E86F-4C72-938D-4D99C9FC0E80}"/>
                  </a:ext>
                </a:extLst>
              </p:cNvPr>
              <p:cNvSpPr txBox="1">
                <a:spLocks noRot="1" noChangeAspect="1" noMove="1" noResize="1" noEditPoints="1" noAdjustHandles="1" noChangeArrowheads="1" noChangeShapeType="1" noTextEdit="1"/>
              </p:cNvSpPr>
              <p:nvPr/>
            </p:nvSpPr>
            <p:spPr>
              <a:xfrm>
                <a:off x="1916016" y="3420863"/>
                <a:ext cx="1862386" cy="338554"/>
              </a:xfrm>
              <a:prstGeom prst="rect">
                <a:avLst/>
              </a:prstGeom>
              <a:blipFill>
                <a:blip r:embed="rId9"/>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12F6CED4-22EC-42EA-B0C9-57A0560C2F66}"/>
                  </a:ext>
                </a:extLst>
              </p:cNvPr>
              <p:cNvSpPr txBox="1"/>
              <p:nvPr/>
            </p:nvSpPr>
            <p:spPr>
              <a:xfrm>
                <a:off x="2034338" y="906091"/>
                <a:ext cx="819167"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𝒄𝒍𝒊𝒆𝒏𝒕</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29" name="TextBox 128">
                <a:extLst>
                  <a:ext uri="{FF2B5EF4-FFF2-40B4-BE49-F238E27FC236}">
                    <a16:creationId xmlns:a16="http://schemas.microsoft.com/office/drawing/2014/main" id="{12F6CED4-22EC-42EA-B0C9-57A0560C2F66}"/>
                  </a:ext>
                </a:extLst>
              </p:cNvPr>
              <p:cNvSpPr txBox="1">
                <a:spLocks noRot="1" noChangeAspect="1" noMove="1" noResize="1" noEditPoints="1" noAdjustHandles="1" noChangeArrowheads="1" noChangeShapeType="1" noTextEdit="1"/>
              </p:cNvSpPr>
              <p:nvPr/>
            </p:nvSpPr>
            <p:spPr>
              <a:xfrm>
                <a:off x="2034338" y="906091"/>
                <a:ext cx="819167" cy="3385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AFB06B21-14DD-4EB3-BA21-0EEFAA5566A6}"/>
                  </a:ext>
                </a:extLst>
              </p:cNvPr>
              <p:cNvSpPr txBox="1"/>
              <p:nvPr/>
            </p:nvSpPr>
            <p:spPr>
              <a:xfrm>
                <a:off x="4600312" y="907525"/>
                <a:ext cx="819167"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𝒔𝒆𝒓𝒗𝒆𝒓</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30" name="TextBox 129">
                <a:extLst>
                  <a:ext uri="{FF2B5EF4-FFF2-40B4-BE49-F238E27FC236}">
                    <a16:creationId xmlns:a16="http://schemas.microsoft.com/office/drawing/2014/main" id="{AFB06B21-14DD-4EB3-BA21-0EEFAA5566A6}"/>
                  </a:ext>
                </a:extLst>
              </p:cNvPr>
              <p:cNvSpPr txBox="1">
                <a:spLocks noRot="1" noChangeAspect="1" noMove="1" noResize="1" noEditPoints="1" noAdjustHandles="1" noChangeArrowheads="1" noChangeShapeType="1" noTextEdit="1"/>
              </p:cNvSpPr>
              <p:nvPr/>
            </p:nvSpPr>
            <p:spPr>
              <a:xfrm>
                <a:off x="4600312" y="907525"/>
                <a:ext cx="819167"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Rectangle 130">
                <a:extLst>
                  <a:ext uri="{FF2B5EF4-FFF2-40B4-BE49-F238E27FC236}">
                    <a16:creationId xmlns:a16="http://schemas.microsoft.com/office/drawing/2014/main" id="{F0C2238F-BF29-4D11-BD12-BA26831BDBDA}"/>
                  </a:ext>
                </a:extLst>
              </p:cNvPr>
              <p:cNvSpPr/>
              <p:nvPr/>
            </p:nvSpPr>
            <p:spPr>
              <a:xfrm rot="5400000">
                <a:off x="4989218" y="3231591"/>
                <a:ext cx="410689"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oMath>
                  </m:oMathPara>
                </a14:m>
                <a:endParaRPr lang="en-US" sz="1800" dirty="0"/>
              </a:p>
            </p:txBody>
          </p:sp>
        </mc:Choice>
        <mc:Fallback xmlns="">
          <p:sp>
            <p:nvSpPr>
              <p:cNvPr id="131" name="Rectangle 130">
                <a:extLst>
                  <a:ext uri="{FF2B5EF4-FFF2-40B4-BE49-F238E27FC236}">
                    <a16:creationId xmlns:a16="http://schemas.microsoft.com/office/drawing/2014/main" id="{F0C2238F-BF29-4D11-BD12-BA26831BDBDA}"/>
                  </a:ext>
                </a:extLst>
              </p:cNvPr>
              <p:cNvSpPr>
                <a:spLocks noRot="1" noChangeAspect="1" noMove="1" noResize="1" noEditPoints="1" noAdjustHandles="1" noChangeArrowheads="1" noChangeShapeType="1" noTextEdit="1"/>
              </p:cNvSpPr>
              <p:nvPr/>
            </p:nvSpPr>
            <p:spPr>
              <a:xfrm rot="5400000">
                <a:off x="4989218" y="3231591"/>
                <a:ext cx="410689" cy="369332"/>
              </a:xfrm>
              <a:prstGeom prst="rect">
                <a:avLst/>
              </a:prstGeom>
              <a:blipFill>
                <a:blip r:embed="rId12"/>
                <a:stretch>
                  <a:fillRect/>
                </a:stretch>
              </a:blipFill>
            </p:spPr>
            <p:txBody>
              <a:bodyPr/>
              <a:lstStyle/>
              <a:p>
                <a:r>
                  <a:rPr lang="en-US">
                    <a:noFill/>
                  </a:rPr>
                  <a:t> </a:t>
                </a:r>
              </a:p>
            </p:txBody>
          </p:sp>
        </mc:Fallback>
      </mc:AlternateContent>
      <p:sp>
        <p:nvSpPr>
          <p:cNvPr id="132" name="Rectangle 131">
            <a:extLst>
              <a:ext uri="{FF2B5EF4-FFF2-40B4-BE49-F238E27FC236}">
                <a16:creationId xmlns:a16="http://schemas.microsoft.com/office/drawing/2014/main" id="{2B811EA5-C58B-4497-974A-ED6F46FB0D38}"/>
              </a:ext>
            </a:extLst>
          </p:cNvPr>
          <p:cNvSpPr/>
          <p:nvPr/>
        </p:nvSpPr>
        <p:spPr>
          <a:xfrm>
            <a:off x="2005051" y="901596"/>
            <a:ext cx="4511159" cy="29039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Arrow Connector 132">
            <a:extLst>
              <a:ext uri="{FF2B5EF4-FFF2-40B4-BE49-F238E27FC236}">
                <a16:creationId xmlns:a16="http://schemas.microsoft.com/office/drawing/2014/main" id="{88CD3C33-DEC2-4B51-8F21-492E0C6C8735}"/>
              </a:ext>
            </a:extLst>
          </p:cNvPr>
          <p:cNvCxnSpPr>
            <a:cxnSpLocks/>
          </p:cNvCxnSpPr>
          <p:nvPr/>
        </p:nvCxnSpPr>
        <p:spPr>
          <a:xfrm flipH="1">
            <a:off x="3624443" y="3652919"/>
            <a:ext cx="570363" cy="0"/>
          </a:xfrm>
          <a:prstGeom prst="straightConnector1">
            <a:avLst/>
          </a:prstGeom>
          <a:noFill/>
          <a:ln w="28575" cap="flat" cmpd="sng" algn="ctr">
            <a:solidFill>
              <a:schemeClr val="tx1"/>
            </a:solidFill>
            <a:prstDash val="solid"/>
            <a:miter lim="800000"/>
            <a:tailEnd type="triangle"/>
          </a:ln>
          <a:effectLst/>
        </p:spPr>
      </p:cxnSp>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20860304-8C08-464E-ABE7-2902F76F863F}"/>
                  </a:ext>
                </a:extLst>
              </p:cNvPr>
              <p:cNvSpPr txBox="1"/>
              <p:nvPr/>
            </p:nvSpPr>
            <p:spPr>
              <a:xfrm>
                <a:off x="4041621" y="1271378"/>
                <a:ext cx="2344496" cy="338554"/>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d>
                        <m:dPr>
                          <m:begChr m:val="["/>
                          <m:endChr m:val="]"/>
                          <m:ctrlP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𝒖</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𝟏</m:t>
                          </m:r>
                        </m:e>
                      </m:d>
                      <m:r>
                        <m:rPr>
                          <m:nor/>
                        </m:rPr>
                        <a:rPr lang="en-US" sz="1600" dirty="0">
                          <a:latin typeface="Cambria Math" panose="02040503050406030204" pitchFamily="18" charset="0"/>
                          <a:ea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𝐻𝐶𝑜𝑛𝑣</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𝒙</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𝟎</m:t>
                      </m:r>
                      <m:r>
                        <a:rPr kumimoji="0" lang="en-US" sz="1600" b="1" i="1" u="none" strike="noStrike" kern="0" cap="none" spc="0" normalizeH="0" noProof="0" smtClean="0">
                          <a:ln>
                            <a:noFill/>
                          </a:ln>
                          <a:solidFill>
                            <a:prstClr val="black"/>
                          </a:solidFill>
                          <a:effectLst/>
                          <a:uLnTx/>
                          <a:uFillTx/>
                          <a:latin typeface="Cambria Math" panose="02040503050406030204" pitchFamily="18" charset="0"/>
                        </a:rPr>
                        <m:t>],</m:t>
                      </m:r>
                      <m:r>
                        <a:rPr kumimoji="0" lang="en-US" sz="1600" b="1" i="1" u="none" strike="noStrike" kern="0" cap="none" spc="0" normalizeH="0" noProof="0" smtClean="0">
                          <a:ln>
                            <a:noFill/>
                          </a:ln>
                          <a:solidFill>
                            <a:prstClr val="black"/>
                          </a:solidFill>
                          <a:effectLst/>
                          <a:uLnTx/>
                          <a:uFillTx/>
                          <a:latin typeface="Cambria Math" panose="02040503050406030204" pitchFamily="18" charset="0"/>
                        </a:rPr>
                        <m:t>𝑾</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𝟎</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34" name="TextBox 133">
                <a:extLst>
                  <a:ext uri="{FF2B5EF4-FFF2-40B4-BE49-F238E27FC236}">
                    <a16:creationId xmlns:a16="http://schemas.microsoft.com/office/drawing/2014/main" id="{20860304-8C08-464E-ABE7-2902F76F863F}"/>
                  </a:ext>
                </a:extLst>
              </p:cNvPr>
              <p:cNvSpPr txBox="1">
                <a:spLocks noRot="1" noChangeAspect="1" noMove="1" noResize="1" noEditPoints="1" noAdjustHandles="1" noChangeArrowheads="1" noChangeShapeType="1" noTextEdit="1"/>
              </p:cNvSpPr>
              <p:nvPr/>
            </p:nvSpPr>
            <p:spPr>
              <a:xfrm>
                <a:off x="4041621" y="1271378"/>
                <a:ext cx="2344496" cy="338554"/>
              </a:xfrm>
              <a:prstGeom prst="rect">
                <a:avLst/>
              </a:prstGeom>
              <a:blipFill>
                <a:blip r:embed="rId13"/>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9B245F4F-5CF8-4605-831C-959C84BA9925}"/>
                  </a:ext>
                </a:extLst>
              </p:cNvPr>
              <p:cNvSpPr txBox="1"/>
              <p:nvPr/>
            </p:nvSpPr>
            <p:spPr>
              <a:xfrm>
                <a:off x="1861879" y="1268020"/>
                <a:ext cx="1877483" cy="338554"/>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d>
                        <m:dPr>
                          <m:begChr m:val="["/>
                          <m:endChr m:val="]"/>
                          <m:ctrlP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𝒙</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𝟎</m:t>
                          </m:r>
                        </m:e>
                      </m:d>
                      <m:r>
                        <m:rPr>
                          <m:nor/>
                        </m:rPr>
                        <a:rPr lang="en-US" sz="1600" dirty="0">
                          <a:latin typeface="Cambria Math" panose="02040503050406030204" pitchFamily="18" charset="0"/>
                          <a:ea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𝐸𝑛𝑐</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𝒙</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𝟎</m:t>
                      </m:r>
                      <m:r>
                        <a:rPr kumimoji="0" lang="en-US" sz="1600" b="1" i="1" u="none" strike="noStrike" kern="0" cap="none" spc="0" normalizeH="0" noProof="0" smtClean="0">
                          <a:ln>
                            <a:noFill/>
                          </a:ln>
                          <a:solidFill>
                            <a:prstClr val="black"/>
                          </a:solidFill>
                          <a:effectLst/>
                          <a:uLnTx/>
                          <a:uFillTx/>
                          <a:latin typeface="Cambria Math" panose="02040503050406030204" pitchFamily="18" charset="0"/>
                        </a:rPr>
                        <m:t>,</m:t>
                      </m:r>
                      <m:r>
                        <a:rPr kumimoji="0" lang="en-US" sz="1600" b="0" i="1" u="none" strike="noStrike" kern="0" cap="none" spc="0" normalizeH="0" noProof="0" smtClean="0">
                          <a:ln>
                            <a:noFill/>
                          </a:ln>
                          <a:solidFill>
                            <a:prstClr val="black"/>
                          </a:solidFill>
                          <a:effectLst/>
                          <a:uLnTx/>
                          <a:uFillTx/>
                          <a:latin typeface="Cambria Math" panose="02040503050406030204" pitchFamily="18" charset="0"/>
                        </a:rPr>
                        <m:t>𝑝𝑘</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35" name="TextBox 134">
                <a:extLst>
                  <a:ext uri="{FF2B5EF4-FFF2-40B4-BE49-F238E27FC236}">
                    <a16:creationId xmlns:a16="http://schemas.microsoft.com/office/drawing/2014/main" id="{9B245F4F-5CF8-4605-831C-959C84BA9925}"/>
                  </a:ext>
                </a:extLst>
              </p:cNvPr>
              <p:cNvSpPr txBox="1">
                <a:spLocks noRot="1" noChangeAspect="1" noMove="1" noResize="1" noEditPoints="1" noAdjustHandles="1" noChangeArrowheads="1" noChangeShapeType="1" noTextEdit="1"/>
              </p:cNvSpPr>
              <p:nvPr/>
            </p:nvSpPr>
            <p:spPr>
              <a:xfrm>
                <a:off x="1861879" y="1268020"/>
                <a:ext cx="1877483" cy="338554"/>
              </a:xfrm>
              <a:prstGeom prst="rect">
                <a:avLst/>
              </a:prstGeom>
              <a:blipFill>
                <a:blip r:embed="rId1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21B58A0A-44C1-4F4C-9EF0-FB009D4AD9B3}"/>
                  </a:ext>
                </a:extLst>
              </p:cNvPr>
              <p:cNvSpPr txBox="1"/>
              <p:nvPr/>
            </p:nvSpPr>
            <p:spPr>
              <a:xfrm>
                <a:off x="3613141" y="1169443"/>
                <a:ext cx="516441"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𝒙</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𝟎</m:t>
                          </m:r>
                        </m:e>
                      </m:d>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36" name="TextBox 135">
                <a:extLst>
                  <a:ext uri="{FF2B5EF4-FFF2-40B4-BE49-F238E27FC236}">
                    <a16:creationId xmlns:a16="http://schemas.microsoft.com/office/drawing/2014/main" id="{21B58A0A-44C1-4F4C-9EF0-FB009D4AD9B3}"/>
                  </a:ext>
                </a:extLst>
              </p:cNvPr>
              <p:cNvSpPr txBox="1">
                <a:spLocks noRot="1" noChangeAspect="1" noMove="1" noResize="1" noEditPoints="1" noAdjustHandles="1" noChangeArrowheads="1" noChangeShapeType="1" noTextEdit="1"/>
              </p:cNvSpPr>
              <p:nvPr/>
            </p:nvSpPr>
            <p:spPr>
              <a:xfrm>
                <a:off x="3613141" y="1169443"/>
                <a:ext cx="516441" cy="338554"/>
              </a:xfrm>
              <a:prstGeom prst="rect">
                <a:avLst/>
              </a:prstGeom>
              <a:blipFill>
                <a:blip r:embed="rId15"/>
                <a:stretch>
                  <a:fillRect/>
                </a:stretch>
              </a:blipFill>
            </p:spPr>
            <p:txBody>
              <a:bodyPr/>
              <a:lstStyle/>
              <a:p>
                <a:r>
                  <a:rPr lang="en-US">
                    <a:noFill/>
                  </a:rPr>
                  <a:t> </a:t>
                </a:r>
              </a:p>
            </p:txBody>
          </p:sp>
        </mc:Fallback>
      </mc:AlternateContent>
      <p:cxnSp>
        <p:nvCxnSpPr>
          <p:cNvPr id="137" name="Straight Arrow Connector 136">
            <a:extLst>
              <a:ext uri="{FF2B5EF4-FFF2-40B4-BE49-F238E27FC236}">
                <a16:creationId xmlns:a16="http://schemas.microsoft.com/office/drawing/2014/main" id="{625FD90A-FEDE-49DA-A5FB-B9D9D874210E}"/>
              </a:ext>
            </a:extLst>
          </p:cNvPr>
          <p:cNvCxnSpPr>
            <a:cxnSpLocks/>
          </p:cNvCxnSpPr>
          <p:nvPr/>
        </p:nvCxnSpPr>
        <p:spPr>
          <a:xfrm>
            <a:off x="3600971" y="1495755"/>
            <a:ext cx="584124" cy="0"/>
          </a:xfrm>
          <a:prstGeom prst="straightConnector1">
            <a:avLst/>
          </a:prstGeom>
          <a:noFill/>
          <a:ln w="28575" cap="flat" cmpd="sng" algn="ctr">
            <a:solidFill>
              <a:schemeClr val="tx1"/>
            </a:solidFill>
            <a:prstDash val="solid"/>
            <a:miter lim="800000"/>
            <a:tailEnd type="triangle"/>
          </a:ln>
          <a:effectLst/>
        </p:spPr>
      </p:cxn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B03F9C18-EFCF-43B7-83E4-7DEC80B34B96}"/>
                  </a:ext>
                </a:extLst>
              </p:cNvPr>
              <p:cNvSpPr txBox="1"/>
              <p:nvPr/>
            </p:nvSpPr>
            <p:spPr>
              <a:xfrm>
                <a:off x="4047488" y="1557772"/>
                <a:ext cx="2032851" cy="338554"/>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d>
                        <m:dPr>
                          <m:begChr m:val="["/>
                          <m:endChr m:val="]"/>
                          <m:ctrlP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𝒚</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𝟏</m:t>
                          </m:r>
                        </m:e>
                      </m:d>
                      <m:r>
                        <m:rPr>
                          <m:nor/>
                        </m:rPr>
                        <a:rPr lang="en-US" sz="1600" dirty="0">
                          <a:latin typeface="Cambria Math" panose="02040503050406030204" pitchFamily="18" charset="0"/>
                          <a:ea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𝐻𝑅𝑒𝐿𝑈</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𝒖</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𝟏</m:t>
                      </m:r>
                      <m:r>
                        <a:rPr kumimoji="0" lang="en-US" sz="1600" b="1" i="1" u="none" strike="noStrike" kern="0" cap="none" spc="0" normalizeH="0" noProof="0" smtClean="0">
                          <a:ln>
                            <a:noFill/>
                          </a:ln>
                          <a:solidFill>
                            <a:prstClr val="black"/>
                          </a:solidFill>
                          <a:effectLst/>
                          <a:uLnTx/>
                          <a:uFillTx/>
                          <a:latin typeface="Cambria Math" panose="02040503050406030204" pitchFamily="18" charset="0"/>
                        </a:rPr>
                        <m:t>]</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38" name="TextBox 137">
                <a:extLst>
                  <a:ext uri="{FF2B5EF4-FFF2-40B4-BE49-F238E27FC236}">
                    <a16:creationId xmlns:a16="http://schemas.microsoft.com/office/drawing/2014/main" id="{B03F9C18-EFCF-43B7-83E4-7DEC80B34B96}"/>
                  </a:ext>
                </a:extLst>
              </p:cNvPr>
              <p:cNvSpPr txBox="1">
                <a:spLocks noRot="1" noChangeAspect="1" noMove="1" noResize="1" noEditPoints="1" noAdjustHandles="1" noChangeArrowheads="1" noChangeShapeType="1" noTextEdit="1"/>
              </p:cNvSpPr>
              <p:nvPr/>
            </p:nvSpPr>
            <p:spPr>
              <a:xfrm>
                <a:off x="4047488" y="1557772"/>
                <a:ext cx="2032851" cy="338554"/>
              </a:xfrm>
              <a:prstGeom prst="rect">
                <a:avLst/>
              </a:prstGeom>
              <a:blipFill>
                <a:blip r:embed="rId16"/>
                <a:stretch>
                  <a:fillRect b="-10909"/>
                </a:stretch>
              </a:blipFill>
            </p:spPr>
            <p:txBody>
              <a:bodyPr/>
              <a:lstStyle/>
              <a:p>
                <a:r>
                  <a:rPr lang="en-US">
                    <a:noFill/>
                  </a:rPr>
                  <a:t> </a:t>
                </a:r>
              </a:p>
            </p:txBody>
          </p:sp>
        </mc:Fallback>
      </mc:AlternateContent>
      <p:grpSp>
        <p:nvGrpSpPr>
          <p:cNvPr id="139" name="Group 138">
            <a:extLst>
              <a:ext uri="{FF2B5EF4-FFF2-40B4-BE49-F238E27FC236}">
                <a16:creationId xmlns:a16="http://schemas.microsoft.com/office/drawing/2014/main" id="{29C29F84-97DE-4642-BAE7-62990025A661}"/>
              </a:ext>
            </a:extLst>
          </p:cNvPr>
          <p:cNvGrpSpPr/>
          <p:nvPr/>
        </p:nvGrpSpPr>
        <p:grpSpPr>
          <a:xfrm>
            <a:off x="3621687" y="2475001"/>
            <a:ext cx="3247905" cy="839697"/>
            <a:chOff x="4611853" y="974722"/>
            <a:chExt cx="3247905" cy="839697"/>
          </a:xfrm>
        </p:grpSpPr>
        <p:sp>
          <p:nvSpPr>
            <p:cNvPr id="142" name="Rectangle 141">
              <a:extLst>
                <a:ext uri="{FF2B5EF4-FFF2-40B4-BE49-F238E27FC236}">
                  <a16:creationId xmlns:a16="http://schemas.microsoft.com/office/drawing/2014/main" id="{5EDBC3D7-4A09-4007-91C3-009435085030}"/>
                </a:ext>
              </a:extLst>
            </p:cNvPr>
            <p:cNvSpPr/>
            <p:nvPr/>
          </p:nvSpPr>
          <p:spPr>
            <a:xfrm>
              <a:off x="5187431" y="998396"/>
              <a:ext cx="2127769" cy="789901"/>
            </a:xfrm>
            <a:prstGeom prst="rect">
              <a:avLst/>
            </a:prstGeom>
            <a:solidFill>
              <a:schemeClr val="accent4">
                <a:lumMod val="20000"/>
                <a:lumOff val="8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85D5885F-FEA6-42D9-A259-03804607ACBE}"/>
                    </a:ext>
                  </a:extLst>
                </p:cNvPr>
                <p:cNvSpPr txBox="1"/>
                <p:nvPr/>
              </p:nvSpPr>
              <p:spPr>
                <a:xfrm>
                  <a:off x="4695853" y="1206822"/>
                  <a:ext cx="3163905" cy="353751"/>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d>
                          <m:dPr>
                            <m:begChr m:val="["/>
                            <m:endChr m:val="]"/>
                            <m:ctrlP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ctrlPr>
                          </m:dPr>
                          <m:e>
                            <m:acc>
                              <m:accPr>
                                <m:chr m:val="̂"/>
                                <m:ctrlPr>
                                  <a:rPr lang="en-US" sz="1600" b="1" i="1" kern="0" dirty="0" smtClean="0">
                                    <a:solidFill>
                                      <a:prstClr val="black"/>
                                    </a:solidFill>
                                    <a:latin typeface="Cambria Math" panose="02040503050406030204" pitchFamily="18" charset="0"/>
                                  </a:rPr>
                                </m:ctrlPr>
                              </m:accPr>
                              <m:e>
                                <m:sSub>
                                  <m:sSubPr>
                                    <m:ctrlPr>
                                      <a:rPr lang="en-US" sz="1600" b="1" i="1" kern="0" dirty="0">
                                        <a:solidFill>
                                          <a:prstClr val="black"/>
                                        </a:solidFill>
                                        <a:latin typeface="Cambria Math" panose="02040503050406030204" pitchFamily="18" charset="0"/>
                                      </a:rPr>
                                    </m:ctrlPr>
                                  </m:sSubPr>
                                  <m:e>
                                    <m:r>
                                      <a:rPr lang="en-US" sz="1600" b="1" i="1" kern="0" dirty="0">
                                        <a:solidFill>
                                          <a:prstClr val="black"/>
                                        </a:solidFill>
                                        <a:latin typeface="Cambria Math" panose="02040503050406030204" pitchFamily="18" charset="0"/>
                                      </a:rPr>
                                      <m:t>𝒖</m:t>
                                    </m:r>
                                  </m:e>
                                  <m:sub>
                                    <m:r>
                                      <a:rPr lang="en-US" sz="1600" b="1" i="1" kern="0" dirty="0" smtClean="0">
                                        <a:solidFill>
                                          <a:prstClr val="black"/>
                                        </a:solidFill>
                                        <a:latin typeface="Cambria Math" panose="02040503050406030204" pitchFamily="18" charset="0"/>
                                      </a:rPr>
                                      <m:t>𝟐</m:t>
                                    </m:r>
                                  </m:sub>
                                </m:sSub>
                              </m:e>
                            </m:acc>
                          </m:e>
                        </m:d>
                        <m:r>
                          <m:rPr>
                            <m:nor/>
                          </m:rPr>
                          <a:rPr lang="en-US" sz="1600" dirty="0">
                            <a:latin typeface="Cambria Math" panose="02040503050406030204" pitchFamily="18" charset="0"/>
                            <a:ea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𝐻𝑆𝐶𝑜𝑛𝑣</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acc>
                          <m:accPr>
                            <m:chr m:val="̂"/>
                            <m:ctrlPr>
                              <a:rPr lang="en-US" sz="1600" b="1" i="1" kern="0" dirty="0">
                                <a:solidFill>
                                  <a:prstClr val="black"/>
                                </a:solidFill>
                                <a:latin typeface="Cambria Math" panose="02040503050406030204" pitchFamily="18" charset="0"/>
                              </a:rPr>
                            </m:ctrlPr>
                          </m:accPr>
                          <m:e>
                            <m:sSub>
                              <m:sSubPr>
                                <m:ctrlPr>
                                  <a:rPr lang="en-US" sz="1600" b="1" i="1" kern="0" dirty="0">
                                    <a:solidFill>
                                      <a:prstClr val="black"/>
                                    </a:solidFill>
                                    <a:latin typeface="Cambria Math" panose="02040503050406030204" pitchFamily="18" charset="0"/>
                                  </a:rPr>
                                </m:ctrlPr>
                              </m:sSubPr>
                              <m:e>
                                <m:r>
                                  <a:rPr lang="en-US" sz="1600" b="1" i="1" kern="0" dirty="0">
                                    <a:solidFill>
                                      <a:prstClr val="black"/>
                                    </a:solidFill>
                                    <a:latin typeface="Cambria Math" panose="02040503050406030204" pitchFamily="18" charset="0"/>
                                  </a:rPr>
                                  <m:t>[</m:t>
                                </m:r>
                                <m:r>
                                  <a:rPr lang="en-US" sz="1600" b="1" i="1" kern="0" dirty="0" smtClean="0">
                                    <a:solidFill>
                                      <a:prstClr val="black"/>
                                    </a:solidFill>
                                    <a:latin typeface="Cambria Math" panose="02040503050406030204" pitchFamily="18" charset="0"/>
                                  </a:rPr>
                                  <m:t>𝒚</m:t>
                                </m:r>
                              </m:e>
                              <m:sub>
                                <m:r>
                                  <a:rPr lang="en-US" sz="1600" b="1" i="1" kern="0" dirty="0" smtClean="0">
                                    <a:solidFill>
                                      <a:prstClr val="black"/>
                                    </a:solidFill>
                                    <a:latin typeface="Cambria Math" panose="02040503050406030204" pitchFamily="18" charset="0"/>
                                  </a:rPr>
                                  <m:t>𝟏</m:t>
                                </m:r>
                              </m:sub>
                            </m:sSub>
                            <m:r>
                              <a:rPr lang="en-US" sz="1600" b="1" i="1" kern="0" dirty="0">
                                <a:solidFill>
                                  <a:prstClr val="black"/>
                                </a:solidFill>
                                <a:latin typeface="Cambria Math" panose="02040503050406030204" pitchFamily="18" charset="0"/>
                              </a:rPr>
                              <m:t>]</m:t>
                            </m:r>
                          </m:e>
                        </m:acc>
                        <m:r>
                          <a:rPr kumimoji="0" lang="en-US" sz="1600" b="1" i="1" u="none" strike="noStrike" kern="0" cap="none" spc="0" normalizeH="0" noProof="0" smtClean="0">
                            <a:ln>
                              <a:noFill/>
                            </a:ln>
                            <a:solidFill>
                              <a:prstClr val="black"/>
                            </a:solidFill>
                            <a:effectLst/>
                            <a:uLnTx/>
                            <a:uFillTx/>
                            <a:latin typeface="Cambria Math" panose="02040503050406030204" pitchFamily="18" charset="0"/>
                          </a:rPr>
                          <m:t>,</m:t>
                        </m:r>
                        <m:acc>
                          <m:accPr>
                            <m:chr m:val="̂"/>
                            <m:ctrlPr>
                              <a:rPr lang="en-US" sz="1600" b="1" i="1" kern="0" dirty="0">
                                <a:solidFill>
                                  <a:prstClr val="black"/>
                                </a:solidFill>
                                <a:latin typeface="Cambria Math" panose="02040503050406030204" pitchFamily="18" charset="0"/>
                              </a:rPr>
                            </m:ctrlPr>
                          </m:accPr>
                          <m:e>
                            <m:sSub>
                              <m:sSubPr>
                                <m:ctrlPr>
                                  <a:rPr lang="en-US" sz="1600" b="1" i="1" kern="0" dirty="0">
                                    <a:solidFill>
                                      <a:prstClr val="black"/>
                                    </a:solidFill>
                                    <a:latin typeface="Cambria Math" panose="02040503050406030204" pitchFamily="18" charset="0"/>
                                  </a:rPr>
                                </m:ctrlPr>
                              </m:sSubPr>
                              <m:e>
                                <m:r>
                                  <a:rPr lang="en-US" sz="1600" b="1" i="1" kern="0" dirty="0">
                                    <a:solidFill>
                                      <a:prstClr val="black"/>
                                    </a:solidFill>
                                    <a:latin typeface="Cambria Math" panose="02040503050406030204" pitchFamily="18" charset="0"/>
                                  </a:rPr>
                                  <m:t>𝑪</m:t>
                                </m:r>
                              </m:e>
                              <m:sub>
                                <m:r>
                                  <a:rPr lang="en-US" sz="1600" b="1" i="1" kern="0" dirty="0" smtClean="0">
                                    <a:solidFill>
                                      <a:prstClr val="black"/>
                                    </a:solidFill>
                                    <a:latin typeface="Cambria Math" panose="02040503050406030204" pitchFamily="18" charset="0"/>
                                  </a:rPr>
                                  <m:t>𝟏</m:t>
                                </m:r>
                              </m:sub>
                            </m:sSub>
                          </m:e>
                        </m:acc>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94" name="TextBox 193">
                  <a:extLst>
                    <a:ext uri="{FF2B5EF4-FFF2-40B4-BE49-F238E27FC236}">
                      <a16:creationId xmlns:a16="http://schemas.microsoft.com/office/drawing/2014/main" id="{227C8583-456A-46EE-AB11-1DAD3E01878A}"/>
                    </a:ext>
                  </a:extLst>
                </p:cNvPr>
                <p:cNvSpPr txBox="1">
                  <a:spLocks noRot="1" noChangeAspect="1" noMove="1" noResize="1" noEditPoints="1" noAdjustHandles="1" noChangeArrowheads="1" noChangeShapeType="1" noTextEdit="1"/>
                </p:cNvSpPr>
                <p:nvPr/>
              </p:nvSpPr>
              <p:spPr>
                <a:xfrm>
                  <a:off x="4695853" y="1206822"/>
                  <a:ext cx="3163905" cy="353751"/>
                </a:xfrm>
                <a:prstGeom prst="rect">
                  <a:avLst/>
                </a:prstGeom>
                <a:blipFill>
                  <a:blip r:embed="rId17"/>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D1B31D3D-FEB5-45FE-993A-730C1F149FD4}"/>
                    </a:ext>
                  </a:extLst>
                </p:cNvPr>
                <p:cNvSpPr txBox="1"/>
                <p:nvPr/>
              </p:nvSpPr>
              <p:spPr>
                <a:xfrm>
                  <a:off x="4978829" y="1467465"/>
                  <a:ext cx="2197435" cy="346954"/>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d>
                          <m:dPr>
                            <m:begChr m:val="["/>
                            <m:endChr m:val="]"/>
                            <m:ctrlP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𝒖</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𝟐</m:t>
                            </m:r>
                          </m:e>
                        </m:d>
                        <m:r>
                          <m:rPr>
                            <m:nor/>
                          </m:rPr>
                          <a:rPr lang="en-US" sz="1600" dirty="0">
                            <a:latin typeface="Cambria Math" panose="02040503050406030204" pitchFamily="18" charset="0"/>
                            <a:ea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𝐻𝐼𝐷𝐹𝑇</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acc>
                          <m:accPr>
                            <m:chr m:val="̂"/>
                            <m:ctrlPr>
                              <a:rPr lang="en-US" sz="1600" b="1" i="1" kern="0" dirty="0">
                                <a:solidFill>
                                  <a:prstClr val="black"/>
                                </a:solidFill>
                                <a:latin typeface="Cambria Math" panose="02040503050406030204" pitchFamily="18" charset="0"/>
                              </a:rPr>
                            </m:ctrlPr>
                          </m:accPr>
                          <m:e>
                            <m:sSub>
                              <m:sSubPr>
                                <m:ctrlPr>
                                  <a:rPr lang="en-US" sz="1600" b="1" i="1" kern="0" dirty="0">
                                    <a:solidFill>
                                      <a:prstClr val="black"/>
                                    </a:solidFill>
                                    <a:latin typeface="Cambria Math" panose="02040503050406030204" pitchFamily="18" charset="0"/>
                                  </a:rPr>
                                </m:ctrlPr>
                              </m:sSubPr>
                              <m:e>
                                <m:r>
                                  <a:rPr lang="en-US" sz="1600" b="1" i="1" kern="0" dirty="0" smtClean="0">
                                    <a:solidFill>
                                      <a:prstClr val="black"/>
                                    </a:solidFill>
                                    <a:latin typeface="Cambria Math" panose="02040503050406030204" pitchFamily="18" charset="0"/>
                                  </a:rPr>
                                  <m:t>𝒖</m:t>
                                </m:r>
                              </m:e>
                              <m:sub>
                                <m:r>
                                  <a:rPr lang="en-US" sz="1600" b="1" i="1" kern="0" dirty="0" smtClean="0">
                                    <a:solidFill>
                                      <a:prstClr val="black"/>
                                    </a:solidFill>
                                    <a:latin typeface="Cambria Math" panose="02040503050406030204" pitchFamily="18" charset="0"/>
                                  </a:rPr>
                                  <m:t>𝟐</m:t>
                                </m:r>
                              </m:sub>
                            </m:sSub>
                          </m:e>
                        </m:acc>
                        <m:r>
                          <a:rPr kumimoji="0" lang="en-US" sz="1600" b="1" i="1" u="none" strike="noStrike" kern="0" cap="none" spc="0" normalizeH="0" noProof="0" smtClean="0">
                            <a:ln>
                              <a:noFill/>
                            </a:ln>
                            <a:solidFill>
                              <a:prstClr val="black"/>
                            </a:solidFill>
                            <a:effectLst/>
                            <a:uLnTx/>
                            <a:uFillTx/>
                            <a:latin typeface="Cambria Math" panose="02040503050406030204" pitchFamily="18" charset="0"/>
                          </a:rPr>
                          <m:t>]</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41" name="TextBox 140">
                  <a:extLst>
                    <a:ext uri="{FF2B5EF4-FFF2-40B4-BE49-F238E27FC236}">
                      <a16:creationId xmlns:a16="http://schemas.microsoft.com/office/drawing/2014/main" id="{D1B31D3D-FEB5-45FE-993A-730C1F149FD4}"/>
                    </a:ext>
                  </a:extLst>
                </p:cNvPr>
                <p:cNvSpPr txBox="1">
                  <a:spLocks noRot="1" noChangeAspect="1" noMove="1" noResize="1" noEditPoints="1" noAdjustHandles="1" noChangeArrowheads="1" noChangeShapeType="1" noTextEdit="1"/>
                </p:cNvSpPr>
                <p:nvPr/>
              </p:nvSpPr>
              <p:spPr>
                <a:xfrm>
                  <a:off x="4978829" y="1467465"/>
                  <a:ext cx="2197435" cy="346954"/>
                </a:xfrm>
                <a:prstGeom prst="rect">
                  <a:avLst/>
                </a:prstGeom>
                <a:blipFill>
                  <a:blip r:embed="rId18"/>
                  <a:stretch>
                    <a:fillRect r="-10249"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2091873E-FE56-4510-9049-A4F1F93F4C74}"/>
                    </a:ext>
                  </a:extLst>
                </p:cNvPr>
                <p:cNvSpPr txBox="1"/>
                <p:nvPr/>
              </p:nvSpPr>
              <p:spPr>
                <a:xfrm>
                  <a:off x="4611853" y="974722"/>
                  <a:ext cx="3114184" cy="338554"/>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d>
                          <m:dPr>
                            <m:begChr m:val="["/>
                            <m:endChr m:val="]"/>
                            <m:ctrlP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ctrlPr>
                          </m:dPr>
                          <m:e>
                            <m:acc>
                              <m:accPr>
                                <m:chr m:val="̂"/>
                                <m:ctrlPr>
                                  <a:rPr lang="en-US" sz="1600" i="1" kern="0" dirty="0">
                                    <a:solidFill>
                                      <a:prstClr val="black"/>
                                    </a:solidFill>
                                    <a:latin typeface="Cambria Math" panose="02040503050406030204" pitchFamily="18" charset="0"/>
                                    <a:ea typeface="Cambria Math" panose="02040503050406030204" pitchFamily="18" charset="0"/>
                                  </a:rPr>
                                </m:ctrlPr>
                              </m:accPr>
                              <m:e>
                                <m:sSub>
                                  <m:sSubPr>
                                    <m:ctrlPr>
                                      <a:rPr lang="en-US" sz="1600" b="1" i="1" kern="0" dirty="0">
                                        <a:solidFill>
                                          <a:prstClr val="black"/>
                                        </a:solidFill>
                                        <a:latin typeface="Cambria Math" panose="02040503050406030204" pitchFamily="18" charset="0"/>
                                        <a:ea typeface="Cambria Math" panose="02040503050406030204" pitchFamily="18" charset="0"/>
                                      </a:rPr>
                                    </m:ctrlPr>
                                  </m:sSubPr>
                                  <m:e>
                                    <m:r>
                                      <a:rPr lang="en-US" sz="1600" b="1" i="1" kern="0" dirty="0" smtClean="0">
                                        <a:solidFill>
                                          <a:prstClr val="black"/>
                                        </a:solidFill>
                                        <a:latin typeface="Cambria Math" panose="02040503050406030204" pitchFamily="18" charset="0"/>
                                        <a:ea typeface="Cambria Math" panose="02040503050406030204" pitchFamily="18" charset="0"/>
                                      </a:rPr>
                                      <m:t>𝒚</m:t>
                                    </m:r>
                                  </m:e>
                                  <m:sub>
                                    <m:r>
                                      <a:rPr lang="en-US" sz="1600" b="1" i="1" kern="0" dirty="0" smtClean="0">
                                        <a:solidFill>
                                          <a:prstClr val="black"/>
                                        </a:solidFill>
                                        <a:latin typeface="Cambria Math" panose="02040503050406030204" pitchFamily="18" charset="0"/>
                                        <a:ea typeface="Cambria Math" panose="02040503050406030204" pitchFamily="18" charset="0"/>
                                      </a:rPr>
                                      <m:t>𝟏</m:t>
                                    </m:r>
                                  </m:sub>
                                </m:sSub>
                              </m:e>
                            </m:acc>
                          </m:e>
                        </m:d>
                        <m:r>
                          <m:rPr>
                            <m:nor/>
                          </m:rPr>
                          <a:rPr lang="en-US" sz="1600" dirty="0">
                            <a:latin typeface="Cambria Math" panose="02040503050406030204" pitchFamily="18" charset="0"/>
                            <a:ea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𝐻𝐷𝐹𝑇</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𝒚</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𝟏</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1" i="1" u="none" strike="noStrike" kern="0" cap="none" spc="0" normalizeH="0" noProof="0" smtClean="0">
                            <a:ln>
                              <a:noFill/>
                            </a:ln>
                            <a:solidFill>
                              <a:prstClr val="black"/>
                            </a:solidFill>
                            <a:effectLst/>
                            <a:uLnTx/>
                            <a:uFillTx/>
                            <a:latin typeface="Cambria Math" panose="02040503050406030204" pitchFamily="18" charset="0"/>
                          </a:rPr>
                          <m:t>,</m:t>
                        </m:r>
                        <m:sSub>
                          <m:sSubPr>
                            <m:ctrlPr>
                              <a:rPr lang="en-US" sz="1600" b="1" i="1" kern="0" dirty="0">
                                <a:solidFill>
                                  <a:prstClr val="black"/>
                                </a:solidFill>
                                <a:latin typeface="Cambria Math" panose="02040503050406030204" pitchFamily="18" charset="0"/>
                                <a:ea typeface="Cambria Math" panose="02040503050406030204" pitchFamily="18" charset="0"/>
                              </a:rPr>
                            </m:ctrlPr>
                          </m:sSubPr>
                          <m:e>
                            <m:r>
                              <a:rPr lang="en-US" sz="1600" b="1" i="1" kern="0" dirty="0" smtClean="0">
                                <a:solidFill>
                                  <a:prstClr val="black"/>
                                </a:solidFill>
                                <a:latin typeface="Cambria Math" panose="02040503050406030204" pitchFamily="18" charset="0"/>
                                <a:ea typeface="Cambria Math" panose="02040503050406030204" pitchFamily="18" charset="0"/>
                              </a:rPr>
                              <m:t>𝒌</m:t>
                            </m:r>
                          </m:e>
                          <m:sub>
                            <m:r>
                              <a:rPr lang="en-US" sz="1600" b="1" i="1" kern="0" dirty="0">
                                <a:solidFill>
                                  <a:prstClr val="black"/>
                                </a:solidFill>
                                <a:latin typeface="Cambria Math" panose="02040503050406030204" pitchFamily="18" charset="0"/>
                                <a:ea typeface="Cambria Math" panose="02040503050406030204" pitchFamily="18" charset="0"/>
                              </a:rPr>
                              <m:t>𝟏</m:t>
                            </m:r>
                          </m:sub>
                        </m:sSub>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43" name="TextBox 142">
                  <a:extLst>
                    <a:ext uri="{FF2B5EF4-FFF2-40B4-BE49-F238E27FC236}">
                      <a16:creationId xmlns:a16="http://schemas.microsoft.com/office/drawing/2014/main" id="{2091873E-FE56-4510-9049-A4F1F93F4C74}"/>
                    </a:ext>
                  </a:extLst>
                </p:cNvPr>
                <p:cNvSpPr txBox="1">
                  <a:spLocks noRot="1" noChangeAspect="1" noMove="1" noResize="1" noEditPoints="1" noAdjustHandles="1" noChangeArrowheads="1" noChangeShapeType="1" noTextEdit="1"/>
                </p:cNvSpPr>
                <p:nvPr/>
              </p:nvSpPr>
              <p:spPr>
                <a:xfrm>
                  <a:off x="4611853" y="974722"/>
                  <a:ext cx="3114184" cy="338554"/>
                </a:xfrm>
                <a:prstGeom prst="rect">
                  <a:avLst/>
                </a:prstGeom>
                <a:blipFill>
                  <a:blip r:embed="rId19"/>
                  <a:stretch>
                    <a:fillRect b="-8929"/>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CDB027C4-0529-449F-AF23-704867041A47}"/>
              </a:ext>
            </a:extLst>
          </p:cNvPr>
          <p:cNvGrpSpPr/>
          <p:nvPr/>
        </p:nvGrpSpPr>
        <p:grpSpPr>
          <a:xfrm>
            <a:off x="4063749" y="1869629"/>
            <a:ext cx="2344496" cy="346419"/>
            <a:chOff x="155328" y="986586"/>
            <a:chExt cx="2344496" cy="346419"/>
          </a:xfrm>
        </p:grpSpPr>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3400E2D4-F354-47B9-9803-C280184107D5}"/>
                    </a:ext>
                  </a:extLst>
                </p:cNvPr>
                <p:cNvSpPr txBox="1"/>
                <p:nvPr/>
              </p:nvSpPr>
              <p:spPr>
                <a:xfrm>
                  <a:off x="155328" y="994451"/>
                  <a:ext cx="2344496" cy="338554"/>
                </a:xfrm>
                <a:prstGeom prst="rect">
                  <a:avLst/>
                </a:prstGeom>
                <a:noFill/>
              </p:spPr>
              <p:txBody>
                <a:bodyPr wrap="square" rtlCol="0">
                  <a:spAutoFit/>
                </a:bodyPr>
                <a:lstStyle/>
                <a:p>
                  <a:pPr lvl="0" defTabSz="457200">
                    <a:defRPr/>
                  </a:pPr>
                  <a14:m>
                    <m:oMathPara xmlns:m="http://schemas.openxmlformats.org/officeDocument/2006/math">
                      <m:oMathParaPr>
                        <m:jc m:val="centerGroup"/>
                      </m:oMathParaPr>
                      <m:oMath xmlns:m="http://schemas.openxmlformats.org/officeDocument/2006/math">
                        <m:d>
                          <m:dPr>
                            <m:begChr m:val="["/>
                            <m:endChr m:val="]"/>
                            <m:ctrlP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ctrlPr>
                          </m:dPr>
                          <m:e>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𝒖</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𝟐</m:t>
                            </m:r>
                          </m:e>
                        </m:d>
                        <m:r>
                          <m:rPr>
                            <m:nor/>
                          </m:rPr>
                          <a:rPr lang="en-US" sz="1600" dirty="0">
                            <a:latin typeface="Cambria Math" panose="02040503050406030204" pitchFamily="18" charset="0"/>
                            <a:ea typeface="Cambria Math" panose="02040503050406030204" pitchFamily="18" charset="0"/>
                          </a:rPr>
                          <m:t>=</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𝐻𝐶𝑜𝑛𝑣</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𝒚</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𝟏</m:t>
                        </m:r>
                        <m:r>
                          <a:rPr kumimoji="0" lang="en-US" sz="1600" b="1" i="1" u="none" strike="noStrike" kern="0" cap="none" spc="0" normalizeH="0" noProof="0" smtClean="0">
                            <a:ln>
                              <a:noFill/>
                            </a:ln>
                            <a:solidFill>
                              <a:prstClr val="black"/>
                            </a:solidFill>
                            <a:effectLst/>
                            <a:uLnTx/>
                            <a:uFillTx/>
                            <a:latin typeface="Cambria Math" panose="02040503050406030204" pitchFamily="18" charset="0"/>
                          </a:rPr>
                          <m:t>],</m:t>
                        </m:r>
                        <m:r>
                          <a:rPr kumimoji="0" lang="en-US" sz="1600" b="1" i="1" u="none" strike="noStrike" kern="0" cap="none" spc="0" normalizeH="0" noProof="0" smtClean="0">
                            <a:ln>
                              <a:noFill/>
                            </a:ln>
                            <a:solidFill>
                              <a:prstClr val="black"/>
                            </a:solidFill>
                            <a:effectLst/>
                            <a:uLnTx/>
                            <a:uFillTx/>
                            <a:latin typeface="Cambria Math" panose="02040503050406030204" pitchFamily="18" charset="0"/>
                          </a:rPr>
                          <m:t>𝑾</m:t>
                        </m:r>
                        <m:r>
                          <a:rPr kumimoji="0" lang="en-US" sz="1600" b="1" i="1" u="none" strike="noStrike" kern="0" cap="none" spc="0" normalizeH="0" baseline="-25000" noProof="0" smtClean="0">
                            <a:ln>
                              <a:noFill/>
                            </a:ln>
                            <a:solidFill>
                              <a:prstClr val="black"/>
                            </a:solidFill>
                            <a:effectLst/>
                            <a:uLnTx/>
                            <a:uFillTx/>
                            <a:latin typeface="Cambria Math" panose="02040503050406030204" pitchFamily="18" charset="0"/>
                          </a:rPr>
                          <m:t>𝟎</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59" name="TextBox 58">
                  <a:extLst>
                    <a:ext uri="{FF2B5EF4-FFF2-40B4-BE49-F238E27FC236}">
                      <a16:creationId xmlns:a16="http://schemas.microsoft.com/office/drawing/2014/main" id="{A291C2D0-5C82-4C86-8E8C-71DD11F169E0}"/>
                    </a:ext>
                  </a:extLst>
                </p:cNvPr>
                <p:cNvSpPr txBox="1">
                  <a:spLocks noRot="1" noChangeAspect="1" noMove="1" noResize="1" noEditPoints="1" noAdjustHandles="1" noChangeArrowheads="1" noChangeShapeType="1" noTextEdit="1"/>
                </p:cNvSpPr>
                <p:nvPr/>
              </p:nvSpPr>
              <p:spPr>
                <a:xfrm>
                  <a:off x="155328" y="994451"/>
                  <a:ext cx="2344496" cy="338554"/>
                </a:xfrm>
                <a:prstGeom prst="rect">
                  <a:avLst/>
                </a:prstGeom>
                <a:blipFill>
                  <a:blip r:embed="rId20"/>
                  <a:stretch>
                    <a:fillRect b="-8929"/>
                  </a:stretch>
                </a:blipFill>
              </p:spPr>
              <p:txBody>
                <a:bodyPr/>
                <a:lstStyle/>
                <a:p>
                  <a:r>
                    <a:rPr lang="en-US">
                      <a:noFill/>
                    </a:rPr>
                    <a:t> </a:t>
                  </a:r>
                </a:p>
              </p:txBody>
            </p:sp>
          </mc:Fallback>
        </mc:AlternateContent>
        <p:sp>
          <p:nvSpPr>
            <p:cNvPr id="146" name="Rectangle 145">
              <a:extLst>
                <a:ext uri="{FF2B5EF4-FFF2-40B4-BE49-F238E27FC236}">
                  <a16:creationId xmlns:a16="http://schemas.microsoft.com/office/drawing/2014/main" id="{3B49F44F-C8DA-4777-8809-C4A767941411}"/>
                </a:ext>
              </a:extLst>
            </p:cNvPr>
            <p:cNvSpPr/>
            <p:nvPr/>
          </p:nvSpPr>
          <p:spPr>
            <a:xfrm>
              <a:off x="281453" y="986586"/>
              <a:ext cx="2127769" cy="326690"/>
            </a:xfrm>
            <a:prstGeom prst="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18FAF1F1-2DF4-4CD3-A625-7E5AE8075A01}"/>
                  </a:ext>
                </a:extLst>
              </p:cNvPr>
              <p:cNvSpPr txBox="1"/>
              <p:nvPr/>
            </p:nvSpPr>
            <p:spPr>
              <a:xfrm>
                <a:off x="3380700" y="2660474"/>
                <a:ext cx="819167"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𝑶𝒖𝒓𝒔</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47" name="TextBox 146">
                <a:extLst>
                  <a:ext uri="{FF2B5EF4-FFF2-40B4-BE49-F238E27FC236}">
                    <a16:creationId xmlns:a16="http://schemas.microsoft.com/office/drawing/2014/main" id="{18FAF1F1-2DF4-4CD3-A625-7E5AE8075A01}"/>
                  </a:ext>
                </a:extLst>
              </p:cNvPr>
              <p:cNvSpPr txBox="1">
                <a:spLocks noRot="1" noChangeAspect="1" noMove="1" noResize="1" noEditPoints="1" noAdjustHandles="1" noChangeArrowheads="1" noChangeShapeType="1" noTextEdit="1"/>
              </p:cNvSpPr>
              <p:nvPr/>
            </p:nvSpPr>
            <p:spPr>
              <a:xfrm>
                <a:off x="3380700" y="2660474"/>
                <a:ext cx="819167" cy="338554"/>
              </a:xfrm>
              <a:prstGeom prst="rect">
                <a:avLst/>
              </a:prstGeom>
              <a:blipFill>
                <a:blip r:embed="rId21"/>
                <a:stretch>
                  <a:fillRect/>
                </a:stretch>
              </a:blipFill>
            </p:spPr>
            <p:txBody>
              <a:bodyPr/>
              <a:lstStyle/>
              <a:p>
                <a:r>
                  <a:rPr lang="en-US">
                    <a:noFill/>
                  </a:rPr>
                  <a:t> </a:t>
                </a:r>
              </a:p>
            </p:txBody>
          </p:sp>
        </mc:Fallback>
      </mc:AlternateContent>
      <p:cxnSp>
        <p:nvCxnSpPr>
          <p:cNvPr id="148" name="Straight Arrow Connector 147">
            <a:extLst>
              <a:ext uri="{FF2B5EF4-FFF2-40B4-BE49-F238E27FC236}">
                <a16:creationId xmlns:a16="http://schemas.microsoft.com/office/drawing/2014/main" id="{2F8717CC-EE1B-48E4-B06A-CD043FBFAB2A}"/>
              </a:ext>
            </a:extLst>
          </p:cNvPr>
          <p:cNvCxnSpPr>
            <a:cxnSpLocks/>
          </p:cNvCxnSpPr>
          <p:nvPr/>
        </p:nvCxnSpPr>
        <p:spPr>
          <a:xfrm>
            <a:off x="5148135" y="2190648"/>
            <a:ext cx="0" cy="327756"/>
          </a:xfrm>
          <a:prstGeom prst="straightConnector1">
            <a:avLst/>
          </a:prstGeom>
          <a:noFill/>
          <a:ln w="28575" cap="flat" cmpd="sng" algn="ctr">
            <a:solidFill>
              <a:schemeClr val="tx1"/>
            </a:solidFill>
            <a:prstDash val="solid"/>
            <a:miter lim="800000"/>
            <a:tailEnd type="triangle"/>
          </a:ln>
          <a:effectLst/>
        </p:spPr>
      </p:cxn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F5B2A8F-500E-4D4D-806D-AA214BFBA4AA}"/>
                  </a:ext>
                </a:extLst>
              </p:cNvPr>
              <p:cNvSpPr txBox="1"/>
              <p:nvPr/>
            </p:nvSpPr>
            <p:spPr>
              <a:xfrm>
                <a:off x="5189064" y="2180180"/>
                <a:ext cx="928684"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𝒓𝒆𝒑𝒍𝒂𝒄𝒆𝒅</m:t>
                      </m:r>
                    </m:oMath>
                  </m:oMathPara>
                </a14:m>
                <a:endParaRPr kumimoji="0" lang="en-US" sz="1600" b="1" i="0" u="none" strike="noStrike" kern="0" cap="none" spc="0" normalizeH="0" baseline="0" noProof="0" dirty="0">
                  <a:ln>
                    <a:noFill/>
                  </a:ln>
                  <a:solidFill>
                    <a:prstClr val="black"/>
                  </a:solidFill>
                  <a:effectLst/>
                  <a:uLnTx/>
                  <a:uFillTx/>
                </a:endParaRPr>
              </a:p>
            </p:txBody>
          </p:sp>
        </mc:Choice>
        <mc:Fallback xmlns="">
          <p:sp>
            <p:nvSpPr>
              <p:cNvPr id="149" name="TextBox 148">
                <a:extLst>
                  <a:ext uri="{FF2B5EF4-FFF2-40B4-BE49-F238E27FC236}">
                    <a16:creationId xmlns:a16="http://schemas.microsoft.com/office/drawing/2014/main" id="{8F5B2A8F-500E-4D4D-806D-AA214BFBA4AA}"/>
                  </a:ext>
                </a:extLst>
              </p:cNvPr>
              <p:cNvSpPr txBox="1">
                <a:spLocks noRot="1" noChangeAspect="1" noMove="1" noResize="1" noEditPoints="1" noAdjustHandles="1" noChangeArrowheads="1" noChangeShapeType="1" noTextEdit="1"/>
              </p:cNvSpPr>
              <p:nvPr/>
            </p:nvSpPr>
            <p:spPr>
              <a:xfrm>
                <a:off x="5189064" y="2180180"/>
                <a:ext cx="928684" cy="338554"/>
              </a:xfrm>
              <a:prstGeom prst="rect">
                <a:avLst/>
              </a:prstGeom>
              <a:blipFill>
                <a:blip r:embed="rId22"/>
                <a:stretch>
                  <a:fillRect l="-654" r="-15033"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DF0EA712-2396-43D4-B065-5523FF77C4A1}"/>
                  </a:ext>
                </a:extLst>
              </p:cNvPr>
              <p:cNvSpPr txBox="1"/>
              <p:nvPr/>
            </p:nvSpPr>
            <p:spPr>
              <a:xfrm>
                <a:off x="2192744" y="3763247"/>
                <a:ext cx="4124899" cy="338554"/>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𝑊𝑜𝑟𝑘𝑓𝑙𝑜𝑤</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𝑜𝑓</m:t>
                      </m:r>
                      <m:r>
                        <a:rPr kumimoji="0" lang="en-US" sz="1600" b="0" i="1" u="none" strike="noStrike" kern="0" cap="none" spc="0" normalizeH="0" baseline="0" noProof="0" smtClean="0">
                          <a:ln>
                            <a:noFill/>
                          </a:ln>
                          <a:solidFill>
                            <a:prstClr val="black"/>
                          </a:solidFill>
                          <a:effectLst/>
                          <a:uLnTx/>
                          <a:uFillTx/>
                          <a:latin typeface="Cambria Math" panose="02040503050406030204" pitchFamily="18" charset="0"/>
                        </a:rPr>
                        <m:t> </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𝑯𝑬𝑹𝑩</m:t>
                      </m:r>
                      <m:r>
                        <a:rPr kumimoji="0" lang="en-US" sz="1600" b="1" i="1" u="none" strike="noStrike" kern="0" cap="none" spc="0" normalizeH="0" baseline="0" noProof="0" smtClean="0">
                          <a:ln>
                            <a:noFill/>
                          </a:ln>
                          <a:solidFill>
                            <a:prstClr val="black"/>
                          </a:solidFill>
                          <a:effectLst/>
                          <a:uLnTx/>
                          <a:uFillTx/>
                          <a:latin typeface="Cambria Math" panose="02040503050406030204" pitchFamily="18" charset="0"/>
                        </a:rPr>
                        <m:t>. </m:t>
                      </m:r>
                    </m:oMath>
                  </m:oMathPara>
                </a14:m>
                <a:endParaRPr kumimoji="0" lang="en-US" sz="1600" i="0" u="none" strike="noStrike" kern="0" cap="none" spc="0" normalizeH="0" baseline="0" noProof="0" dirty="0">
                  <a:ln>
                    <a:noFill/>
                  </a:ln>
                  <a:solidFill>
                    <a:prstClr val="black"/>
                  </a:solidFill>
                  <a:effectLst/>
                  <a:uLnTx/>
                  <a:uFillTx/>
                </a:endParaRPr>
              </a:p>
            </p:txBody>
          </p:sp>
        </mc:Choice>
        <mc:Fallback xmlns="">
          <p:sp>
            <p:nvSpPr>
              <p:cNvPr id="150" name="TextBox 149">
                <a:extLst>
                  <a:ext uri="{FF2B5EF4-FFF2-40B4-BE49-F238E27FC236}">
                    <a16:creationId xmlns:a16="http://schemas.microsoft.com/office/drawing/2014/main" id="{DF0EA712-2396-43D4-B065-5523FF77C4A1}"/>
                  </a:ext>
                </a:extLst>
              </p:cNvPr>
              <p:cNvSpPr txBox="1">
                <a:spLocks noRot="1" noChangeAspect="1" noMove="1" noResize="1" noEditPoints="1" noAdjustHandles="1" noChangeArrowheads="1" noChangeShapeType="1" noTextEdit="1"/>
              </p:cNvSpPr>
              <p:nvPr/>
            </p:nvSpPr>
            <p:spPr>
              <a:xfrm>
                <a:off x="2192744" y="3763247"/>
                <a:ext cx="4124899" cy="338554"/>
              </a:xfrm>
              <a:prstGeom prst="rect">
                <a:avLst/>
              </a:prstGeom>
              <a:blipFill>
                <a:blip r:embed="rId23"/>
                <a:stretch>
                  <a:fillRect b="-8929"/>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40D3FC62-C85A-4F80-A00B-C2D89587DF3B}"/>
              </a:ext>
            </a:extLst>
          </p:cNvPr>
          <p:cNvSpPr txBox="1"/>
          <p:nvPr/>
        </p:nvSpPr>
        <p:spPr>
          <a:xfrm>
            <a:off x="-13316" y="4903658"/>
            <a:ext cx="4585316" cy="300082"/>
          </a:xfrm>
          <a:prstGeom prst="rect">
            <a:avLst/>
          </a:prstGeom>
          <a:noFill/>
        </p:spPr>
        <p:txBody>
          <a:bodyPr wrap="square">
            <a:spAutoFit/>
          </a:bodyPr>
          <a:lstStyle/>
          <a:p>
            <a:r>
              <a:rPr lang="en-US" dirty="0" err="1"/>
              <a:t>LoLa</a:t>
            </a:r>
            <a:r>
              <a:rPr lang="en-US" dirty="0"/>
              <a:t>: [Brutzkus-ICML’19]</a:t>
            </a:r>
          </a:p>
        </p:txBody>
      </p:sp>
      <p:sp>
        <p:nvSpPr>
          <p:cNvPr id="3" name="Slide Number Placeholder 2">
            <a:extLst>
              <a:ext uri="{FF2B5EF4-FFF2-40B4-BE49-F238E27FC236}">
                <a16:creationId xmlns:a16="http://schemas.microsoft.com/office/drawing/2014/main" id="{37297AAE-5705-4442-A00E-EE75780D4A9A}"/>
              </a:ext>
            </a:extLst>
          </p:cNvPr>
          <p:cNvSpPr>
            <a:spLocks noGrp="1"/>
          </p:cNvSpPr>
          <p:nvPr>
            <p:ph type="sldNum"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17</a:t>
            </a:fld>
            <a:endParaRPr lang="en" kern="0">
              <a:latin typeface="Arial"/>
              <a:cs typeface="Arial"/>
              <a:sym typeface="Arial"/>
            </a:endParaRPr>
          </a:p>
        </p:txBody>
      </p:sp>
      <p:pic>
        <p:nvPicPr>
          <p:cNvPr id="6" name="Audio 5">
            <a:hlinkClick r:id="" action="ppaction://media"/>
            <a:extLst>
              <a:ext uri="{FF2B5EF4-FFF2-40B4-BE49-F238E27FC236}">
                <a16:creationId xmlns:a16="http://schemas.microsoft.com/office/drawing/2014/main" id="{A6CA4715-5F80-4869-81CA-675B4F3D6AEE}"/>
              </a:ext>
            </a:extLst>
          </p:cNvPr>
          <p:cNvPicPr>
            <a:picLocks noChangeAspect="1"/>
          </p:cNvPicPr>
          <p:nvPr>
            <a:audioFile r:link="rId3"/>
            <p:extLst>
              <p:ext uri="{DAA4B4D4-6D71-4841-9C94-3DE7FCFB9230}">
                <p14:media xmlns:p14="http://schemas.microsoft.com/office/powerpoint/2010/main" r:embed="rId2"/>
              </p:ext>
            </p:extLst>
          </p:nvPr>
        </p:nvPicPr>
        <p:blipFill>
          <a:blip r:embed="rId24"/>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224540212"/>
      </p:ext>
    </p:extLst>
  </p:cSld>
  <p:clrMapOvr>
    <a:masterClrMapping/>
  </p:clrMapOvr>
  <mc:AlternateContent xmlns:mc="http://schemas.openxmlformats.org/markup-compatibility/2006" xmlns:p14="http://schemas.microsoft.com/office/powerpoint/2010/main">
    <mc:Choice Requires="p14">
      <p:transition spd="slow" p14:dur="2000" advTm="22370"/>
    </mc:Choice>
    <mc:Fallback xmlns="">
      <p:transition spd="slow" advTm="22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rmAutofit/>
          </a:bodyPr>
          <a:lstStyle/>
          <a:p>
            <a:pPr algn="ctr"/>
            <a:r>
              <a:rPr lang="en-US" dirty="0"/>
              <a:t>Experiments and Results</a:t>
            </a:r>
          </a:p>
        </p:txBody>
      </p:sp>
      <p:sp>
        <p:nvSpPr>
          <p:cNvPr id="7" name="Slide Number Placeholder 3">
            <a:extLst>
              <a:ext uri="{FF2B5EF4-FFF2-40B4-BE49-F238E27FC236}">
                <a16:creationId xmlns:a16="http://schemas.microsoft.com/office/drawing/2014/main" id="{60496C0E-C2DA-4F32-B8C6-36D93E8EF0E5}"/>
              </a:ext>
            </a:extLst>
          </p:cNvPr>
          <p:cNvSpPr>
            <a:spLocks noGrp="1"/>
          </p:cNvSpPr>
          <p:nvPr>
            <p:ph type="sldNum" idx="12"/>
          </p:nvPr>
        </p:nvSpPr>
        <p:spPr>
          <a:xfrm>
            <a:off x="8297833" y="4757026"/>
            <a:ext cx="548700" cy="393600"/>
          </a:xfrm>
        </p:spPr>
        <p:txBody>
          <a:bodyPr/>
          <a:lstStyle/>
          <a:p>
            <a:pPr marL="0" marR="0" lvl="0" indent="0" algn="r" defTabSz="914378"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dirty="0">
                <a:ln>
                  <a:noFill/>
                </a:ln>
                <a:effectLst/>
                <a:uLnTx/>
                <a:uFillTx/>
                <a:latin typeface="Arial"/>
                <a:ea typeface="+mn-ea"/>
                <a:cs typeface="Arial"/>
                <a:sym typeface="Arial"/>
              </a:rPr>
              <a:t>18</a:t>
            </a:r>
          </a:p>
        </p:txBody>
      </p:sp>
      <p:sp>
        <p:nvSpPr>
          <p:cNvPr id="85" name="Rectangle 84">
            <a:extLst>
              <a:ext uri="{FF2B5EF4-FFF2-40B4-BE49-F238E27FC236}">
                <a16:creationId xmlns:a16="http://schemas.microsoft.com/office/drawing/2014/main" id="{70670DCF-66B1-44CA-963D-4D0833A51D41}"/>
              </a:ext>
            </a:extLst>
          </p:cNvPr>
          <p:cNvSpPr/>
          <p:nvPr/>
        </p:nvSpPr>
        <p:spPr>
          <a:xfrm>
            <a:off x="771525" y="1190611"/>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3">
            <a:extLst>
              <a:ext uri="{FF2B5EF4-FFF2-40B4-BE49-F238E27FC236}">
                <a16:creationId xmlns:a16="http://schemas.microsoft.com/office/drawing/2014/main" id="{B2A52191-3FFB-4BDF-84B1-C7ADA58EDB80}"/>
              </a:ext>
            </a:extLst>
          </p:cNvPr>
          <p:cNvGraphicFramePr>
            <a:graphicFrameLocks noGrp="1"/>
          </p:cNvGraphicFramePr>
          <p:nvPr>
            <p:extLst>
              <p:ext uri="{D42A27DB-BD31-4B8C-83A1-F6EECF244321}">
                <p14:modId xmlns:p14="http://schemas.microsoft.com/office/powerpoint/2010/main" val="3970223651"/>
              </p:ext>
            </p:extLst>
          </p:nvPr>
        </p:nvGraphicFramePr>
        <p:xfrm>
          <a:off x="284085" y="1421113"/>
          <a:ext cx="8748878" cy="2028422"/>
        </p:xfrm>
        <a:graphic>
          <a:graphicData uri="http://schemas.openxmlformats.org/drawingml/2006/table">
            <a:tbl>
              <a:tblPr firstRow="1" bandRow="1">
                <a:tableStyleId>{5C22544A-7EE6-4342-B048-85BDC9FD1C3A}</a:tableStyleId>
              </a:tblPr>
              <a:tblGrid>
                <a:gridCol w="1327955">
                  <a:extLst>
                    <a:ext uri="{9D8B030D-6E8A-4147-A177-3AD203B41FA5}">
                      <a16:colId xmlns:a16="http://schemas.microsoft.com/office/drawing/2014/main" val="2153709359"/>
                    </a:ext>
                  </a:extLst>
                </a:gridCol>
                <a:gridCol w="1978913">
                  <a:extLst>
                    <a:ext uri="{9D8B030D-6E8A-4147-A177-3AD203B41FA5}">
                      <a16:colId xmlns:a16="http://schemas.microsoft.com/office/drawing/2014/main" val="484618234"/>
                    </a:ext>
                  </a:extLst>
                </a:gridCol>
                <a:gridCol w="1640414">
                  <a:extLst>
                    <a:ext uri="{9D8B030D-6E8A-4147-A177-3AD203B41FA5}">
                      <a16:colId xmlns:a16="http://schemas.microsoft.com/office/drawing/2014/main" val="43674439"/>
                    </a:ext>
                  </a:extLst>
                </a:gridCol>
                <a:gridCol w="2051820">
                  <a:extLst>
                    <a:ext uri="{9D8B030D-6E8A-4147-A177-3AD203B41FA5}">
                      <a16:colId xmlns:a16="http://schemas.microsoft.com/office/drawing/2014/main" val="3037105725"/>
                    </a:ext>
                  </a:extLst>
                </a:gridCol>
                <a:gridCol w="1749776">
                  <a:extLst>
                    <a:ext uri="{9D8B030D-6E8A-4147-A177-3AD203B41FA5}">
                      <a16:colId xmlns:a16="http://schemas.microsoft.com/office/drawing/2014/main" val="1682096195"/>
                    </a:ext>
                  </a:extLst>
                </a:gridCol>
              </a:tblGrid>
              <a:tr h="398017">
                <a:tc>
                  <a:txBody>
                    <a:bodyPr/>
                    <a:lstStyle/>
                    <a:p>
                      <a:r>
                        <a:rPr lang="en-US" sz="1800" dirty="0"/>
                        <a:t>Schemes</a:t>
                      </a:r>
                    </a:p>
                  </a:txBody>
                  <a:tcPr/>
                </a:tc>
                <a:tc gridSpan="2">
                  <a:txBody>
                    <a:bodyPr/>
                    <a:lstStyle/>
                    <a:p>
                      <a:pPr algn="ctr"/>
                      <a:r>
                        <a:rPr lang="en-US" sz="1800" dirty="0"/>
                        <a:t>MNIST</a:t>
                      </a:r>
                    </a:p>
                  </a:txBody>
                  <a:tcPr/>
                </a:tc>
                <a:tc hMerge="1">
                  <a:txBody>
                    <a:bodyPr/>
                    <a:lstStyle/>
                    <a:p>
                      <a:endParaRPr lang="en-US" dirty="0"/>
                    </a:p>
                  </a:txBody>
                  <a:tcPr/>
                </a:tc>
                <a:tc gridSpan="2">
                  <a:txBody>
                    <a:bodyPr/>
                    <a:lstStyle/>
                    <a:p>
                      <a:pPr algn="ctr"/>
                      <a:r>
                        <a:rPr lang="en-US" sz="1800" dirty="0"/>
                        <a:t>CIFAR-10</a:t>
                      </a:r>
                    </a:p>
                  </a:txBody>
                  <a:tcPr/>
                </a:tc>
                <a:tc hMerge="1">
                  <a:txBody>
                    <a:bodyPr/>
                    <a:lstStyle/>
                    <a:p>
                      <a:pPr algn="ctr"/>
                      <a:endParaRPr lang="en-US" dirty="0"/>
                    </a:p>
                  </a:txBody>
                  <a:tcPr/>
                </a:tc>
                <a:extLst>
                  <a:ext uri="{0D108BD9-81ED-4DB2-BD59-A6C34878D82A}">
                    <a16:rowId xmlns:a16="http://schemas.microsoft.com/office/drawing/2014/main" val="3698323437"/>
                  </a:ext>
                </a:extLst>
              </a:tr>
              <a:tr h="451812">
                <a:tc>
                  <a:txBody>
                    <a:bodyPr/>
                    <a:lstStyle/>
                    <a:p>
                      <a:endParaRPr lang="en-US" sz="1800" dirty="0"/>
                    </a:p>
                  </a:txBody>
                  <a:tcPr/>
                </a:tc>
                <a:tc>
                  <a:txBody>
                    <a:bodyPr/>
                    <a:lstStyle/>
                    <a:p>
                      <a:pPr algn="l"/>
                      <a:r>
                        <a:rPr lang="en-US" sz="1800" dirty="0"/>
                        <a:t>Latency</a:t>
                      </a:r>
                    </a:p>
                  </a:txBody>
                  <a:tcPr/>
                </a:tc>
                <a:tc>
                  <a:txBody>
                    <a:bodyPr/>
                    <a:lstStyle/>
                    <a:p>
                      <a:pPr algn="l"/>
                      <a:r>
                        <a:rPr lang="en-US" sz="1800" b="0" dirty="0"/>
                        <a:t>Accuracy</a:t>
                      </a:r>
                    </a:p>
                  </a:txBody>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800" dirty="0"/>
                        <a:t>Latency</a:t>
                      </a:r>
                    </a:p>
                  </a:txBody>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800" b="0" dirty="0"/>
                        <a:t>Accuracy</a:t>
                      </a:r>
                    </a:p>
                  </a:txBody>
                  <a:tcPr/>
                </a:tc>
                <a:extLst>
                  <a:ext uri="{0D108BD9-81ED-4DB2-BD59-A6C34878D82A}">
                    <a16:rowId xmlns:a16="http://schemas.microsoft.com/office/drawing/2014/main" val="3786138543"/>
                  </a:ext>
                </a:extLst>
              </a:tr>
              <a:tr h="382559">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800" dirty="0"/>
                        <a:t>Previous [1]</a:t>
                      </a:r>
                    </a:p>
                  </a:txBody>
                  <a:tcPr/>
                </a:tc>
                <a:tc>
                  <a:txBody>
                    <a:bodyPr/>
                    <a:lstStyle/>
                    <a:p>
                      <a:r>
                        <a:rPr lang="en-US" sz="1800" dirty="0"/>
                        <a:t>2.2 seconds</a:t>
                      </a:r>
                    </a:p>
                  </a:txBody>
                  <a:tcPr/>
                </a:tc>
                <a:tc>
                  <a:txBody>
                    <a:bodyPr/>
                    <a:lstStyle/>
                    <a:p>
                      <a:r>
                        <a:rPr lang="en-US" sz="1800" b="0" dirty="0"/>
                        <a:t>98.95%</a:t>
                      </a:r>
                    </a:p>
                  </a:txBody>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800" dirty="0"/>
                        <a:t>730 seconds </a:t>
                      </a:r>
                    </a:p>
                  </a:txBody>
                  <a:tcPr/>
                </a:tc>
                <a:tc>
                  <a:txBody>
                    <a:bodyPr/>
                    <a:lstStyle/>
                    <a:p>
                      <a:r>
                        <a:rPr lang="en-US" sz="1800" b="0" dirty="0"/>
                        <a:t>76.5%</a:t>
                      </a:r>
                    </a:p>
                  </a:txBody>
                  <a:tcPr/>
                </a:tc>
                <a:extLst>
                  <a:ext uri="{0D108BD9-81ED-4DB2-BD59-A6C34878D82A}">
                    <a16:rowId xmlns:a16="http://schemas.microsoft.com/office/drawing/2014/main" val="2204984223"/>
                  </a:ext>
                </a:extLst>
              </a:tr>
              <a:tr h="398017">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800" b="1" dirty="0"/>
                        <a:t>Ours</a:t>
                      </a:r>
                    </a:p>
                  </a:txBody>
                  <a:tcPr/>
                </a:tc>
                <a:tc>
                  <a:txBody>
                    <a:bodyPr/>
                    <a:lstStyle/>
                    <a:p>
                      <a:r>
                        <a:rPr lang="en-US" sz="1800" b="1" dirty="0"/>
                        <a:t>1.2 seconds</a:t>
                      </a:r>
                      <a:endParaRPr lang="en-US" sz="1800" dirty="0"/>
                    </a:p>
                  </a:txBody>
                  <a:tcPr/>
                </a:tc>
                <a:tc>
                  <a:txBody>
                    <a:bodyPr/>
                    <a:lstStyle/>
                    <a:p>
                      <a:r>
                        <a:rPr lang="en-US" sz="1800" b="1" dirty="0"/>
                        <a:t>98.95%</a:t>
                      </a:r>
                    </a:p>
                  </a:txBody>
                  <a:tcPr/>
                </a:tc>
                <a:tc>
                  <a:txBody>
                    <a:bodyPr/>
                    <a:lstStyle/>
                    <a:p>
                      <a:r>
                        <a:rPr lang="en-US" sz="1800" b="1" dirty="0"/>
                        <a:t>107 seconds</a:t>
                      </a:r>
                    </a:p>
                  </a:txBody>
                  <a:tcPr/>
                </a:tc>
                <a:tc>
                  <a:txBody>
                    <a:bodyPr/>
                    <a:lstStyle/>
                    <a:p>
                      <a:r>
                        <a:rPr lang="en-US" sz="1800" b="1" dirty="0"/>
                        <a:t>76.5%</a:t>
                      </a:r>
                    </a:p>
                  </a:txBody>
                  <a:tcPr/>
                </a:tc>
                <a:extLst>
                  <a:ext uri="{0D108BD9-81ED-4DB2-BD59-A6C34878D82A}">
                    <a16:rowId xmlns:a16="http://schemas.microsoft.com/office/drawing/2014/main" val="3655945331"/>
                  </a:ext>
                </a:extLst>
              </a:tr>
              <a:tr h="398017">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lang="en-US" sz="1800" b="1" dirty="0"/>
                    </a:p>
                  </a:txBody>
                  <a:tcPr/>
                </a:tc>
                <a:tc>
                  <a:txBody>
                    <a:bodyPr/>
                    <a:lstStyle/>
                    <a:p>
                      <a:r>
                        <a:rPr lang="en-US" sz="1800" b="1" dirty="0">
                          <a:solidFill>
                            <a:schemeClr val="accent5"/>
                          </a:solidFill>
                        </a:rPr>
                        <a:t>45.5% </a:t>
                      </a:r>
                      <a:r>
                        <a:rPr lang="en-US" sz="1800" b="1" dirty="0">
                          <a:solidFill>
                            <a:schemeClr val="accent5"/>
                          </a:solidFill>
                          <a:sym typeface="Symbol" panose="05050102010706020507" pitchFamily="18" charset="2"/>
                        </a:rPr>
                        <a:t></a:t>
                      </a:r>
                      <a:endParaRPr lang="en-US" sz="1800" b="1" dirty="0">
                        <a:solidFill>
                          <a:schemeClr val="accent5"/>
                        </a:solidFill>
                      </a:endParaRPr>
                    </a:p>
                  </a:txBody>
                  <a:tcPr/>
                </a:tc>
                <a:tc>
                  <a:txBody>
                    <a:bodyPr/>
                    <a:lstStyle/>
                    <a:p>
                      <a:r>
                        <a:rPr lang="en-US" sz="1800" b="1" dirty="0">
                          <a:solidFill>
                            <a:schemeClr val="accent5"/>
                          </a:solidFill>
                        </a:rPr>
                        <a:t>-</a:t>
                      </a:r>
                    </a:p>
                  </a:txBody>
                  <a:tcPr/>
                </a:tc>
                <a:tc>
                  <a:txBody>
                    <a:bodyPr/>
                    <a:lstStyle/>
                    <a:p>
                      <a:r>
                        <a:rPr lang="en-US" sz="1800" b="1" dirty="0">
                          <a:solidFill>
                            <a:schemeClr val="accent5"/>
                          </a:solidFill>
                        </a:rPr>
                        <a:t>6.8x </a:t>
                      </a:r>
                      <a:r>
                        <a:rPr lang="en-US" sz="1800" b="1" dirty="0">
                          <a:solidFill>
                            <a:schemeClr val="accent5"/>
                          </a:solidFill>
                          <a:sym typeface="Symbol" panose="05050102010706020507" pitchFamily="18" charset="2"/>
                        </a:rPr>
                        <a:t></a:t>
                      </a:r>
                      <a:endParaRPr lang="en-US" sz="1800" b="1" dirty="0">
                        <a:solidFill>
                          <a:schemeClr val="accent5"/>
                        </a:solidFill>
                      </a:endParaRPr>
                    </a:p>
                  </a:txBody>
                  <a:tcPr/>
                </a:tc>
                <a:tc>
                  <a:txBody>
                    <a:bodyPr/>
                    <a:lstStyle/>
                    <a:p>
                      <a:r>
                        <a:rPr lang="en-US" sz="1800" b="1" dirty="0">
                          <a:solidFill>
                            <a:schemeClr val="accent5"/>
                          </a:solidFill>
                        </a:rPr>
                        <a:t>-</a:t>
                      </a:r>
                    </a:p>
                  </a:txBody>
                  <a:tcPr/>
                </a:tc>
                <a:extLst>
                  <a:ext uri="{0D108BD9-81ED-4DB2-BD59-A6C34878D82A}">
                    <a16:rowId xmlns:a16="http://schemas.microsoft.com/office/drawing/2014/main" val="355099301"/>
                  </a:ext>
                </a:extLst>
              </a:tr>
            </a:tbl>
          </a:graphicData>
        </a:graphic>
      </p:graphicFrame>
      <p:sp>
        <p:nvSpPr>
          <p:cNvPr id="5" name="TextBox 4">
            <a:extLst>
              <a:ext uri="{FF2B5EF4-FFF2-40B4-BE49-F238E27FC236}">
                <a16:creationId xmlns:a16="http://schemas.microsoft.com/office/drawing/2014/main" id="{84F980E6-A6AC-488F-BC6F-87AF2112FE2A}"/>
              </a:ext>
            </a:extLst>
          </p:cNvPr>
          <p:cNvSpPr txBox="1"/>
          <p:nvPr/>
        </p:nvSpPr>
        <p:spPr>
          <a:xfrm>
            <a:off x="-13316" y="4859268"/>
            <a:ext cx="4585316" cy="300082"/>
          </a:xfrm>
          <a:prstGeom prst="rect">
            <a:avLst/>
          </a:prstGeom>
          <a:noFill/>
        </p:spPr>
        <p:txBody>
          <a:bodyPr wrap="square">
            <a:spAutoFit/>
          </a:bodyPr>
          <a:lstStyle/>
          <a:p>
            <a:r>
              <a:rPr lang="en-US" dirty="0" err="1"/>
              <a:t>LoLa</a:t>
            </a:r>
            <a:r>
              <a:rPr lang="en-US" dirty="0"/>
              <a:t>: [Brutzkus-ICML’19]</a:t>
            </a:r>
          </a:p>
        </p:txBody>
      </p:sp>
      <p:pic>
        <p:nvPicPr>
          <p:cNvPr id="9" name="Audio 8">
            <a:hlinkClick r:id="" action="ppaction://media"/>
            <a:extLst>
              <a:ext uri="{FF2B5EF4-FFF2-40B4-BE49-F238E27FC236}">
                <a16:creationId xmlns:a16="http://schemas.microsoft.com/office/drawing/2014/main" id="{EC1923D3-AE4C-40BC-8763-96BC4A5D54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086325951"/>
      </p:ext>
    </p:extLst>
  </p:cSld>
  <p:clrMapOvr>
    <a:masterClrMapping/>
  </p:clrMapOvr>
  <mc:AlternateContent xmlns:mc="http://schemas.openxmlformats.org/markup-compatibility/2006" xmlns:p14="http://schemas.microsoft.com/office/powerpoint/2010/main">
    <mc:Choice Requires="p14">
      <p:transition spd="slow" p14:dur="2000" advTm="10125"/>
    </mc:Choice>
    <mc:Fallback xmlns="">
      <p:transition spd="slow" advTm="10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369721E-C0FB-43E7-9E9A-3BF2A0D9A0BC}"/>
              </a:ext>
            </a:extLst>
          </p:cNvPr>
          <p:cNvSpPr/>
          <p:nvPr/>
        </p:nvSpPr>
        <p:spPr>
          <a:xfrm>
            <a:off x="0" y="4581642"/>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rmAutofit/>
          </a:bodyPr>
          <a:lstStyle/>
          <a:p>
            <a:pPr algn="ctr"/>
            <a:r>
              <a:rPr lang="en-US" dirty="0"/>
              <a:t>Training on Encrypted Data</a:t>
            </a:r>
          </a:p>
        </p:txBody>
      </p:sp>
      <p:sp>
        <p:nvSpPr>
          <p:cNvPr id="85" name="Rectangle 84">
            <a:extLst>
              <a:ext uri="{FF2B5EF4-FFF2-40B4-BE49-F238E27FC236}">
                <a16:creationId xmlns:a16="http://schemas.microsoft.com/office/drawing/2014/main" id="{70670DCF-66B1-44CA-963D-4D0833A51D41}"/>
              </a:ext>
            </a:extLst>
          </p:cNvPr>
          <p:cNvSpPr/>
          <p:nvPr/>
        </p:nvSpPr>
        <p:spPr>
          <a:xfrm>
            <a:off x="771525" y="1190611"/>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CE635915-E6A3-4B34-9A11-D53EFDD1C37A}"/>
              </a:ext>
            </a:extLst>
          </p:cNvPr>
          <p:cNvGrpSpPr/>
          <p:nvPr/>
        </p:nvGrpSpPr>
        <p:grpSpPr>
          <a:xfrm>
            <a:off x="1520617" y="1027424"/>
            <a:ext cx="5676778" cy="2458724"/>
            <a:chOff x="990722" y="966533"/>
            <a:chExt cx="6156745" cy="2771695"/>
          </a:xfrm>
        </p:grpSpPr>
        <p:sp>
          <p:nvSpPr>
            <p:cNvPr id="15" name="Rectangle 14">
              <a:extLst>
                <a:ext uri="{FF2B5EF4-FFF2-40B4-BE49-F238E27FC236}">
                  <a16:creationId xmlns:a16="http://schemas.microsoft.com/office/drawing/2014/main" id="{8468B9BF-B223-46B8-BB93-1414F53D9679}"/>
                </a:ext>
              </a:extLst>
            </p:cNvPr>
            <p:cNvSpPr/>
            <p:nvPr/>
          </p:nvSpPr>
          <p:spPr>
            <a:xfrm>
              <a:off x="4329499" y="966533"/>
              <a:ext cx="124930" cy="26198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048BB27-775D-4C74-8911-9D7E4AB6ECB4}"/>
                </a:ext>
              </a:extLst>
            </p:cNvPr>
            <p:cNvCxnSpPr>
              <a:cxnSpLocks/>
            </p:cNvCxnSpPr>
            <p:nvPr/>
          </p:nvCxnSpPr>
          <p:spPr>
            <a:xfrm>
              <a:off x="2828114" y="3149619"/>
              <a:ext cx="2295962" cy="0"/>
            </a:xfrm>
            <a:prstGeom prst="straightConnector1">
              <a:avLst/>
            </a:prstGeom>
            <a:ln w="19050">
              <a:solidFill>
                <a:schemeClr val="tx1"/>
              </a:solidFill>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21DF55-678B-46C6-A597-A70B088F5585}"/>
                </a:ext>
              </a:extLst>
            </p:cNvPr>
            <p:cNvSpPr/>
            <p:nvPr/>
          </p:nvSpPr>
          <p:spPr>
            <a:xfrm>
              <a:off x="5290849" y="3327586"/>
              <a:ext cx="1856618" cy="381649"/>
            </a:xfrm>
            <a:prstGeom prst="rect">
              <a:avLst/>
            </a:prstGeom>
            <a:noFill/>
          </p:spPr>
          <p:txBody>
            <a:bodyPr wrap="square">
              <a:spAutoFit/>
            </a:bodyPr>
            <a:lstStyle/>
            <a:p>
              <a:pPr algn="ctr"/>
              <a:r>
                <a:rPr lang="en-US" sz="1600" dirty="0">
                  <a:latin typeface="+mj-lt"/>
                </a:rPr>
                <a:t>AI </a:t>
              </a:r>
              <a:r>
                <a:rPr lang="en-US" altLang="zh-CN" sz="1600" dirty="0">
                  <a:latin typeface="+mj-lt"/>
                </a:rPr>
                <a:t>platform</a:t>
              </a:r>
              <a:endParaRPr lang="en-US" sz="1600" dirty="0">
                <a:latin typeface="+mj-lt"/>
              </a:endParaRPr>
            </a:p>
          </p:txBody>
        </p:sp>
        <p:grpSp>
          <p:nvGrpSpPr>
            <p:cNvPr id="37" name="Group 36">
              <a:extLst>
                <a:ext uri="{FF2B5EF4-FFF2-40B4-BE49-F238E27FC236}">
                  <a16:creationId xmlns:a16="http://schemas.microsoft.com/office/drawing/2014/main" id="{9EABFD51-F4A6-4F4E-8FA0-3ED6927D23CA}"/>
                </a:ext>
              </a:extLst>
            </p:cNvPr>
            <p:cNvGrpSpPr/>
            <p:nvPr/>
          </p:nvGrpSpPr>
          <p:grpSpPr>
            <a:xfrm>
              <a:off x="990722" y="984911"/>
              <a:ext cx="2414713" cy="1341612"/>
              <a:chOff x="4997855" y="1713956"/>
              <a:chExt cx="3487646" cy="2272434"/>
            </a:xfrm>
          </p:grpSpPr>
          <p:pic>
            <p:nvPicPr>
              <p:cNvPr id="27" name="Picture 4" descr="Announcing the Artificial Intelligence (AI) Hackathon">
                <a:extLst>
                  <a:ext uri="{FF2B5EF4-FFF2-40B4-BE49-F238E27FC236}">
                    <a16:creationId xmlns:a16="http://schemas.microsoft.com/office/drawing/2014/main" id="{2FF7F0E8-74D1-4630-A2F4-075827C0FC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00" t="33174" r="80737" b="45163"/>
              <a:stretch/>
            </p:blipFill>
            <p:spPr bwMode="auto">
              <a:xfrm>
                <a:off x="5378611" y="1713956"/>
                <a:ext cx="2255559" cy="190115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92BBDA8-0BE6-46E4-AA65-A7D470C15C13}"/>
                  </a:ext>
                </a:extLst>
              </p:cNvPr>
              <p:cNvSpPr txBox="1"/>
              <p:nvPr/>
            </p:nvSpPr>
            <p:spPr>
              <a:xfrm>
                <a:off x="4997855" y="3339950"/>
                <a:ext cx="3487646" cy="646440"/>
              </a:xfrm>
              <a:prstGeom prst="rect">
                <a:avLst/>
              </a:prstGeom>
              <a:noFill/>
            </p:spPr>
            <p:txBody>
              <a:bodyPr wrap="square">
                <a:spAutoFit/>
              </a:bodyPr>
              <a:lstStyle/>
              <a:p>
                <a:pPr algn="ctr"/>
                <a:r>
                  <a:rPr lang="en-US" sz="1600" dirty="0">
                    <a:solidFill>
                      <a:schemeClr val="tx1"/>
                    </a:solidFill>
                    <a:latin typeface="+mj-lt"/>
                  </a:rPr>
                  <a:t>M</a:t>
                </a:r>
                <a:r>
                  <a:rPr lang="en-US" altLang="zh-CN" sz="1600" dirty="0">
                    <a:solidFill>
                      <a:schemeClr val="tx1"/>
                    </a:solidFill>
                    <a:latin typeface="+mj-lt"/>
                  </a:rPr>
                  <a:t>edical Diagnosis Apps</a:t>
                </a:r>
                <a:endParaRPr lang="en-US" sz="1600" dirty="0">
                  <a:solidFill>
                    <a:schemeClr val="tx1"/>
                  </a:solidFill>
                  <a:latin typeface="+mj-lt"/>
                </a:endParaRPr>
              </a:p>
            </p:txBody>
          </p:sp>
        </p:grpSp>
        <p:grpSp>
          <p:nvGrpSpPr>
            <p:cNvPr id="49" name="Group 48">
              <a:extLst>
                <a:ext uri="{FF2B5EF4-FFF2-40B4-BE49-F238E27FC236}">
                  <a16:creationId xmlns:a16="http://schemas.microsoft.com/office/drawing/2014/main" id="{88C66C93-6D97-44FA-840B-2F4CF48C7178}"/>
                </a:ext>
              </a:extLst>
            </p:cNvPr>
            <p:cNvGrpSpPr/>
            <p:nvPr/>
          </p:nvGrpSpPr>
          <p:grpSpPr>
            <a:xfrm>
              <a:off x="1254342" y="2418716"/>
              <a:ext cx="1768110" cy="1319512"/>
              <a:chOff x="2662585" y="3141505"/>
              <a:chExt cx="2208500" cy="1943975"/>
            </a:xfrm>
          </p:grpSpPr>
          <p:pic>
            <p:nvPicPr>
              <p:cNvPr id="1030" name="Picture 6" descr="Collage of some medical imaging applications in which deep learning has...  | Download Scientific Diagram">
                <a:extLst>
                  <a:ext uri="{FF2B5EF4-FFF2-40B4-BE49-F238E27FC236}">
                    <a16:creationId xmlns:a16="http://schemas.microsoft.com/office/drawing/2014/main" id="{F91191D6-022A-42C8-BCB9-DF9345F5E1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67710" y="3141505"/>
                <a:ext cx="1411370" cy="140746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E59136B7-ED8D-4C3A-B9C9-186032BEAA4C}"/>
                  </a:ext>
                </a:extLst>
              </p:cNvPr>
              <p:cNvSpPr txBox="1"/>
              <p:nvPr/>
            </p:nvSpPr>
            <p:spPr>
              <a:xfrm>
                <a:off x="2662585" y="4523215"/>
                <a:ext cx="2208500" cy="562265"/>
              </a:xfrm>
              <a:prstGeom prst="rect">
                <a:avLst/>
              </a:prstGeom>
              <a:noFill/>
            </p:spPr>
            <p:txBody>
              <a:bodyPr wrap="square">
                <a:spAutoFit/>
              </a:bodyPr>
              <a:lstStyle/>
              <a:p>
                <a:pPr algn="ctr"/>
                <a:r>
                  <a:rPr lang="en-US" sz="1600" dirty="0">
                    <a:solidFill>
                      <a:schemeClr val="tx1"/>
                    </a:solidFill>
                    <a:latin typeface="+mj-lt"/>
                  </a:rPr>
                  <a:t>Sensitive data</a:t>
                </a:r>
              </a:p>
            </p:txBody>
          </p:sp>
        </p:grpSp>
        <p:pic>
          <p:nvPicPr>
            <p:cNvPr id="1042" name="Picture 18" descr="White Noise. Dear Friend, | by Qudsia A Rana | Invisible Illness | Medium">
              <a:extLst>
                <a:ext uri="{FF2B5EF4-FFF2-40B4-BE49-F238E27FC236}">
                  <a16:creationId xmlns:a16="http://schemas.microsoft.com/office/drawing/2014/main" id="{1AA23EA3-D67C-4AE6-A333-B4AEB1B74C8E}"/>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914"/>
            <a:stretch/>
          </p:blipFill>
          <p:spPr bwMode="auto">
            <a:xfrm flipH="1">
              <a:off x="3159523" y="2566851"/>
              <a:ext cx="562927" cy="52172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EE261F55-6C48-489F-A823-6AED5245990D}"/>
                </a:ext>
              </a:extLst>
            </p:cNvPr>
            <p:cNvPicPr>
              <a:picLocks noChangeAspect="1"/>
            </p:cNvPicPr>
            <p:nvPr/>
          </p:nvPicPr>
          <p:blipFill rotWithShape="1">
            <a:blip r:embed="rId9"/>
            <a:srcRect b="22043"/>
            <a:stretch/>
          </p:blipFill>
          <p:spPr>
            <a:xfrm>
              <a:off x="2826116" y="1048477"/>
              <a:ext cx="724622" cy="540425"/>
            </a:xfrm>
            <a:prstGeom prst="rect">
              <a:avLst/>
            </a:prstGeom>
          </p:spPr>
        </p:pic>
        <p:cxnSp>
          <p:nvCxnSpPr>
            <p:cNvPr id="91" name="Straight Arrow Connector 90">
              <a:extLst>
                <a:ext uri="{FF2B5EF4-FFF2-40B4-BE49-F238E27FC236}">
                  <a16:creationId xmlns:a16="http://schemas.microsoft.com/office/drawing/2014/main" id="{D7F2CE7D-82A4-4FC2-AAF6-BF7825BB4471}"/>
                </a:ext>
              </a:extLst>
            </p:cNvPr>
            <p:cNvCxnSpPr>
              <a:cxnSpLocks/>
            </p:cNvCxnSpPr>
            <p:nvPr/>
          </p:nvCxnSpPr>
          <p:spPr>
            <a:xfrm flipV="1">
              <a:off x="6167635" y="2168391"/>
              <a:ext cx="1" cy="157596"/>
            </a:xfrm>
            <a:prstGeom prst="straightConnector1">
              <a:avLst/>
            </a:prstGeom>
            <a:ln w="19050">
              <a:solidFill>
                <a:schemeClr val="tx1"/>
              </a:solidFill>
              <a:headEnd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627CA7F-EDFB-4335-BF57-E337C3AEAEA5}"/>
                </a:ext>
              </a:extLst>
            </p:cNvPr>
            <p:cNvCxnSpPr>
              <a:cxnSpLocks/>
            </p:cNvCxnSpPr>
            <p:nvPr/>
          </p:nvCxnSpPr>
          <p:spPr>
            <a:xfrm flipH="1">
              <a:off x="2828115" y="1658649"/>
              <a:ext cx="2295961" cy="0"/>
            </a:xfrm>
            <a:prstGeom prst="straightConnector1">
              <a:avLst/>
            </a:prstGeom>
            <a:ln w="19050">
              <a:solidFill>
                <a:schemeClr val="tx1"/>
              </a:solidFill>
              <a:headEnd w="lg" len="med"/>
              <a:tailEnd type="arrow" w="lg" len="med"/>
            </a:ln>
          </p:spPr>
          <p:style>
            <a:lnRef idx="1">
              <a:schemeClr val="accent1"/>
            </a:lnRef>
            <a:fillRef idx="0">
              <a:schemeClr val="accent1"/>
            </a:fillRef>
            <a:effectRef idx="0">
              <a:schemeClr val="accent1"/>
            </a:effectRef>
            <a:fontRef idx="minor">
              <a:schemeClr val="tx1"/>
            </a:fontRef>
          </p:style>
        </p:cxnSp>
        <p:sp>
          <p:nvSpPr>
            <p:cNvPr id="83" name="Freeform 7">
              <a:extLst>
                <a:ext uri="{FF2B5EF4-FFF2-40B4-BE49-F238E27FC236}">
                  <a16:creationId xmlns:a16="http://schemas.microsoft.com/office/drawing/2014/main" id="{B5F42EB5-F05F-4FE7-8B00-E0BCE444578F}"/>
                </a:ext>
              </a:extLst>
            </p:cNvPr>
            <p:cNvSpPr>
              <a:spLocks noEditPoints="1"/>
            </p:cNvSpPr>
            <p:nvPr/>
          </p:nvSpPr>
          <p:spPr bwMode="auto">
            <a:xfrm>
              <a:off x="2867587" y="2716681"/>
              <a:ext cx="243434" cy="255769"/>
            </a:xfrm>
            <a:custGeom>
              <a:avLst/>
              <a:gdLst>
                <a:gd name="T0" fmla="*/ 212 w 217"/>
                <a:gd name="T1" fmla="*/ 116 h 244"/>
                <a:gd name="T2" fmla="*/ 199 w 217"/>
                <a:gd name="T3" fmla="*/ 111 h 244"/>
                <a:gd name="T4" fmla="*/ 193 w 217"/>
                <a:gd name="T5" fmla="*/ 111 h 244"/>
                <a:gd name="T6" fmla="*/ 193 w 217"/>
                <a:gd name="T7" fmla="*/ 78 h 244"/>
                <a:gd name="T8" fmla="*/ 168 w 217"/>
                <a:gd name="T9" fmla="*/ 23 h 244"/>
                <a:gd name="T10" fmla="*/ 109 w 217"/>
                <a:gd name="T11" fmla="*/ 0 h 244"/>
                <a:gd name="T12" fmla="*/ 49 w 217"/>
                <a:gd name="T13" fmla="*/ 23 h 244"/>
                <a:gd name="T14" fmla="*/ 24 w 217"/>
                <a:gd name="T15" fmla="*/ 78 h 244"/>
                <a:gd name="T16" fmla="*/ 24 w 217"/>
                <a:gd name="T17" fmla="*/ 111 h 244"/>
                <a:gd name="T18" fmla="*/ 18 w 217"/>
                <a:gd name="T19" fmla="*/ 111 h 244"/>
                <a:gd name="T20" fmla="*/ 6 w 217"/>
                <a:gd name="T21" fmla="*/ 116 h 244"/>
                <a:gd name="T22" fmla="*/ 0 w 217"/>
                <a:gd name="T23" fmla="*/ 128 h 244"/>
                <a:gd name="T24" fmla="*/ 0 w 217"/>
                <a:gd name="T25" fmla="*/ 227 h 244"/>
                <a:gd name="T26" fmla="*/ 6 w 217"/>
                <a:gd name="T27" fmla="*/ 239 h 244"/>
                <a:gd name="T28" fmla="*/ 18 w 217"/>
                <a:gd name="T29" fmla="*/ 244 h 244"/>
                <a:gd name="T30" fmla="*/ 199 w 217"/>
                <a:gd name="T31" fmla="*/ 244 h 244"/>
                <a:gd name="T32" fmla="*/ 212 w 217"/>
                <a:gd name="T33" fmla="*/ 239 h 244"/>
                <a:gd name="T34" fmla="*/ 217 w 217"/>
                <a:gd name="T35" fmla="*/ 227 h 244"/>
                <a:gd name="T36" fmla="*/ 217 w 217"/>
                <a:gd name="T37" fmla="*/ 128 h 244"/>
                <a:gd name="T38" fmla="*/ 212 w 217"/>
                <a:gd name="T39" fmla="*/ 116 h 244"/>
                <a:gd name="T40" fmla="*/ 157 w 217"/>
                <a:gd name="T41" fmla="*/ 111 h 244"/>
                <a:gd name="T42" fmla="*/ 61 w 217"/>
                <a:gd name="T43" fmla="*/ 111 h 244"/>
                <a:gd name="T44" fmla="*/ 61 w 217"/>
                <a:gd name="T45" fmla="*/ 78 h 244"/>
                <a:gd name="T46" fmla="*/ 75 w 217"/>
                <a:gd name="T47" fmla="*/ 47 h 244"/>
                <a:gd name="T48" fmla="*/ 109 w 217"/>
                <a:gd name="T49" fmla="*/ 34 h 244"/>
                <a:gd name="T50" fmla="*/ 143 w 217"/>
                <a:gd name="T51" fmla="*/ 47 h 244"/>
                <a:gd name="T52" fmla="*/ 157 w 217"/>
                <a:gd name="T53" fmla="*/ 78 h 244"/>
                <a:gd name="T54" fmla="*/ 157 w 217"/>
                <a:gd name="T55" fmla="*/ 11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7" h="244">
                  <a:moveTo>
                    <a:pt x="212" y="116"/>
                  </a:moveTo>
                  <a:cubicBezTo>
                    <a:pt x="209" y="113"/>
                    <a:pt x="204" y="111"/>
                    <a:pt x="199" y="111"/>
                  </a:cubicBezTo>
                  <a:lnTo>
                    <a:pt x="193" y="111"/>
                  </a:lnTo>
                  <a:lnTo>
                    <a:pt x="193" y="78"/>
                  </a:lnTo>
                  <a:cubicBezTo>
                    <a:pt x="193" y="57"/>
                    <a:pt x="185" y="39"/>
                    <a:pt x="168" y="23"/>
                  </a:cubicBezTo>
                  <a:cubicBezTo>
                    <a:pt x="152" y="8"/>
                    <a:pt x="132" y="0"/>
                    <a:pt x="109" y="0"/>
                  </a:cubicBezTo>
                  <a:cubicBezTo>
                    <a:pt x="86" y="0"/>
                    <a:pt x="66" y="8"/>
                    <a:pt x="49" y="23"/>
                  </a:cubicBezTo>
                  <a:cubicBezTo>
                    <a:pt x="33" y="39"/>
                    <a:pt x="24" y="57"/>
                    <a:pt x="24" y="78"/>
                  </a:cubicBezTo>
                  <a:lnTo>
                    <a:pt x="24" y="111"/>
                  </a:lnTo>
                  <a:lnTo>
                    <a:pt x="18" y="111"/>
                  </a:lnTo>
                  <a:cubicBezTo>
                    <a:pt x="13" y="111"/>
                    <a:pt x="9" y="113"/>
                    <a:pt x="6" y="116"/>
                  </a:cubicBezTo>
                  <a:cubicBezTo>
                    <a:pt x="2" y="119"/>
                    <a:pt x="0" y="123"/>
                    <a:pt x="0" y="128"/>
                  </a:cubicBezTo>
                  <a:lnTo>
                    <a:pt x="0" y="227"/>
                  </a:lnTo>
                  <a:cubicBezTo>
                    <a:pt x="0" y="232"/>
                    <a:pt x="2" y="236"/>
                    <a:pt x="6" y="239"/>
                  </a:cubicBezTo>
                  <a:cubicBezTo>
                    <a:pt x="9" y="242"/>
                    <a:pt x="13" y="244"/>
                    <a:pt x="18" y="244"/>
                  </a:cubicBezTo>
                  <a:lnTo>
                    <a:pt x="199" y="244"/>
                  </a:lnTo>
                  <a:cubicBezTo>
                    <a:pt x="204" y="244"/>
                    <a:pt x="209" y="242"/>
                    <a:pt x="212" y="239"/>
                  </a:cubicBezTo>
                  <a:cubicBezTo>
                    <a:pt x="216" y="236"/>
                    <a:pt x="217" y="232"/>
                    <a:pt x="217" y="227"/>
                  </a:cubicBezTo>
                  <a:lnTo>
                    <a:pt x="217" y="128"/>
                  </a:lnTo>
                  <a:cubicBezTo>
                    <a:pt x="217" y="123"/>
                    <a:pt x="216" y="119"/>
                    <a:pt x="212" y="116"/>
                  </a:cubicBezTo>
                  <a:close/>
                  <a:moveTo>
                    <a:pt x="157" y="111"/>
                  </a:moveTo>
                  <a:lnTo>
                    <a:pt x="61" y="111"/>
                  </a:lnTo>
                  <a:lnTo>
                    <a:pt x="61" y="78"/>
                  </a:lnTo>
                  <a:cubicBezTo>
                    <a:pt x="61" y="66"/>
                    <a:pt x="65" y="55"/>
                    <a:pt x="75" y="47"/>
                  </a:cubicBezTo>
                  <a:cubicBezTo>
                    <a:pt x="84" y="38"/>
                    <a:pt x="96" y="34"/>
                    <a:pt x="109" y="34"/>
                  </a:cubicBezTo>
                  <a:cubicBezTo>
                    <a:pt x="122" y="34"/>
                    <a:pt x="134" y="38"/>
                    <a:pt x="143" y="47"/>
                  </a:cubicBezTo>
                  <a:cubicBezTo>
                    <a:pt x="152" y="55"/>
                    <a:pt x="157" y="66"/>
                    <a:pt x="157" y="78"/>
                  </a:cubicBezTo>
                  <a:lnTo>
                    <a:pt x="157" y="111"/>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3">
              <a:extLst>
                <a:ext uri="{FF2B5EF4-FFF2-40B4-BE49-F238E27FC236}">
                  <a16:creationId xmlns:a16="http://schemas.microsoft.com/office/drawing/2014/main" id="{FB625D3C-1FCF-4C6D-B314-50BB73866969}"/>
                </a:ext>
              </a:extLst>
            </p:cNvPr>
            <p:cNvSpPr>
              <a:spLocks/>
            </p:cNvSpPr>
            <p:nvPr/>
          </p:nvSpPr>
          <p:spPr bwMode="auto">
            <a:xfrm>
              <a:off x="3564281" y="1183192"/>
              <a:ext cx="300457" cy="256719"/>
            </a:xfrm>
            <a:custGeom>
              <a:avLst/>
              <a:gdLst>
                <a:gd name="T0" fmla="*/ 287 w 287"/>
                <a:gd name="T1" fmla="*/ 81 h 252"/>
                <a:gd name="T2" fmla="*/ 287 w 287"/>
                <a:gd name="T3" fmla="*/ 127 h 252"/>
                <a:gd name="T4" fmla="*/ 284 w 287"/>
                <a:gd name="T5" fmla="*/ 135 h 252"/>
                <a:gd name="T6" fmla="*/ 276 w 287"/>
                <a:gd name="T7" fmla="*/ 138 h 252"/>
                <a:gd name="T8" fmla="*/ 265 w 287"/>
                <a:gd name="T9" fmla="*/ 138 h 252"/>
                <a:gd name="T10" fmla="*/ 257 w 287"/>
                <a:gd name="T11" fmla="*/ 135 h 252"/>
                <a:gd name="T12" fmla="*/ 254 w 287"/>
                <a:gd name="T13" fmla="*/ 127 h 252"/>
                <a:gd name="T14" fmla="*/ 254 w 287"/>
                <a:gd name="T15" fmla="*/ 81 h 252"/>
                <a:gd name="T16" fmla="*/ 241 w 287"/>
                <a:gd name="T17" fmla="*/ 48 h 252"/>
                <a:gd name="T18" fmla="*/ 210 w 287"/>
                <a:gd name="T19" fmla="*/ 35 h 252"/>
                <a:gd name="T20" fmla="*/ 178 w 287"/>
                <a:gd name="T21" fmla="*/ 48 h 252"/>
                <a:gd name="T22" fmla="*/ 165 w 287"/>
                <a:gd name="T23" fmla="*/ 81 h 252"/>
                <a:gd name="T24" fmla="*/ 165 w 287"/>
                <a:gd name="T25" fmla="*/ 115 h 252"/>
                <a:gd name="T26" fmla="*/ 182 w 287"/>
                <a:gd name="T27" fmla="*/ 115 h 252"/>
                <a:gd name="T28" fmla="*/ 193 w 287"/>
                <a:gd name="T29" fmla="*/ 120 h 252"/>
                <a:gd name="T30" fmla="*/ 198 w 287"/>
                <a:gd name="T31" fmla="*/ 132 h 252"/>
                <a:gd name="T32" fmla="*/ 198 w 287"/>
                <a:gd name="T33" fmla="*/ 235 h 252"/>
                <a:gd name="T34" fmla="*/ 193 w 287"/>
                <a:gd name="T35" fmla="*/ 247 h 252"/>
                <a:gd name="T36" fmla="*/ 182 w 287"/>
                <a:gd name="T37" fmla="*/ 252 h 252"/>
                <a:gd name="T38" fmla="*/ 16 w 287"/>
                <a:gd name="T39" fmla="*/ 252 h 252"/>
                <a:gd name="T40" fmla="*/ 5 w 287"/>
                <a:gd name="T41" fmla="*/ 247 h 252"/>
                <a:gd name="T42" fmla="*/ 0 w 287"/>
                <a:gd name="T43" fmla="*/ 235 h 252"/>
                <a:gd name="T44" fmla="*/ 0 w 287"/>
                <a:gd name="T45" fmla="*/ 132 h 252"/>
                <a:gd name="T46" fmla="*/ 5 w 287"/>
                <a:gd name="T47" fmla="*/ 120 h 252"/>
                <a:gd name="T48" fmla="*/ 16 w 287"/>
                <a:gd name="T49" fmla="*/ 115 h 252"/>
                <a:gd name="T50" fmla="*/ 132 w 287"/>
                <a:gd name="T51" fmla="*/ 115 h 252"/>
                <a:gd name="T52" fmla="*/ 132 w 287"/>
                <a:gd name="T53" fmla="*/ 81 h 252"/>
                <a:gd name="T54" fmla="*/ 155 w 287"/>
                <a:gd name="T55" fmla="*/ 24 h 252"/>
                <a:gd name="T56" fmla="*/ 210 w 287"/>
                <a:gd name="T57" fmla="*/ 0 h 252"/>
                <a:gd name="T58" fmla="*/ 264 w 287"/>
                <a:gd name="T59" fmla="*/ 24 h 252"/>
                <a:gd name="T60" fmla="*/ 287 w 287"/>
                <a:gd name="T61" fmla="*/ 8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7" h="252">
                  <a:moveTo>
                    <a:pt x="287" y="81"/>
                  </a:moveTo>
                  <a:lnTo>
                    <a:pt x="287" y="127"/>
                  </a:lnTo>
                  <a:cubicBezTo>
                    <a:pt x="287" y="130"/>
                    <a:pt x="286" y="133"/>
                    <a:pt x="284" y="135"/>
                  </a:cubicBezTo>
                  <a:cubicBezTo>
                    <a:pt x="282" y="137"/>
                    <a:pt x="279" y="138"/>
                    <a:pt x="276" y="138"/>
                  </a:cubicBezTo>
                  <a:lnTo>
                    <a:pt x="265" y="138"/>
                  </a:lnTo>
                  <a:cubicBezTo>
                    <a:pt x="262" y="138"/>
                    <a:pt x="259" y="137"/>
                    <a:pt x="257" y="135"/>
                  </a:cubicBezTo>
                  <a:cubicBezTo>
                    <a:pt x="255" y="133"/>
                    <a:pt x="254" y="130"/>
                    <a:pt x="254" y="127"/>
                  </a:cubicBezTo>
                  <a:lnTo>
                    <a:pt x="254" y="81"/>
                  </a:lnTo>
                  <a:cubicBezTo>
                    <a:pt x="254" y="68"/>
                    <a:pt x="250" y="58"/>
                    <a:pt x="241" y="48"/>
                  </a:cubicBezTo>
                  <a:cubicBezTo>
                    <a:pt x="232" y="39"/>
                    <a:pt x="222" y="35"/>
                    <a:pt x="210" y="35"/>
                  </a:cubicBezTo>
                  <a:cubicBezTo>
                    <a:pt x="197" y="35"/>
                    <a:pt x="187" y="39"/>
                    <a:pt x="178" y="48"/>
                  </a:cubicBezTo>
                  <a:cubicBezTo>
                    <a:pt x="169" y="58"/>
                    <a:pt x="165" y="68"/>
                    <a:pt x="165" y="81"/>
                  </a:cubicBezTo>
                  <a:lnTo>
                    <a:pt x="165" y="115"/>
                  </a:lnTo>
                  <a:lnTo>
                    <a:pt x="182" y="115"/>
                  </a:lnTo>
                  <a:cubicBezTo>
                    <a:pt x="187" y="115"/>
                    <a:pt x="190" y="117"/>
                    <a:pt x="193" y="120"/>
                  </a:cubicBezTo>
                  <a:cubicBezTo>
                    <a:pt x="196" y="123"/>
                    <a:pt x="198" y="128"/>
                    <a:pt x="198" y="132"/>
                  </a:cubicBezTo>
                  <a:lnTo>
                    <a:pt x="198" y="235"/>
                  </a:lnTo>
                  <a:cubicBezTo>
                    <a:pt x="198" y="240"/>
                    <a:pt x="196" y="244"/>
                    <a:pt x="193" y="247"/>
                  </a:cubicBezTo>
                  <a:cubicBezTo>
                    <a:pt x="190" y="250"/>
                    <a:pt x="186" y="252"/>
                    <a:pt x="182" y="252"/>
                  </a:cubicBezTo>
                  <a:lnTo>
                    <a:pt x="16" y="252"/>
                  </a:lnTo>
                  <a:cubicBezTo>
                    <a:pt x="12" y="252"/>
                    <a:pt x="8" y="250"/>
                    <a:pt x="5" y="247"/>
                  </a:cubicBezTo>
                  <a:cubicBezTo>
                    <a:pt x="2" y="244"/>
                    <a:pt x="0" y="240"/>
                    <a:pt x="0" y="235"/>
                  </a:cubicBezTo>
                  <a:lnTo>
                    <a:pt x="0" y="132"/>
                  </a:lnTo>
                  <a:cubicBezTo>
                    <a:pt x="0" y="127"/>
                    <a:pt x="2" y="123"/>
                    <a:pt x="5" y="120"/>
                  </a:cubicBezTo>
                  <a:cubicBezTo>
                    <a:pt x="8" y="117"/>
                    <a:pt x="12" y="115"/>
                    <a:pt x="16" y="115"/>
                  </a:cubicBezTo>
                  <a:lnTo>
                    <a:pt x="132" y="115"/>
                  </a:lnTo>
                  <a:lnTo>
                    <a:pt x="132" y="81"/>
                  </a:lnTo>
                  <a:cubicBezTo>
                    <a:pt x="132" y="59"/>
                    <a:pt x="140" y="40"/>
                    <a:pt x="155" y="24"/>
                  </a:cubicBezTo>
                  <a:cubicBezTo>
                    <a:pt x="170" y="8"/>
                    <a:pt x="188" y="0"/>
                    <a:pt x="210" y="0"/>
                  </a:cubicBezTo>
                  <a:cubicBezTo>
                    <a:pt x="231" y="0"/>
                    <a:pt x="249" y="8"/>
                    <a:pt x="264" y="24"/>
                  </a:cubicBezTo>
                  <a:cubicBezTo>
                    <a:pt x="280" y="40"/>
                    <a:pt x="287" y="59"/>
                    <a:pt x="287" y="81"/>
                  </a:cubicBezTo>
                  <a:close/>
                </a:path>
              </a:pathLst>
            </a:custGeom>
            <a:solidFill>
              <a:srgbClr val="33333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 5">
              <a:extLst>
                <a:ext uri="{FF2B5EF4-FFF2-40B4-BE49-F238E27FC236}">
                  <a16:creationId xmlns:a16="http://schemas.microsoft.com/office/drawing/2014/main" id="{4BB0D29C-EAF5-49D4-A52E-5854AE6BBC2F}"/>
                </a:ext>
              </a:extLst>
            </p:cNvPr>
            <p:cNvGrpSpPr/>
            <p:nvPr/>
          </p:nvGrpSpPr>
          <p:grpSpPr>
            <a:xfrm>
              <a:off x="5181013" y="2260473"/>
              <a:ext cx="1771008" cy="1092767"/>
              <a:chOff x="5054969" y="3141582"/>
              <a:chExt cx="2124114" cy="1358251"/>
            </a:xfrm>
          </p:grpSpPr>
          <p:pic>
            <p:nvPicPr>
              <p:cNvPr id="1040" name="Picture 16" descr="Cloud TPU | Google Cloud">
                <a:extLst>
                  <a:ext uri="{FF2B5EF4-FFF2-40B4-BE49-F238E27FC236}">
                    <a16:creationId xmlns:a16="http://schemas.microsoft.com/office/drawing/2014/main" id="{2B8EA6E4-8B7A-4472-9646-F9071F29126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 t="22991" r="45863"/>
              <a:stretch/>
            </p:blipFill>
            <p:spPr bwMode="auto">
              <a:xfrm>
                <a:off x="5054969" y="3141582"/>
                <a:ext cx="1500515" cy="13496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Cloud TPU | Google Cloud">
                <a:extLst>
                  <a:ext uri="{FF2B5EF4-FFF2-40B4-BE49-F238E27FC236}">
                    <a16:creationId xmlns:a16="http://schemas.microsoft.com/office/drawing/2014/main" id="{AC9ABC91-4AB1-4318-8037-1A452CFA491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 t="22991" r="57751"/>
              <a:stretch/>
            </p:blipFill>
            <p:spPr bwMode="auto">
              <a:xfrm>
                <a:off x="6008049" y="3150171"/>
                <a:ext cx="1171034" cy="134966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BD4CF692-67A4-4261-8715-8B6BDDF40336}"/>
                </a:ext>
              </a:extLst>
            </p:cNvPr>
            <p:cNvSpPr txBox="1"/>
            <p:nvPr/>
          </p:nvSpPr>
          <p:spPr>
            <a:xfrm>
              <a:off x="3406759" y="3159418"/>
              <a:ext cx="979114" cy="451040"/>
            </a:xfrm>
            <a:prstGeom prst="rect">
              <a:avLst/>
            </a:prstGeom>
            <a:noFill/>
          </p:spPr>
          <p:txBody>
            <a:bodyPr wrap="square">
              <a:spAutoFit/>
            </a:bodyPr>
            <a:lstStyle/>
            <a:p>
              <a:pPr algn="ctr"/>
              <a:r>
                <a:rPr lang="en-US" sz="2000" b="1" dirty="0">
                  <a:solidFill>
                    <a:schemeClr val="tx1"/>
                  </a:solidFill>
                  <a:latin typeface="+mj-lt"/>
                </a:rPr>
                <a:t>Clients</a:t>
              </a:r>
            </a:p>
          </p:txBody>
        </p:sp>
        <p:sp>
          <p:nvSpPr>
            <p:cNvPr id="17" name="TextBox 16">
              <a:extLst>
                <a:ext uri="{FF2B5EF4-FFF2-40B4-BE49-F238E27FC236}">
                  <a16:creationId xmlns:a16="http://schemas.microsoft.com/office/drawing/2014/main" id="{B75CB3B5-6A3C-4D63-812C-29C8A7B7DC87}"/>
                </a:ext>
              </a:extLst>
            </p:cNvPr>
            <p:cNvSpPr txBox="1"/>
            <p:nvPr/>
          </p:nvSpPr>
          <p:spPr>
            <a:xfrm>
              <a:off x="4352377" y="3154535"/>
              <a:ext cx="979114" cy="451040"/>
            </a:xfrm>
            <a:prstGeom prst="rect">
              <a:avLst/>
            </a:prstGeom>
            <a:noFill/>
          </p:spPr>
          <p:txBody>
            <a:bodyPr wrap="square">
              <a:spAutoFit/>
            </a:bodyPr>
            <a:lstStyle/>
            <a:p>
              <a:pPr algn="ctr"/>
              <a:r>
                <a:rPr lang="en-US" sz="2000" b="1" dirty="0">
                  <a:latin typeface="+mj-lt"/>
                </a:rPr>
                <a:t>Server</a:t>
              </a:r>
              <a:endParaRPr lang="en-US" sz="2000" b="1" dirty="0">
                <a:solidFill>
                  <a:schemeClr val="tx1"/>
                </a:solidFill>
                <a:latin typeface="+mj-lt"/>
              </a:endParaRPr>
            </a:p>
          </p:txBody>
        </p:sp>
        <p:grpSp>
          <p:nvGrpSpPr>
            <p:cNvPr id="18" name="Group 17">
              <a:extLst>
                <a:ext uri="{FF2B5EF4-FFF2-40B4-BE49-F238E27FC236}">
                  <a16:creationId xmlns:a16="http://schemas.microsoft.com/office/drawing/2014/main" id="{9F3C7A40-CD91-4323-A307-1EBD1DFF335A}"/>
                </a:ext>
              </a:extLst>
            </p:cNvPr>
            <p:cNvGrpSpPr/>
            <p:nvPr/>
          </p:nvGrpSpPr>
          <p:grpSpPr>
            <a:xfrm>
              <a:off x="5231988" y="1025487"/>
              <a:ext cx="1856618" cy="1284645"/>
              <a:chOff x="5667918" y="1146565"/>
              <a:chExt cx="2226793" cy="1655762"/>
            </a:xfrm>
          </p:grpSpPr>
          <p:grpSp>
            <p:nvGrpSpPr>
              <p:cNvPr id="73" name="Group 72">
                <a:extLst>
                  <a:ext uri="{FF2B5EF4-FFF2-40B4-BE49-F238E27FC236}">
                    <a16:creationId xmlns:a16="http://schemas.microsoft.com/office/drawing/2014/main" id="{1FAC34F2-6F2A-4301-A48D-9CCD990402B5}"/>
                  </a:ext>
                </a:extLst>
              </p:cNvPr>
              <p:cNvGrpSpPr/>
              <p:nvPr/>
            </p:nvGrpSpPr>
            <p:grpSpPr>
              <a:xfrm>
                <a:off x="5843632" y="1146565"/>
                <a:ext cx="1847248" cy="1259452"/>
                <a:chOff x="2958003" y="5500918"/>
                <a:chExt cx="1847248" cy="1259452"/>
              </a:xfrm>
            </p:grpSpPr>
            <p:pic>
              <p:nvPicPr>
                <p:cNvPr id="51" name="Picture 50">
                  <a:extLst>
                    <a:ext uri="{FF2B5EF4-FFF2-40B4-BE49-F238E27FC236}">
                      <a16:creationId xmlns:a16="http://schemas.microsoft.com/office/drawing/2014/main" id="{17E0BED1-A4F3-449E-AEBA-05F16D449C03}"/>
                    </a:ext>
                  </a:extLst>
                </p:cNvPr>
                <p:cNvPicPr>
                  <a:picLocks noChangeAspect="1"/>
                </p:cNvPicPr>
                <p:nvPr/>
              </p:nvPicPr>
              <p:blipFill rotWithShape="1">
                <a:blip r:embed="rId9"/>
                <a:srcRect b="22043"/>
                <a:stretch/>
              </p:blipFill>
              <p:spPr>
                <a:xfrm>
                  <a:off x="2958003" y="5500918"/>
                  <a:ext cx="1847248" cy="1259452"/>
                </a:xfrm>
                <a:prstGeom prst="rect">
                  <a:avLst/>
                </a:prstGeom>
              </p:spPr>
            </p:pic>
            <p:pic>
              <p:nvPicPr>
                <p:cNvPr id="57" name="Picture 56">
                  <a:extLst>
                    <a:ext uri="{FF2B5EF4-FFF2-40B4-BE49-F238E27FC236}">
                      <a16:creationId xmlns:a16="http://schemas.microsoft.com/office/drawing/2014/main" id="{C69C0815-1980-4370-93FB-4B68560397A9}"/>
                    </a:ext>
                  </a:extLst>
                </p:cNvPr>
                <p:cNvPicPr>
                  <a:picLocks noChangeAspect="1"/>
                </p:cNvPicPr>
                <p:nvPr/>
              </p:nvPicPr>
              <p:blipFill>
                <a:blip r:embed="rId11"/>
                <a:stretch>
                  <a:fillRect/>
                </a:stretch>
              </p:blipFill>
              <p:spPr>
                <a:xfrm flipH="1">
                  <a:off x="3411192" y="5570928"/>
                  <a:ext cx="159563" cy="182357"/>
                </a:xfrm>
                <a:prstGeom prst="rect">
                  <a:avLst/>
                </a:prstGeom>
              </p:spPr>
            </p:pic>
            <p:pic>
              <p:nvPicPr>
                <p:cNvPr id="58" name="Picture 57">
                  <a:extLst>
                    <a:ext uri="{FF2B5EF4-FFF2-40B4-BE49-F238E27FC236}">
                      <a16:creationId xmlns:a16="http://schemas.microsoft.com/office/drawing/2014/main" id="{225DA864-2C44-4253-89EB-F7534617A05B}"/>
                    </a:ext>
                  </a:extLst>
                </p:cNvPr>
                <p:cNvPicPr>
                  <a:picLocks noChangeAspect="1"/>
                </p:cNvPicPr>
                <p:nvPr/>
              </p:nvPicPr>
              <p:blipFill>
                <a:blip r:embed="rId11"/>
                <a:stretch>
                  <a:fillRect/>
                </a:stretch>
              </p:blipFill>
              <p:spPr>
                <a:xfrm flipH="1">
                  <a:off x="3824705" y="5570927"/>
                  <a:ext cx="159563" cy="182357"/>
                </a:xfrm>
                <a:prstGeom prst="rect">
                  <a:avLst/>
                </a:prstGeom>
              </p:spPr>
            </p:pic>
            <p:pic>
              <p:nvPicPr>
                <p:cNvPr id="59" name="Picture 58">
                  <a:extLst>
                    <a:ext uri="{FF2B5EF4-FFF2-40B4-BE49-F238E27FC236}">
                      <a16:creationId xmlns:a16="http://schemas.microsoft.com/office/drawing/2014/main" id="{4E26DA6C-8F70-4164-AD9B-E5080415454F}"/>
                    </a:ext>
                  </a:extLst>
                </p:cNvPr>
                <p:cNvPicPr>
                  <a:picLocks noChangeAspect="1"/>
                </p:cNvPicPr>
                <p:nvPr/>
              </p:nvPicPr>
              <p:blipFill>
                <a:blip r:embed="rId11"/>
                <a:stretch>
                  <a:fillRect/>
                </a:stretch>
              </p:blipFill>
              <p:spPr>
                <a:xfrm flipH="1">
                  <a:off x="4203467" y="5572862"/>
                  <a:ext cx="159563" cy="182357"/>
                </a:xfrm>
                <a:prstGeom prst="rect">
                  <a:avLst/>
                </a:prstGeom>
              </p:spPr>
            </p:pic>
            <p:pic>
              <p:nvPicPr>
                <p:cNvPr id="61" name="Picture 60">
                  <a:extLst>
                    <a:ext uri="{FF2B5EF4-FFF2-40B4-BE49-F238E27FC236}">
                      <a16:creationId xmlns:a16="http://schemas.microsoft.com/office/drawing/2014/main" id="{7537C03F-9CA4-4D9B-A892-C040404E24C1}"/>
                    </a:ext>
                  </a:extLst>
                </p:cNvPr>
                <p:cNvPicPr>
                  <a:picLocks noChangeAspect="1"/>
                </p:cNvPicPr>
                <p:nvPr/>
              </p:nvPicPr>
              <p:blipFill>
                <a:blip r:embed="rId11"/>
                <a:stretch>
                  <a:fillRect/>
                </a:stretch>
              </p:blipFill>
              <p:spPr>
                <a:xfrm flipH="1">
                  <a:off x="4385603" y="6028125"/>
                  <a:ext cx="159563" cy="182357"/>
                </a:xfrm>
                <a:prstGeom prst="rect">
                  <a:avLst/>
                </a:prstGeom>
              </p:spPr>
            </p:pic>
            <p:pic>
              <p:nvPicPr>
                <p:cNvPr id="63" name="Picture 62">
                  <a:extLst>
                    <a:ext uri="{FF2B5EF4-FFF2-40B4-BE49-F238E27FC236}">
                      <a16:creationId xmlns:a16="http://schemas.microsoft.com/office/drawing/2014/main" id="{67C0BED8-BABA-4AEE-A224-37F74790AA64}"/>
                    </a:ext>
                  </a:extLst>
                </p:cNvPr>
                <p:cNvPicPr>
                  <a:picLocks noChangeAspect="1"/>
                </p:cNvPicPr>
                <p:nvPr/>
              </p:nvPicPr>
              <p:blipFill>
                <a:blip r:embed="rId11"/>
                <a:stretch>
                  <a:fillRect/>
                </a:stretch>
              </p:blipFill>
              <p:spPr>
                <a:xfrm flipH="1">
                  <a:off x="3190073" y="6024225"/>
                  <a:ext cx="159563" cy="182357"/>
                </a:xfrm>
                <a:prstGeom prst="rect">
                  <a:avLst/>
                </a:prstGeom>
              </p:spPr>
            </p:pic>
            <p:pic>
              <p:nvPicPr>
                <p:cNvPr id="64" name="Picture 63">
                  <a:extLst>
                    <a:ext uri="{FF2B5EF4-FFF2-40B4-BE49-F238E27FC236}">
                      <a16:creationId xmlns:a16="http://schemas.microsoft.com/office/drawing/2014/main" id="{71BE597A-514D-4CBF-A7A0-1BB436A80490}"/>
                    </a:ext>
                  </a:extLst>
                </p:cNvPr>
                <p:cNvPicPr>
                  <a:picLocks noChangeAspect="1"/>
                </p:cNvPicPr>
                <p:nvPr/>
              </p:nvPicPr>
              <p:blipFill>
                <a:blip r:embed="rId11"/>
                <a:stretch>
                  <a:fillRect/>
                </a:stretch>
              </p:blipFill>
              <p:spPr>
                <a:xfrm flipH="1">
                  <a:off x="3581706" y="6024225"/>
                  <a:ext cx="159563" cy="182357"/>
                </a:xfrm>
                <a:prstGeom prst="rect">
                  <a:avLst/>
                </a:prstGeom>
              </p:spPr>
            </p:pic>
            <p:pic>
              <p:nvPicPr>
                <p:cNvPr id="66" name="Picture 65">
                  <a:extLst>
                    <a:ext uri="{FF2B5EF4-FFF2-40B4-BE49-F238E27FC236}">
                      <a16:creationId xmlns:a16="http://schemas.microsoft.com/office/drawing/2014/main" id="{A2FA9AF5-B358-4745-9D8E-1A82ED3B7B7C}"/>
                    </a:ext>
                  </a:extLst>
                </p:cNvPr>
                <p:cNvPicPr>
                  <a:picLocks noChangeAspect="1"/>
                </p:cNvPicPr>
                <p:nvPr/>
              </p:nvPicPr>
              <p:blipFill>
                <a:blip r:embed="rId11"/>
                <a:stretch>
                  <a:fillRect/>
                </a:stretch>
              </p:blipFill>
              <p:spPr>
                <a:xfrm flipH="1">
                  <a:off x="4006593" y="6024224"/>
                  <a:ext cx="159563" cy="182357"/>
                </a:xfrm>
                <a:prstGeom prst="rect">
                  <a:avLst/>
                </a:prstGeom>
              </p:spPr>
            </p:pic>
            <p:pic>
              <p:nvPicPr>
                <p:cNvPr id="67" name="Picture 66">
                  <a:extLst>
                    <a:ext uri="{FF2B5EF4-FFF2-40B4-BE49-F238E27FC236}">
                      <a16:creationId xmlns:a16="http://schemas.microsoft.com/office/drawing/2014/main" id="{69417D7E-9504-45AA-A773-B4D4F558320C}"/>
                    </a:ext>
                  </a:extLst>
                </p:cNvPr>
                <p:cNvPicPr>
                  <a:picLocks noChangeAspect="1"/>
                </p:cNvPicPr>
                <p:nvPr/>
              </p:nvPicPr>
              <p:blipFill>
                <a:blip r:embed="rId11"/>
                <a:stretch>
                  <a:fillRect/>
                </a:stretch>
              </p:blipFill>
              <p:spPr>
                <a:xfrm flipH="1">
                  <a:off x="3399283" y="6495585"/>
                  <a:ext cx="159563" cy="182357"/>
                </a:xfrm>
                <a:prstGeom prst="rect">
                  <a:avLst/>
                </a:prstGeom>
              </p:spPr>
            </p:pic>
            <p:pic>
              <p:nvPicPr>
                <p:cNvPr id="69" name="Picture 68">
                  <a:extLst>
                    <a:ext uri="{FF2B5EF4-FFF2-40B4-BE49-F238E27FC236}">
                      <a16:creationId xmlns:a16="http://schemas.microsoft.com/office/drawing/2014/main" id="{F3A91902-7147-4590-9E73-3D017D65FBD3}"/>
                    </a:ext>
                  </a:extLst>
                </p:cNvPr>
                <p:cNvPicPr>
                  <a:picLocks noChangeAspect="1"/>
                </p:cNvPicPr>
                <p:nvPr/>
              </p:nvPicPr>
              <p:blipFill>
                <a:blip r:embed="rId11"/>
                <a:stretch>
                  <a:fillRect/>
                </a:stretch>
              </p:blipFill>
              <p:spPr>
                <a:xfrm flipH="1">
                  <a:off x="3815905" y="6481660"/>
                  <a:ext cx="159563" cy="182357"/>
                </a:xfrm>
                <a:prstGeom prst="rect">
                  <a:avLst/>
                </a:prstGeom>
              </p:spPr>
            </p:pic>
            <p:pic>
              <p:nvPicPr>
                <p:cNvPr id="71" name="Picture 70">
                  <a:extLst>
                    <a:ext uri="{FF2B5EF4-FFF2-40B4-BE49-F238E27FC236}">
                      <a16:creationId xmlns:a16="http://schemas.microsoft.com/office/drawing/2014/main" id="{78B03F8E-8B36-45B5-8E31-921369E6FBD5}"/>
                    </a:ext>
                  </a:extLst>
                </p:cNvPr>
                <p:cNvPicPr>
                  <a:picLocks noChangeAspect="1"/>
                </p:cNvPicPr>
                <p:nvPr/>
              </p:nvPicPr>
              <p:blipFill>
                <a:blip r:embed="rId11"/>
                <a:stretch>
                  <a:fillRect/>
                </a:stretch>
              </p:blipFill>
              <p:spPr>
                <a:xfrm flipH="1">
                  <a:off x="4204101" y="6481660"/>
                  <a:ext cx="159563" cy="182357"/>
                </a:xfrm>
                <a:prstGeom prst="rect">
                  <a:avLst/>
                </a:prstGeom>
              </p:spPr>
            </p:pic>
          </p:grpSp>
          <p:sp>
            <p:nvSpPr>
              <p:cNvPr id="60" name="Rectangle 59">
                <a:extLst>
                  <a:ext uri="{FF2B5EF4-FFF2-40B4-BE49-F238E27FC236}">
                    <a16:creationId xmlns:a16="http://schemas.microsoft.com/office/drawing/2014/main" id="{D7DDEDE2-7F78-4BD9-B82D-C1E153C601DF}"/>
                  </a:ext>
                </a:extLst>
              </p:cNvPr>
              <p:cNvSpPr/>
              <p:nvPr/>
            </p:nvSpPr>
            <p:spPr>
              <a:xfrm>
                <a:off x="5667918" y="2310425"/>
                <a:ext cx="2226793" cy="491902"/>
              </a:xfrm>
              <a:prstGeom prst="rect">
                <a:avLst/>
              </a:prstGeom>
              <a:noFill/>
            </p:spPr>
            <p:txBody>
              <a:bodyPr wrap="square">
                <a:spAutoFit/>
              </a:bodyPr>
              <a:lstStyle/>
              <a:p>
                <a:pPr algn="ctr"/>
                <a:r>
                  <a:rPr lang="en-US" sz="1600" dirty="0">
                    <a:latin typeface="+mj-lt"/>
                  </a:rPr>
                  <a:t>Encrypted Model</a:t>
                </a:r>
              </a:p>
            </p:txBody>
          </p:sp>
        </p:grpSp>
      </p:grpSp>
      <p:sp>
        <p:nvSpPr>
          <p:cNvPr id="68" name="TextBox 67">
            <a:extLst>
              <a:ext uri="{FF2B5EF4-FFF2-40B4-BE49-F238E27FC236}">
                <a16:creationId xmlns:a16="http://schemas.microsoft.com/office/drawing/2014/main" id="{1630F977-674B-4011-9E7C-E8B5A30806D0}"/>
              </a:ext>
            </a:extLst>
          </p:cNvPr>
          <p:cNvSpPr txBox="1"/>
          <p:nvPr/>
        </p:nvSpPr>
        <p:spPr>
          <a:xfrm>
            <a:off x="402731" y="3576719"/>
            <a:ext cx="5282182" cy="1015663"/>
          </a:xfrm>
          <a:prstGeom prst="rect">
            <a:avLst/>
          </a:prstGeom>
          <a:noFill/>
        </p:spPr>
        <p:txBody>
          <a:bodyPr wrap="square">
            <a:spAutoFit/>
          </a:bodyPr>
          <a:lstStyle/>
          <a:p>
            <a:r>
              <a:rPr lang="en-US" sz="2000" b="1" dirty="0">
                <a:solidFill>
                  <a:srgbClr val="00B050"/>
                </a:solidFill>
                <a:latin typeface="+mj-lt"/>
              </a:rPr>
              <a:t>+</a:t>
            </a:r>
            <a:r>
              <a:rPr lang="en-US" sz="1600" b="1" dirty="0">
                <a:solidFill>
                  <a:srgbClr val="00B050"/>
                </a:solidFill>
                <a:latin typeface="+mj-lt"/>
              </a:rPr>
              <a:t> </a:t>
            </a:r>
            <a:r>
              <a:rPr lang="en-US" sz="1600" dirty="0">
                <a:latin typeface="+mj-lt"/>
              </a:rPr>
              <a:t>Offload compute to cloud</a:t>
            </a:r>
          </a:p>
          <a:p>
            <a:r>
              <a:rPr lang="en-US" sz="2000" b="1" dirty="0">
                <a:solidFill>
                  <a:srgbClr val="00B050"/>
                </a:solidFill>
                <a:latin typeface="+mj-lt"/>
              </a:rPr>
              <a:t>+</a:t>
            </a:r>
            <a:r>
              <a:rPr lang="en-US" sz="1600" b="1" dirty="0">
                <a:solidFill>
                  <a:srgbClr val="00B050"/>
                </a:solidFill>
                <a:latin typeface="+mj-lt"/>
              </a:rPr>
              <a:t> </a:t>
            </a:r>
            <a:r>
              <a:rPr lang="en-US" sz="1600" dirty="0">
                <a:latin typeface="+mj-lt"/>
              </a:rPr>
              <a:t>Preserve data privacy</a:t>
            </a:r>
          </a:p>
          <a:p>
            <a:r>
              <a:rPr lang="en-US" sz="2000" b="1" dirty="0">
                <a:solidFill>
                  <a:srgbClr val="00B050"/>
                </a:solidFill>
                <a:latin typeface="+mj-lt"/>
              </a:rPr>
              <a:t>+</a:t>
            </a:r>
            <a:r>
              <a:rPr lang="en-US" sz="1600" b="1" dirty="0">
                <a:solidFill>
                  <a:srgbClr val="00B050"/>
                </a:solidFill>
                <a:latin typeface="+mj-lt"/>
              </a:rPr>
              <a:t> </a:t>
            </a:r>
            <a:r>
              <a:rPr lang="en-US" sz="1600" dirty="0">
                <a:latin typeface="+mj-lt"/>
              </a:rPr>
              <a:t>No need to trust 3</a:t>
            </a:r>
            <a:r>
              <a:rPr lang="en-US" sz="1600" baseline="30000" dirty="0">
                <a:latin typeface="+mj-lt"/>
              </a:rPr>
              <a:t>rd</a:t>
            </a:r>
            <a:r>
              <a:rPr lang="en-US" sz="1600" dirty="0">
                <a:latin typeface="+mj-lt"/>
              </a:rPr>
              <a:t> party like Intel/Google</a:t>
            </a:r>
          </a:p>
        </p:txBody>
      </p:sp>
      <p:sp>
        <p:nvSpPr>
          <p:cNvPr id="76" name="TextBox 75">
            <a:extLst>
              <a:ext uri="{FF2B5EF4-FFF2-40B4-BE49-F238E27FC236}">
                <a16:creationId xmlns:a16="http://schemas.microsoft.com/office/drawing/2014/main" id="{DD9FCEB1-F8A7-4889-9C6C-40E32122CCC4}"/>
              </a:ext>
            </a:extLst>
          </p:cNvPr>
          <p:cNvSpPr txBox="1"/>
          <p:nvPr/>
        </p:nvSpPr>
        <p:spPr>
          <a:xfrm>
            <a:off x="4772273" y="4295822"/>
            <a:ext cx="3905748" cy="400110"/>
          </a:xfrm>
          <a:prstGeom prst="rect">
            <a:avLst/>
          </a:prstGeom>
          <a:noFill/>
        </p:spPr>
        <p:txBody>
          <a:bodyPr wrap="square" rtlCol="0">
            <a:spAutoFit/>
          </a:bodyPr>
          <a:lstStyle/>
          <a:p>
            <a:pPr defTabSz="685800"/>
            <a:r>
              <a:rPr lang="en-US" sz="2000" dirty="0">
                <a:solidFill>
                  <a:srgbClr val="00B050"/>
                </a:solidFill>
                <a:latin typeface="+mj-lt"/>
              </a:rPr>
              <a:t>All are improved by our work Glyph</a:t>
            </a:r>
          </a:p>
        </p:txBody>
      </p:sp>
      <p:sp>
        <p:nvSpPr>
          <p:cNvPr id="72" name="TextBox 71">
            <a:extLst>
              <a:ext uri="{FF2B5EF4-FFF2-40B4-BE49-F238E27FC236}">
                <a16:creationId xmlns:a16="http://schemas.microsoft.com/office/drawing/2014/main" id="{11385E16-464A-4673-9321-DFC0909BF580}"/>
              </a:ext>
            </a:extLst>
          </p:cNvPr>
          <p:cNvSpPr txBox="1"/>
          <p:nvPr/>
        </p:nvSpPr>
        <p:spPr>
          <a:xfrm>
            <a:off x="4255501" y="3560348"/>
            <a:ext cx="4572000" cy="523220"/>
          </a:xfrm>
          <a:prstGeom prst="rect">
            <a:avLst/>
          </a:prstGeom>
          <a:noFill/>
        </p:spPr>
        <p:txBody>
          <a:bodyPr wrap="square">
            <a:spAutoFit/>
          </a:bodyPr>
          <a:lstStyle/>
          <a:p>
            <a:r>
              <a:rPr lang="en-US" sz="2800" b="1" dirty="0">
                <a:solidFill>
                  <a:srgbClr val="C00000"/>
                </a:solidFill>
              </a:rPr>
              <a:t>- </a:t>
            </a:r>
            <a:r>
              <a:rPr lang="en-US" altLang="zh-CN" sz="1600" dirty="0">
                <a:latin typeface="+mj-lt"/>
              </a:rPr>
              <a:t>long latency overhead by encrypted computation</a:t>
            </a:r>
          </a:p>
        </p:txBody>
      </p:sp>
      <p:sp>
        <p:nvSpPr>
          <p:cNvPr id="29" name="TextBox 28">
            <a:extLst>
              <a:ext uri="{FF2B5EF4-FFF2-40B4-BE49-F238E27FC236}">
                <a16:creationId xmlns:a16="http://schemas.microsoft.com/office/drawing/2014/main" id="{F3020885-D14E-4D39-BEC2-1BC8E2ECEFE5}"/>
              </a:ext>
            </a:extLst>
          </p:cNvPr>
          <p:cNvSpPr txBox="1"/>
          <p:nvPr/>
        </p:nvSpPr>
        <p:spPr>
          <a:xfrm>
            <a:off x="4244707" y="3833170"/>
            <a:ext cx="4889767" cy="523220"/>
          </a:xfrm>
          <a:prstGeom prst="rect">
            <a:avLst/>
          </a:prstGeom>
          <a:noFill/>
        </p:spPr>
        <p:txBody>
          <a:bodyPr wrap="square">
            <a:spAutoFit/>
          </a:bodyPr>
          <a:lstStyle/>
          <a:p>
            <a:r>
              <a:rPr lang="en-US" sz="2800" b="1" dirty="0">
                <a:solidFill>
                  <a:srgbClr val="C00000"/>
                </a:solidFill>
              </a:rPr>
              <a:t>- </a:t>
            </a:r>
            <a:r>
              <a:rPr lang="en-US" sz="1600" dirty="0">
                <a:latin typeface="+mj-lt"/>
              </a:rPr>
              <a:t>Inefficient activation (BGV homomorphic encryption) </a:t>
            </a:r>
            <a:endParaRPr lang="en-US" altLang="zh-CN" sz="1600" dirty="0">
              <a:latin typeface="+mj-lt"/>
            </a:endParaRPr>
          </a:p>
        </p:txBody>
      </p:sp>
      <p:sp>
        <p:nvSpPr>
          <p:cNvPr id="3" name="Rectangle 2">
            <a:extLst>
              <a:ext uri="{FF2B5EF4-FFF2-40B4-BE49-F238E27FC236}">
                <a16:creationId xmlns:a16="http://schemas.microsoft.com/office/drawing/2014/main" id="{589D0D41-B735-4F59-BFF0-414892711BF8}"/>
              </a:ext>
            </a:extLst>
          </p:cNvPr>
          <p:cNvSpPr/>
          <p:nvPr/>
        </p:nvSpPr>
        <p:spPr>
          <a:xfrm>
            <a:off x="4242079" y="3628038"/>
            <a:ext cx="213145"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69D6F8C3-E622-44D8-893A-47ECFC8F3C9F}"/>
              </a:ext>
            </a:extLst>
          </p:cNvPr>
          <p:cNvSpPr/>
          <p:nvPr/>
        </p:nvSpPr>
        <p:spPr>
          <a:xfrm>
            <a:off x="4291400" y="3643866"/>
            <a:ext cx="4652576" cy="675744"/>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prstClr val="white"/>
              </a:solidFill>
              <a:latin typeface="Calibri" panose="020F0502020204030204"/>
            </a:endParaRPr>
          </a:p>
        </p:txBody>
      </p:sp>
      <p:sp>
        <p:nvSpPr>
          <p:cNvPr id="47" name="Slide Number Placeholder 4">
            <a:extLst>
              <a:ext uri="{FF2B5EF4-FFF2-40B4-BE49-F238E27FC236}">
                <a16:creationId xmlns:a16="http://schemas.microsoft.com/office/drawing/2014/main" id="{77C451D1-965D-48D6-A5D7-C57AB9290727}"/>
              </a:ext>
            </a:extLst>
          </p:cNvPr>
          <p:cNvSpPr>
            <a:spLocks noGrp="1"/>
          </p:cNvSpPr>
          <p:nvPr>
            <p:ph type="sldNum" sz="quarter" idx="12"/>
          </p:nvPr>
        </p:nvSpPr>
        <p:spPr>
          <a:xfrm>
            <a:off x="7425345" y="4844840"/>
            <a:ext cx="984019" cy="273844"/>
          </a:xfrm>
        </p:spPr>
        <p:txBody>
          <a:bodyPr/>
          <a:lstStyle/>
          <a:p>
            <a:fld id="{8C71CAF9-4461-454A-B702-D536C3775752}" type="slidenum">
              <a:rPr lang="en-US" smtClean="0"/>
              <a:t>19</a:t>
            </a:fld>
            <a:endParaRPr lang="en-US" dirty="0"/>
          </a:p>
        </p:txBody>
      </p:sp>
      <p:pic>
        <p:nvPicPr>
          <p:cNvPr id="7" name="Audio 6">
            <a:hlinkClick r:id="" action="ppaction://media"/>
            <a:extLst>
              <a:ext uri="{FF2B5EF4-FFF2-40B4-BE49-F238E27FC236}">
                <a16:creationId xmlns:a16="http://schemas.microsoft.com/office/drawing/2014/main" id="{1B387808-BB8E-4638-8004-DDAC052DDBCC}"/>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285089082"/>
      </p:ext>
    </p:extLst>
  </p:cSld>
  <p:clrMapOvr>
    <a:masterClrMapping/>
  </p:clrMapOvr>
  <mc:AlternateContent xmlns:mc="http://schemas.openxmlformats.org/markup-compatibility/2006" xmlns:p14="http://schemas.microsoft.com/office/powerpoint/2010/main">
    <mc:Choice Requires="p14">
      <p:transition spd="slow" p14:dur="2000" advTm="25064"/>
    </mc:Choice>
    <mc:Fallback xmlns="">
      <p:transition spd="slow" advTm="25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7"/>
                </p:tgtEl>
              </p:cMediaNode>
            </p:audio>
          </p:childTnLst>
        </p:cTn>
      </p:par>
    </p:tnLst>
    <p:bldLst>
      <p:bldP spid="76" grpId="0"/>
      <p:bldP spid="72" grpId="0"/>
      <p:bldP spid="29" grpId="0"/>
      <p:bldP spid="3" grpId="0" animBg="1"/>
      <p:bldP spid="7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597275-27BA-425C-8FDE-28A1F50246FA}"/>
              </a:ext>
            </a:extLst>
          </p:cNvPr>
          <p:cNvSpPr/>
          <p:nvPr/>
        </p:nvSpPr>
        <p:spPr>
          <a:xfrm>
            <a:off x="793903" y="1188403"/>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369721E-C0FB-43E7-9E9A-3BF2A0D9A0BC}"/>
              </a:ext>
            </a:extLst>
          </p:cNvPr>
          <p:cNvSpPr/>
          <p:nvPr/>
        </p:nvSpPr>
        <p:spPr>
          <a:xfrm>
            <a:off x="0" y="4581642"/>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rmAutofit/>
          </a:bodyPr>
          <a:lstStyle/>
          <a:p>
            <a:pPr algn="ctr"/>
            <a:r>
              <a:rPr lang="en-US" dirty="0"/>
              <a:t>Machine Learning as a Service</a:t>
            </a:r>
          </a:p>
        </p:txBody>
      </p:sp>
      <p:sp>
        <p:nvSpPr>
          <p:cNvPr id="7" name="Slide Number Placeholder 3">
            <a:extLst>
              <a:ext uri="{FF2B5EF4-FFF2-40B4-BE49-F238E27FC236}">
                <a16:creationId xmlns:a16="http://schemas.microsoft.com/office/drawing/2014/main" id="{60496C0E-C2DA-4F32-B8C6-36D93E8EF0E5}"/>
              </a:ext>
            </a:extLst>
          </p:cNvPr>
          <p:cNvSpPr>
            <a:spLocks noGrp="1"/>
          </p:cNvSpPr>
          <p:nvPr>
            <p:ph type="sldNum" idx="12"/>
          </p:nvPr>
        </p:nvSpPr>
        <p:spPr>
          <a:xfrm>
            <a:off x="7959505" y="4804352"/>
            <a:ext cx="548700" cy="393600"/>
          </a:xfrm>
        </p:spPr>
        <p:txBody>
          <a:bodyPr/>
          <a:lstStyle/>
          <a:p>
            <a:pPr marL="0" marR="0" lvl="0" indent="0" algn="r" defTabSz="914378"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dirty="0">
                <a:ln>
                  <a:noFill/>
                </a:ln>
                <a:solidFill>
                  <a:srgbClr val="FFFFFF"/>
                </a:solidFill>
                <a:effectLst/>
                <a:uLnTx/>
                <a:uFillTx/>
                <a:latin typeface="Arial"/>
                <a:ea typeface="+mn-ea"/>
                <a:cs typeface="Arial"/>
                <a:sym typeface="Arial"/>
              </a:rPr>
              <a:t>3</a:t>
            </a:r>
            <a:endParaRPr kumimoji="0" lang="en" sz="16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3" name="Rectangle 2">
            <a:extLst>
              <a:ext uri="{FF2B5EF4-FFF2-40B4-BE49-F238E27FC236}">
                <a16:creationId xmlns:a16="http://schemas.microsoft.com/office/drawing/2014/main" id="{589D0D41-B735-4F59-BFF0-414892711BF8}"/>
              </a:ext>
            </a:extLst>
          </p:cNvPr>
          <p:cNvSpPr/>
          <p:nvPr/>
        </p:nvSpPr>
        <p:spPr>
          <a:xfrm>
            <a:off x="4242079" y="3628038"/>
            <a:ext cx="469595"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CDB6E10-F26E-46FC-9CFA-046E5B389C66}"/>
              </a:ext>
            </a:extLst>
          </p:cNvPr>
          <p:cNvGrpSpPr/>
          <p:nvPr/>
        </p:nvGrpSpPr>
        <p:grpSpPr>
          <a:xfrm>
            <a:off x="74945" y="902450"/>
            <a:ext cx="8994110" cy="4242127"/>
            <a:chOff x="202494" y="365438"/>
            <a:chExt cx="8994110" cy="4242127"/>
          </a:xfrm>
        </p:grpSpPr>
        <p:pic>
          <p:nvPicPr>
            <p:cNvPr id="1028" name="Picture 4" descr="Google Cloud Platform (GCP) for Machine Learning &amp; AI | by crossML  engineering | crossml | Medium">
              <a:extLst>
                <a:ext uri="{FF2B5EF4-FFF2-40B4-BE49-F238E27FC236}">
                  <a16:creationId xmlns:a16="http://schemas.microsoft.com/office/drawing/2014/main" id="{9EEC3CEE-23D8-4D87-AF7A-BBF66AC5FC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94" y="365438"/>
              <a:ext cx="8994110" cy="387653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46999C79-E9CC-4E8C-8381-45B6CBF70BA8}"/>
                </a:ext>
              </a:extLst>
            </p:cNvPr>
            <p:cNvSpPr txBox="1"/>
            <p:nvPr/>
          </p:nvSpPr>
          <p:spPr>
            <a:xfrm>
              <a:off x="3170137" y="4299788"/>
              <a:ext cx="4579620" cy="307777"/>
            </a:xfrm>
            <a:prstGeom prst="rect">
              <a:avLst/>
            </a:prstGeom>
            <a:noFill/>
          </p:spPr>
          <p:txBody>
            <a:bodyPr wrap="square">
              <a:spAutoFit/>
            </a:bodyPr>
            <a:lstStyle/>
            <a:p>
              <a:r>
                <a:rPr lang="en-US" sz="1400" dirty="0"/>
                <a:t>Source: Google Cloud Platform</a:t>
              </a:r>
            </a:p>
          </p:txBody>
        </p:sp>
      </p:grpSp>
      <p:pic>
        <p:nvPicPr>
          <p:cNvPr id="4" name="Audio 3">
            <a:hlinkClick r:id="" action="ppaction://media"/>
            <a:extLst>
              <a:ext uri="{FF2B5EF4-FFF2-40B4-BE49-F238E27FC236}">
                <a16:creationId xmlns:a16="http://schemas.microsoft.com/office/drawing/2014/main" id="{21D8E2C9-CE1B-478F-82B1-D45030CB5CE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584629609"/>
      </p:ext>
    </p:extLst>
  </p:cSld>
  <p:clrMapOvr>
    <a:masterClrMapping/>
  </p:clrMapOvr>
  <mc:AlternateContent xmlns:mc="http://schemas.openxmlformats.org/markup-compatibility/2006" xmlns:p14="http://schemas.microsoft.com/office/powerpoint/2010/main">
    <mc:Choice Requires="p14">
      <p:transition spd="slow" p14:dur="2000" advTm="14346"/>
    </mc:Choice>
    <mc:Fallback xmlns="">
      <p:transition spd="slow" advTm="14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4"/>
                </p:tgtEl>
              </p:cMediaNode>
            </p:audio>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Problem: </a:t>
            </a:r>
            <a:r>
              <a:rPr lang="en-US" sz="3000" dirty="0">
                <a:solidFill>
                  <a:srgbClr val="FF0000"/>
                </a:solidFill>
              </a:rPr>
              <a:t>Slow</a:t>
            </a:r>
            <a:r>
              <a:rPr lang="en-US" sz="3000" dirty="0"/>
              <a:t> operations on c</a:t>
            </a:r>
            <a:r>
              <a:rPr lang="en-US" altLang="zh-CN" sz="3000" dirty="0"/>
              <a:t>iphertexts</a:t>
            </a:r>
            <a:endParaRPr lang="en-US" sz="3000" dirty="0"/>
          </a:p>
        </p:txBody>
      </p:sp>
      <p:graphicFrame>
        <p:nvGraphicFramePr>
          <p:cNvPr id="11" name="Table 17">
            <a:extLst>
              <a:ext uri="{FF2B5EF4-FFF2-40B4-BE49-F238E27FC236}">
                <a16:creationId xmlns:a16="http://schemas.microsoft.com/office/drawing/2014/main" id="{D84B750C-CC1F-49D2-94D2-E5C681F29E94}"/>
              </a:ext>
            </a:extLst>
          </p:cNvPr>
          <p:cNvGraphicFramePr>
            <a:graphicFrameLocks noGrp="1"/>
          </p:cNvGraphicFramePr>
          <p:nvPr>
            <p:extLst>
              <p:ext uri="{D42A27DB-BD31-4B8C-83A1-F6EECF244321}">
                <p14:modId xmlns:p14="http://schemas.microsoft.com/office/powerpoint/2010/main" val="308064299"/>
              </p:ext>
            </p:extLst>
          </p:nvPr>
        </p:nvGraphicFramePr>
        <p:xfrm>
          <a:off x="834390" y="1193377"/>
          <a:ext cx="7475220" cy="1396779"/>
        </p:xfrm>
        <a:graphic>
          <a:graphicData uri="http://schemas.openxmlformats.org/drawingml/2006/table">
            <a:tbl>
              <a:tblPr firstRow="1" bandRow="1">
                <a:tableStyleId>{21E4AEA4-8DFA-4A89-87EB-49C32662AFE0}</a:tableStyleId>
              </a:tblPr>
              <a:tblGrid>
                <a:gridCol w="2491740">
                  <a:extLst>
                    <a:ext uri="{9D8B030D-6E8A-4147-A177-3AD203B41FA5}">
                      <a16:colId xmlns:a16="http://schemas.microsoft.com/office/drawing/2014/main" val="747937411"/>
                    </a:ext>
                  </a:extLst>
                </a:gridCol>
                <a:gridCol w="2491740">
                  <a:extLst>
                    <a:ext uri="{9D8B030D-6E8A-4147-A177-3AD203B41FA5}">
                      <a16:colId xmlns:a16="http://schemas.microsoft.com/office/drawing/2014/main" val="4137824291"/>
                    </a:ext>
                  </a:extLst>
                </a:gridCol>
                <a:gridCol w="2491740">
                  <a:extLst>
                    <a:ext uri="{9D8B030D-6E8A-4147-A177-3AD203B41FA5}">
                      <a16:colId xmlns:a16="http://schemas.microsoft.com/office/drawing/2014/main" val="1930570780"/>
                    </a:ext>
                  </a:extLst>
                </a:gridCol>
              </a:tblGrid>
              <a:tr h="345219">
                <a:tc>
                  <a:txBody>
                    <a:bodyPr/>
                    <a:lstStyle/>
                    <a:p>
                      <a:pPr algn="ctr"/>
                      <a:r>
                        <a:rPr lang="en-US" sz="1500" dirty="0">
                          <a:latin typeface="+mj-lt"/>
                        </a:rPr>
                        <a:t>Operation</a:t>
                      </a:r>
                    </a:p>
                  </a:txBody>
                  <a:tcPr marL="68580" marR="68580" marT="34290" marB="34290">
                    <a:solidFill>
                      <a:srgbClr val="4471C4"/>
                    </a:solidFill>
                  </a:tcPr>
                </a:tc>
                <a:tc>
                  <a:txBody>
                    <a:bodyPr/>
                    <a:lstStyle/>
                    <a:p>
                      <a:pPr algn="ctr"/>
                      <a:r>
                        <a:rPr lang="en-US" sz="1500" dirty="0">
                          <a:latin typeface="+mj-lt"/>
                        </a:rPr>
                        <a:t>BGV latency (s)</a:t>
                      </a:r>
                    </a:p>
                  </a:txBody>
                  <a:tcPr marL="68580" marR="68580" marT="34290" marB="34290">
                    <a:solidFill>
                      <a:srgbClr val="4471C4"/>
                    </a:solidFill>
                  </a:tcPr>
                </a:tc>
                <a:tc>
                  <a:txBody>
                    <a:bodyPr/>
                    <a:lstStyle/>
                    <a:p>
                      <a:pPr algn="ctr"/>
                      <a:r>
                        <a:rPr lang="en-US" sz="1500" dirty="0">
                          <a:latin typeface="+mj-lt"/>
                        </a:rPr>
                        <a:t>TFHE latency (s)</a:t>
                      </a:r>
                    </a:p>
                  </a:txBody>
                  <a:tcPr marL="68580" marR="68580" marT="34290" marB="34290">
                    <a:solidFill>
                      <a:srgbClr val="4471C4"/>
                    </a:solidFill>
                  </a:tcPr>
                </a:tc>
                <a:extLst>
                  <a:ext uri="{0D108BD9-81ED-4DB2-BD59-A6C34878D82A}">
                    <a16:rowId xmlns:a16="http://schemas.microsoft.com/office/drawing/2014/main" val="3533838737"/>
                  </a:ext>
                </a:extLst>
              </a:tr>
              <a:tr h="311247">
                <a:tc>
                  <a:txBody>
                    <a:bodyPr/>
                    <a:lstStyle/>
                    <a:p>
                      <a:pPr algn="ctr"/>
                      <a:r>
                        <a:rPr lang="en-US" sz="1500" dirty="0">
                          <a:latin typeface="+mj-lt"/>
                        </a:rPr>
                        <a:t>Ciphertext-Ciphertext </a:t>
                      </a:r>
                      <a:r>
                        <a:rPr lang="en-US" sz="1500" dirty="0" err="1">
                          <a:latin typeface="+mj-lt"/>
                        </a:rPr>
                        <a:t>mult</a:t>
                      </a:r>
                      <a:r>
                        <a:rPr lang="en-US" sz="1500" dirty="0">
                          <a:latin typeface="+mj-lt"/>
                        </a:rPr>
                        <a:t>: </a:t>
                      </a:r>
                      <a:r>
                        <a:rPr lang="en-US" sz="1500" b="1" dirty="0" err="1">
                          <a:latin typeface="+mj-lt"/>
                        </a:rPr>
                        <a:t>MultCC</a:t>
                      </a:r>
                      <a:endParaRPr lang="en-US" sz="1500" b="1" dirty="0">
                        <a:latin typeface="+mj-lt"/>
                      </a:endParaRPr>
                    </a:p>
                  </a:txBody>
                  <a:tcPr marL="68580" marR="68580" marT="34290" marB="34290">
                    <a:solidFill>
                      <a:srgbClr val="E9EAF4"/>
                    </a:solidFill>
                  </a:tcPr>
                </a:tc>
                <a:tc>
                  <a:txBody>
                    <a:bodyPr/>
                    <a:lstStyle/>
                    <a:p>
                      <a:pPr algn="ctr"/>
                      <a:r>
                        <a:rPr lang="en-US" sz="1500" b="1" dirty="0">
                          <a:solidFill>
                            <a:srgbClr val="FF0000"/>
                          </a:solidFill>
                          <a:latin typeface="+mj-lt"/>
                        </a:rPr>
                        <a:t>0.012 </a:t>
                      </a:r>
                    </a:p>
                  </a:txBody>
                  <a:tcPr marL="68580" marR="68580" marT="34290" marB="34290">
                    <a:solidFill>
                      <a:srgbClr val="E9EAF4"/>
                    </a:solidFill>
                  </a:tcPr>
                </a:tc>
                <a:tc>
                  <a:txBody>
                    <a:bodyPr/>
                    <a:lstStyle/>
                    <a:p>
                      <a:pPr algn="ctr"/>
                      <a:r>
                        <a:rPr lang="en-US" sz="1500" dirty="0">
                          <a:solidFill>
                            <a:srgbClr val="FF0000"/>
                          </a:solidFill>
                          <a:latin typeface="+mj-lt"/>
                        </a:rPr>
                        <a:t>2.121</a:t>
                      </a:r>
                    </a:p>
                  </a:txBody>
                  <a:tcPr marL="68580" marR="68580" marT="34290" marB="34290">
                    <a:solidFill>
                      <a:srgbClr val="E9EAF4"/>
                    </a:solidFill>
                  </a:tcPr>
                </a:tc>
                <a:extLst>
                  <a:ext uri="{0D108BD9-81ED-4DB2-BD59-A6C34878D82A}">
                    <a16:rowId xmlns:a16="http://schemas.microsoft.com/office/drawing/2014/main" val="1028637725"/>
                  </a:ext>
                </a:extLst>
              </a:tr>
              <a:tr h="378017">
                <a:tc>
                  <a:txBody>
                    <a:bodyPr/>
                    <a:lstStyle/>
                    <a:p>
                      <a:pPr algn="ctr"/>
                      <a:r>
                        <a:rPr lang="en-US" sz="1500" dirty="0">
                          <a:latin typeface="+mj-lt"/>
                        </a:rPr>
                        <a:t>Ciphertext-Plaintext </a:t>
                      </a:r>
                      <a:r>
                        <a:rPr lang="en-US" sz="1500" dirty="0" err="1">
                          <a:latin typeface="+mj-lt"/>
                        </a:rPr>
                        <a:t>mult</a:t>
                      </a:r>
                      <a:r>
                        <a:rPr lang="en-US" sz="1500" dirty="0">
                          <a:latin typeface="+mj-lt"/>
                        </a:rPr>
                        <a:t>: </a:t>
                      </a:r>
                      <a:r>
                        <a:rPr lang="en-US" sz="1500" b="1" dirty="0" err="1">
                          <a:latin typeface="+mj-lt"/>
                        </a:rPr>
                        <a:t>MultCP</a:t>
                      </a:r>
                      <a:endParaRPr lang="en-US" sz="1500" b="1" dirty="0">
                        <a:latin typeface="+mj-lt"/>
                      </a:endParaRPr>
                    </a:p>
                  </a:txBody>
                  <a:tcPr marL="68580" marR="68580" marT="34290" marB="34290">
                    <a:solidFill>
                      <a:srgbClr val="CED4EA"/>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500" b="1" dirty="0">
                          <a:solidFill>
                            <a:srgbClr val="00B050"/>
                          </a:solidFill>
                          <a:latin typeface="+mj-lt"/>
                        </a:rPr>
                        <a:t>0.001</a:t>
                      </a:r>
                    </a:p>
                  </a:txBody>
                  <a:tcPr marL="68580" marR="68580" marT="34290" marB="34290">
                    <a:solidFill>
                      <a:srgbClr val="CED4EA"/>
                    </a:solidFill>
                  </a:tcPr>
                </a:tc>
                <a:tc>
                  <a:txBody>
                    <a:bodyPr/>
                    <a:lstStyle/>
                    <a:p>
                      <a:pPr algn="ctr"/>
                      <a:r>
                        <a:rPr lang="en-US" sz="1500" dirty="0">
                          <a:solidFill>
                            <a:srgbClr val="00B050"/>
                          </a:solidFill>
                          <a:latin typeface="+mj-lt"/>
                        </a:rPr>
                        <a:t>0.092</a:t>
                      </a:r>
                    </a:p>
                  </a:txBody>
                  <a:tcPr marL="68580" marR="68580" marT="34290" marB="34290">
                    <a:solidFill>
                      <a:srgbClr val="CED4EA"/>
                    </a:solidFill>
                  </a:tcPr>
                </a:tc>
                <a:extLst>
                  <a:ext uri="{0D108BD9-81ED-4DB2-BD59-A6C34878D82A}">
                    <a16:rowId xmlns:a16="http://schemas.microsoft.com/office/drawing/2014/main" val="4114397432"/>
                  </a:ext>
                </a:extLst>
              </a:tr>
            </a:tbl>
          </a:graphicData>
        </a:graphic>
      </p:graphicFrame>
      <p:sp>
        <p:nvSpPr>
          <p:cNvPr id="8" name="TextBox 7">
            <a:extLst>
              <a:ext uri="{FF2B5EF4-FFF2-40B4-BE49-F238E27FC236}">
                <a16:creationId xmlns:a16="http://schemas.microsoft.com/office/drawing/2014/main" id="{CA7D40B0-F1A5-4319-AEB0-D0B8A2835502}"/>
              </a:ext>
            </a:extLst>
          </p:cNvPr>
          <p:cNvSpPr txBox="1"/>
          <p:nvPr/>
        </p:nvSpPr>
        <p:spPr>
          <a:xfrm>
            <a:off x="133542" y="3056218"/>
            <a:ext cx="8876915" cy="480131"/>
          </a:xfrm>
          <a:prstGeom prst="rect">
            <a:avLst/>
          </a:prstGeom>
          <a:noFill/>
        </p:spPr>
        <p:txBody>
          <a:bodyPr wrap="square">
            <a:spAutoFit/>
          </a:bodyPr>
          <a:lstStyle/>
          <a:p>
            <a:pPr lvl="1">
              <a:lnSpc>
                <a:spcPct val="90000"/>
              </a:lnSpc>
              <a:spcBef>
                <a:spcPts val="450"/>
              </a:spcBef>
            </a:pPr>
            <a:r>
              <a:rPr lang="en-US" sz="2800" dirty="0">
                <a:solidFill>
                  <a:prstClr val="black"/>
                </a:solidFill>
                <a:latin typeface="+mj-lt"/>
              </a:rPr>
              <a:t>Could we reduce the operations on ciphertexts (</a:t>
            </a:r>
            <a:r>
              <a:rPr lang="en-US" sz="2800" dirty="0" err="1">
                <a:solidFill>
                  <a:srgbClr val="FF0000"/>
                </a:solidFill>
                <a:latin typeface="+mj-lt"/>
              </a:rPr>
              <a:t>MultCC</a:t>
            </a:r>
            <a:r>
              <a:rPr lang="en-US" sz="2800" dirty="0">
                <a:solidFill>
                  <a:prstClr val="black"/>
                </a:solidFill>
                <a:latin typeface="+mj-lt"/>
              </a:rPr>
              <a:t>)? </a:t>
            </a:r>
          </a:p>
        </p:txBody>
      </p:sp>
      <p:sp>
        <p:nvSpPr>
          <p:cNvPr id="6" name="Slide Number Placeholder 4">
            <a:extLst>
              <a:ext uri="{FF2B5EF4-FFF2-40B4-BE49-F238E27FC236}">
                <a16:creationId xmlns:a16="http://schemas.microsoft.com/office/drawing/2014/main" id="{32B52E25-AD1E-4486-B5E4-FBFCCE277299}"/>
              </a:ext>
            </a:extLst>
          </p:cNvPr>
          <p:cNvSpPr>
            <a:spLocks noGrp="1"/>
          </p:cNvSpPr>
          <p:nvPr>
            <p:ph type="sldNum" sz="quarter" idx="12"/>
          </p:nvPr>
        </p:nvSpPr>
        <p:spPr>
          <a:xfrm>
            <a:off x="7425345" y="4844840"/>
            <a:ext cx="984019" cy="273844"/>
          </a:xfrm>
        </p:spPr>
        <p:txBody>
          <a:bodyPr/>
          <a:lstStyle/>
          <a:p>
            <a:fld id="{8C71CAF9-4461-454A-B702-D536C3775752}" type="slidenum">
              <a:rPr lang="en-US" smtClean="0"/>
              <a:t>20</a:t>
            </a:fld>
            <a:endParaRPr lang="en-US" dirty="0"/>
          </a:p>
        </p:txBody>
      </p:sp>
      <p:pic>
        <p:nvPicPr>
          <p:cNvPr id="10" name="Audio 9">
            <a:hlinkClick r:id="" action="ppaction://media"/>
            <a:extLst>
              <a:ext uri="{FF2B5EF4-FFF2-40B4-BE49-F238E27FC236}">
                <a16:creationId xmlns:a16="http://schemas.microsoft.com/office/drawing/2014/main" id="{C319F4D2-2827-4A80-9827-4D46C491FEB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410369946"/>
      </p:ext>
    </p:extLst>
  </p:cSld>
  <p:clrMapOvr>
    <a:masterClrMapping/>
  </p:clrMapOvr>
  <mc:AlternateContent xmlns:mc="http://schemas.openxmlformats.org/markup-compatibility/2006" xmlns:p14="http://schemas.microsoft.com/office/powerpoint/2010/main">
    <mc:Choice Requires="p14">
      <p:transition spd="slow" p14:dur="2000" advTm="21720"/>
    </mc:Choice>
    <mc:Fallback xmlns="">
      <p:transition spd="slow" advTm="21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0"/>
                </p:tgtEl>
              </p:cMediaNode>
            </p:audio>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rmAutofit/>
          </a:bodyPr>
          <a:lstStyle/>
          <a:p>
            <a:pPr algn="ctr"/>
            <a:r>
              <a:rPr lang="en-US" dirty="0"/>
              <a:t>Solution: </a:t>
            </a:r>
            <a:r>
              <a:rPr lang="en-US" b="1" dirty="0"/>
              <a:t>Partially</a:t>
            </a:r>
            <a:r>
              <a:rPr lang="en-US" dirty="0"/>
              <a:t> Training on Encrypted Data</a:t>
            </a:r>
          </a:p>
        </p:txBody>
      </p:sp>
      <p:sp>
        <p:nvSpPr>
          <p:cNvPr id="85" name="Rectangle 84">
            <a:extLst>
              <a:ext uri="{FF2B5EF4-FFF2-40B4-BE49-F238E27FC236}">
                <a16:creationId xmlns:a16="http://schemas.microsoft.com/office/drawing/2014/main" id="{70670DCF-66B1-44CA-963D-4D0833A51D41}"/>
              </a:ext>
            </a:extLst>
          </p:cNvPr>
          <p:cNvSpPr/>
          <p:nvPr/>
        </p:nvSpPr>
        <p:spPr>
          <a:xfrm>
            <a:off x="405765" y="1066319"/>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1630F977-674B-4011-9E7C-E8B5A30806D0}"/>
              </a:ext>
            </a:extLst>
          </p:cNvPr>
          <p:cNvSpPr txBox="1"/>
          <p:nvPr/>
        </p:nvSpPr>
        <p:spPr>
          <a:xfrm>
            <a:off x="1050431" y="713315"/>
            <a:ext cx="5282182" cy="338554"/>
          </a:xfrm>
          <a:prstGeom prst="rect">
            <a:avLst/>
          </a:prstGeom>
          <a:noFill/>
        </p:spPr>
        <p:txBody>
          <a:bodyPr wrap="square">
            <a:spAutoFit/>
          </a:bodyPr>
          <a:lstStyle/>
          <a:p>
            <a:r>
              <a:rPr lang="en-US" sz="1600" dirty="0"/>
              <a:t>1. Pretrain our model on a public dataset</a:t>
            </a:r>
          </a:p>
        </p:txBody>
      </p:sp>
      <p:sp>
        <p:nvSpPr>
          <p:cNvPr id="4" name="TextBox 3">
            <a:extLst>
              <a:ext uri="{FF2B5EF4-FFF2-40B4-BE49-F238E27FC236}">
                <a16:creationId xmlns:a16="http://schemas.microsoft.com/office/drawing/2014/main" id="{C271C565-D743-445E-B26C-838933D8A038}"/>
              </a:ext>
            </a:extLst>
          </p:cNvPr>
          <p:cNvSpPr txBox="1"/>
          <p:nvPr/>
        </p:nvSpPr>
        <p:spPr>
          <a:xfrm>
            <a:off x="1050431" y="1093640"/>
            <a:ext cx="7080110" cy="338554"/>
          </a:xfrm>
          <a:prstGeom prst="rect">
            <a:avLst/>
          </a:prstGeom>
          <a:noFill/>
        </p:spPr>
        <p:txBody>
          <a:bodyPr wrap="square">
            <a:spAutoFit/>
          </a:bodyPr>
          <a:lstStyle/>
          <a:p>
            <a:r>
              <a:rPr lang="en-US" sz="1600" dirty="0"/>
              <a:t>2. Discard the last fully-connected layers and transfer the first convolution layers</a:t>
            </a:r>
          </a:p>
        </p:txBody>
      </p:sp>
      <p:sp>
        <p:nvSpPr>
          <p:cNvPr id="8" name="TextBox 7">
            <a:extLst>
              <a:ext uri="{FF2B5EF4-FFF2-40B4-BE49-F238E27FC236}">
                <a16:creationId xmlns:a16="http://schemas.microsoft.com/office/drawing/2014/main" id="{B610F41F-AFAF-4332-BCA5-DFC82708ED70}"/>
              </a:ext>
            </a:extLst>
          </p:cNvPr>
          <p:cNvSpPr txBox="1"/>
          <p:nvPr/>
        </p:nvSpPr>
        <p:spPr>
          <a:xfrm>
            <a:off x="1050430" y="1447213"/>
            <a:ext cx="7720189" cy="338554"/>
          </a:xfrm>
          <a:prstGeom prst="rect">
            <a:avLst/>
          </a:prstGeom>
          <a:noFill/>
        </p:spPr>
        <p:txBody>
          <a:bodyPr wrap="square">
            <a:spAutoFit/>
          </a:bodyPr>
          <a:lstStyle/>
          <a:p>
            <a:r>
              <a:rPr lang="en-US" sz="1600" dirty="0"/>
              <a:t>3. Train on encrypted data and only update encrypted weights within the added FC layers </a:t>
            </a:r>
          </a:p>
        </p:txBody>
      </p:sp>
      <p:sp>
        <p:nvSpPr>
          <p:cNvPr id="65" name="TextBox 64">
            <a:extLst>
              <a:ext uri="{FF2B5EF4-FFF2-40B4-BE49-F238E27FC236}">
                <a16:creationId xmlns:a16="http://schemas.microsoft.com/office/drawing/2014/main" id="{20996A2C-C405-4879-B46C-43478E61D8E5}"/>
              </a:ext>
            </a:extLst>
          </p:cNvPr>
          <p:cNvSpPr txBox="1"/>
          <p:nvPr/>
        </p:nvSpPr>
        <p:spPr>
          <a:xfrm>
            <a:off x="3225684" y="3588322"/>
            <a:ext cx="2331719" cy="523220"/>
          </a:xfrm>
          <a:prstGeom prst="rect">
            <a:avLst/>
          </a:prstGeom>
          <a:noFill/>
        </p:spPr>
        <p:txBody>
          <a:bodyPr wrap="square">
            <a:spAutoFit/>
          </a:bodyPr>
          <a:lstStyle/>
          <a:p>
            <a:pPr algn="ctr"/>
            <a:r>
              <a:rPr lang="en-US" sz="1400" b="1" dirty="0">
                <a:solidFill>
                  <a:schemeClr val="accent5"/>
                </a:solidFill>
              </a:rPr>
              <a:t>Cheap multiplication </a:t>
            </a:r>
          </a:p>
          <a:p>
            <a:pPr algn="ctr"/>
            <a:r>
              <a:rPr lang="en-US" sz="1400" b="1" dirty="0">
                <a:solidFill>
                  <a:schemeClr val="accent5"/>
                </a:solidFill>
              </a:rPr>
              <a:t>(ciphertext and plaintext)</a:t>
            </a:r>
            <a:endParaRPr lang="en-US" b="1" dirty="0">
              <a:solidFill>
                <a:schemeClr val="accent5"/>
              </a:solidFill>
            </a:endParaRPr>
          </a:p>
        </p:txBody>
      </p:sp>
      <p:sp>
        <p:nvSpPr>
          <p:cNvPr id="28" name="TextBox 27">
            <a:extLst>
              <a:ext uri="{FF2B5EF4-FFF2-40B4-BE49-F238E27FC236}">
                <a16:creationId xmlns:a16="http://schemas.microsoft.com/office/drawing/2014/main" id="{47535A6F-A863-4E32-B872-7924FD4CAAB3}"/>
              </a:ext>
            </a:extLst>
          </p:cNvPr>
          <p:cNvSpPr txBox="1"/>
          <p:nvPr/>
        </p:nvSpPr>
        <p:spPr>
          <a:xfrm>
            <a:off x="6238616" y="3594473"/>
            <a:ext cx="2331719" cy="523220"/>
          </a:xfrm>
          <a:prstGeom prst="rect">
            <a:avLst/>
          </a:prstGeom>
          <a:noFill/>
        </p:spPr>
        <p:txBody>
          <a:bodyPr wrap="square">
            <a:spAutoFit/>
          </a:bodyPr>
          <a:lstStyle/>
          <a:p>
            <a:pPr algn="ctr"/>
            <a:r>
              <a:rPr lang="en-US" sz="1400" b="1" dirty="0">
                <a:solidFill>
                  <a:schemeClr val="accent5"/>
                </a:solidFill>
              </a:rPr>
              <a:t>Few expensive multiplication </a:t>
            </a:r>
          </a:p>
          <a:p>
            <a:pPr algn="ctr"/>
            <a:r>
              <a:rPr lang="en-US" sz="1400" b="1" dirty="0">
                <a:solidFill>
                  <a:schemeClr val="accent5"/>
                </a:solidFill>
              </a:rPr>
              <a:t>(ciphertext and ciphertext)</a:t>
            </a:r>
            <a:endParaRPr lang="en-US" b="1" dirty="0">
              <a:solidFill>
                <a:schemeClr val="accent5"/>
              </a:solidFill>
            </a:endParaRPr>
          </a:p>
        </p:txBody>
      </p:sp>
      <p:sp>
        <p:nvSpPr>
          <p:cNvPr id="23" name="Slide Number Placeholder 4">
            <a:extLst>
              <a:ext uri="{FF2B5EF4-FFF2-40B4-BE49-F238E27FC236}">
                <a16:creationId xmlns:a16="http://schemas.microsoft.com/office/drawing/2014/main" id="{6514823F-226B-4828-ADE1-27A3258041DC}"/>
              </a:ext>
            </a:extLst>
          </p:cNvPr>
          <p:cNvSpPr>
            <a:spLocks noGrp="1"/>
          </p:cNvSpPr>
          <p:nvPr>
            <p:ph type="sldNum" sz="quarter" idx="12"/>
          </p:nvPr>
        </p:nvSpPr>
        <p:spPr>
          <a:xfrm>
            <a:off x="7425345" y="4844840"/>
            <a:ext cx="984019" cy="273844"/>
          </a:xfrm>
        </p:spPr>
        <p:txBody>
          <a:bodyPr/>
          <a:lstStyle/>
          <a:p>
            <a:fld id="{8C71CAF9-4461-454A-B702-D536C3775752}" type="slidenum">
              <a:rPr lang="en-US" smtClean="0"/>
              <a:t>21</a:t>
            </a:fld>
            <a:endParaRPr lang="en-US" dirty="0"/>
          </a:p>
        </p:txBody>
      </p:sp>
      <p:pic>
        <p:nvPicPr>
          <p:cNvPr id="126" name="Picture 125">
            <a:extLst>
              <a:ext uri="{FF2B5EF4-FFF2-40B4-BE49-F238E27FC236}">
                <a16:creationId xmlns:a16="http://schemas.microsoft.com/office/drawing/2014/main" id="{49B555DB-3504-420E-BAF1-3019682E501B}"/>
              </a:ext>
            </a:extLst>
          </p:cNvPr>
          <p:cNvPicPr>
            <a:picLocks noChangeAspect="1"/>
          </p:cNvPicPr>
          <p:nvPr/>
        </p:nvPicPr>
        <p:blipFill>
          <a:blip r:embed="rId6"/>
          <a:stretch>
            <a:fillRect/>
          </a:stretch>
        </p:blipFill>
        <p:spPr>
          <a:xfrm>
            <a:off x="842962" y="1914740"/>
            <a:ext cx="1343025" cy="1323975"/>
          </a:xfrm>
          <a:prstGeom prst="rect">
            <a:avLst/>
          </a:prstGeom>
        </p:spPr>
      </p:pic>
      <p:pic>
        <p:nvPicPr>
          <p:cNvPr id="127" name="Picture 126">
            <a:extLst>
              <a:ext uri="{FF2B5EF4-FFF2-40B4-BE49-F238E27FC236}">
                <a16:creationId xmlns:a16="http://schemas.microsoft.com/office/drawing/2014/main" id="{75251114-D913-461E-889E-AFD260E8BD6C}"/>
              </a:ext>
            </a:extLst>
          </p:cNvPr>
          <p:cNvPicPr>
            <a:picLocks noChangeAspect="1"/>
          </p:cNvPicPr>
          <p:nvPr/>
        </p:nvPicPr>
        <p:blipFill>
          <a:blip r:embed="rId7"/>
          <a:stretch>
            <a:fillRect/>
          </a:stretch>
        </p:blipFill>
        <p:spPr>
          <a:xfrm>
            <a:off x="2095500" y="2575004"/>
            <a:ext cx="742950" cy="152400"/>
          </a:xfrm>
          <a:prstGeom prst="rect">
            <a:avLst/>
          </a:prstGeom>
        </p:spPr>
      </p:pic>
      <p:pic>
        <p:nvPicPr>
          <p:cNvPr id="2048" name="Picture 2047">
            <a:extLst>
              <a:ext uri="{FF2B5EF4-FFF2-40B4-BE49-F238E27FC236}">
                <a16:creationId xmlns:a16="http://schemas.microsoft.com/office/drawing/2014/main" id="{634BC23D-8481-44B5-829E-DB9A7587E67D}"/>
              </a:ext>
            </a:extLst>
          </p:cNvPr>
          <p:cNvPicPr>
            <a:picLocks noChangeAspect="1"/>
          </p:cNvPicPr>
          <p:nvPr/>
        </p:nvPicPr>
        <p:blipFill>
          <a:blip r:embed="rId8"/>
          <a:stretch>
            <a:fillRect/>
          </a:stretch>
        </p:blipFill>
        <p:spPr>
          <a:xfrm>
            <a:off x="2838450" y="1802924"/>
            <a:ext cx="3429000" cy="1609725"/>
          </a:xfrm>
          <a:prstGeom prst="rect">
            <a:avLst/>
          </a:prstGeom>
        </p:spPr>
      </p:pic>
      <p:pic>
        <p:nvPicPr>
          <p:cNvPr id="2049" name="Picture 2048">
            <a:extLst>
              <a:ext uri="{FF2B5EF4-FFF2-40B4-BE49-F238E27FC236}">
                <a16:creationId xmlns:a16="http://schemas.microsoft.com/office/drawing/2014/main" id="{0784BA1B-00D4-42D9-871E-272CB5C28B9D}"/>
              </a:ext>
            </a:extLst>
          </p:cNvPr>
          <p:cNvPicPr>
            <a:picLocks noChangeAspect="1"/>
          </p:cNvPicPr>
          <p:nvPr/>
        </p:nvPicPr>
        <p:blipFill>
          <a:blip r:embed="rId9"/>
          <a:stretch>
            <a:fillRect/>
          </a:stretch>
        </p:blipFill>
        <p:spPr>
          <a:xfrm>
            <a:off x="6050454" y="1899898"/>
            <a:ext cx="1895475" cy="1362075"/>
          </a:xfrm>
          <a:prstGeom prst="rect">
            <a:avLst/>
          </a:prstGeom>
        </p:spPr>
      </p:pic>
      <p:pic>
        <p:nvPicPr>
          <p:cNvPr id="2050" name="Picture 2049">
            <a:extLst>
              <a:ext uri="{FF2B5EF4-FFF2-40B4-BE49-F238E27FC236}">
                <a16:creationId xmlns:a16="http://schemas.microsoft.com/office/drawing/2014/main" id="{7E6B3DDB-3510-4EA6-BA35-67FB0EB52BD9}"/>
              </a:ext>
            </a:extLst>
          </p:cNvPr>
          <p:cNvPicPr>
            <a:picLocks noChangeAspect="1"/>
          </p:cNvPicPr>
          <p:nvPr/>
        </p:nvPicPr>
        <p:blipFill>
          <a:blip r:embed="rId10"/>
          <a:stretch>
            <a:fillRect/>
          </a:stretch>
        </p:blipFill>
        <p:spPr>
          <a:xfrm>
            <a:off x="757236" y="3065066"/>
            <a:ext cx="1628775" cy="581025"/>
          </a:xfrm>
          <a:prstGeom prst="rect">
            <a:avLst/>
          </a:prstGeom>
        </p:spPr>
      </p:pic>
      <p:pic>
        <p:nvPicPr>
          <p:cNvPr id="2051" name="Picture 2050">
            <a:extLst>
              <a:ext uri="{FF2B5EF4-FFF2-40B4-BE49-F238E27FC236}">
                <a16:creationId xmlns:a16="http://schemas.microsoft.com/office/drawing/2014/main" id="{2D6CEE43-8535-4243-9ABE-AE93B81464A7}"/>
              </a:ext>
            </a:extLst>
          </p:cNvPr>
          <p:cNvPicPr>
            <a:picLocks noChangeAspect="1"/>
          </p:cNvPicPr>
          <p:nvPr/>
        </p:nvPicPr>
        <p:blipFill>
          <a:blip r:embed="rId11"/>
          <a:stretch>
            <a:fillRect/>
          </a:stretch>
        </p:blipFill>
        <p:spPr>
          <a:xfrm>
            <a:off x="2019300" y="2181430"/>
            <a:ext cx="895350" cy="581025"/>
          </a:xfrm>
          <a:prstGeom prst="rect">
            <a:avLst/>
          </a:prstGeom>
        </p:spPr>
      </p:pic>
      <p:pic>
        <p:nvPicPr>
          <p:cNvPr id="2052" name="Picture 2051">
            <a:extLst>
              <a:ext uri="{FF2B5EF4-FFF2-40B4-BE49-F238E27FC236}">
                <a16:creationId xmlns:a16="http://schemas.microsoft.com/office/drawing/2014/main" id="{0A90F706-5625-4AE5-8961-E53E948F0412}"/>
              </a:ext>
            </a:extLst>
          </p:cNvPr>
          <p:cNvPicPr>
            <a:picLocks noChangeAspect="1"/>
          </p:cNvPicPr>
          <p:nvPr/>
        </p:nvPicPr>
        <p:blipFill>
          <a:blip r:embed="rId12"/>
          <a:stretch>
            <a:fillRect/>
          </a:stretch>
        </p:blipFill>
        <p:spPr>
          <a:xfrm>
            <a:off x="2804011" y="3200104"/>
            <a:ext cx="3609975" cy="581025"/>
          </a:xfrm>
          <a:prstGeom prst="rect">
            <a:avLst/>
          </a:prstGeom>
        </p:spPr>
      </p:pic>
      <p:sp>
        <p:nvSpPr>
          <p:cNvPr id="2054" name="Rectangle 2053">
            <a:extLst>
              <a:ext uri="{FF2B5EF4-FFF2-40B4-BE49-F238E27FC236}">
                <a16:creationId xmlns:a16="http://schemas.microsoft.com/office/drawing/2014/main" id="{2AF1E3AF-E1BD-423A-B595-D49BBEB23164}"/>
              </a:ext>
            </a:extLst>
          </p:cNvPr>
          <p:cNvSpPr/>
          <p:nvPr/>
        </p:nvSpPr>
        <p:spPr>
          <a:xfrm>
            <a:off x="748099" y="1884575"/>
            <a:ext cx="1437888" cy="1547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6" name="Group 2055">
            <a:extLst>
              <a:ext uri="{FF2B5EF4-FFF2-40B4-BE49-F238E27FC236}">
                <a16:creationId xmlns:a16="http://schemas.microsoft.com/office/drawing/2014/main" id="{E250E721-44D7-42F5-A2A9-A81243D40CDF}"/>
              </a:ext>
            </a:extLst>
          </p:cNvPr>
          <p:cNvGrpSpPr/>
          <p:nvPr/>
        </p:nvGrpSpPr>
        <p:grpSpPr>
          <a:xfrm>
            <a:off x="669144" y="1926108"/>
            <a:ext cx="1925867" cy="1943100"/>
            <a:chOff x="711994" y="1939573"/>
            <a:chExt cx="1925867" cy="1943100"/>
          </a:xfrm>
        </p:grpSpPr>
        <p:pic>
          <p:nvPicPr>
            <p:cNvPr id="2053" name="Picture 2052">
              <a:extLst>
                <a:ext uri="{FF2B5EF4-FFF2-40B4-BE49-F238E27FC236}">
                  <a16:creationId xmlns:a16="http://schemas.microsoft.com/office/drawing/2014/main" id="{F81A7946-149B-4837-80CB-6065F5A513D6}"/>
                </a:ext>
              </a:extLst>
            </p:cNvPr>
            <p:cNvPicPr>
              <a:picLocks noChangeAspect="1"/>
            </p:cNvPicPr>
            <p:nvPr/>
          </p:nvPicPr>
          <p:blipFill>
            <a:blip r:embed="rId13"/>
            <a:stretch>
              <a:fillRect/>
            </a:stretch>
          </p:blipFill>
          <p:spPr>
            <a:xfrm>
              <a:off x="711994" y="1939573"/>
              <a:ext cx="1790700" cy="1943100"/>
            </a:xfrm>
            <a:prstGeom prst="rect">
              <a:avLst/>
            </a:prstGeom>
          </p:spPr>
        </p:pic>
        <p:pic>
          <p:nvPicPr>
            <p:cNvPr id="2055" name="Picture 2054">
              <a:extLst>
                <a:ext uri="{FF2B5EF4-FFF2-40B4-BE49-F238E27FC236}">
                  <a16:creationId xmlns:a16="http://schemas.microsoft.com/office/drawing/2014/main" id="{8EEF2734-A1CB-4A6D-8FD7-430D50B37C88}"/>
                </a:ext>
              </a:extLst>
            </p:cNvPr>
            <p:cNvPicPr>
              <a:picLocks noChangeAspect="1"/>
            </p:cNvPicPr>
            <p:nvPr/>
          </p:nvPicPr>
          <p:blipFill>
            <a:blip r:embed="rId14"/>
            <a:stretch>
              <a:fillRect/>
            </a:stretch>
          </p:blipFill>
          <p:spPr>
            <a:xfrm>
              <a:off x="2333061" y="2688865"/>
              <a:ext cx="304800" cy="295275"/>
            </a:xfrm>
            <a:prstGeom prst="rect">
              <a:avLst/>
            </a:prstGeom>
          </p:spPr>
        </p:pic>
      </p:grpSp>
      <p:sp>
        <p:nvSpPr>
          <p:cNvPr id="2058" name="Rectangle 2057">
            <a:extLst>
              <a:ext uri="{FF2B5EF4-FFF2-40B4-BE49-F238E27FC236}">
                <a16:creationId xmlns:a16="http://schemas.microsoft.com/office/drawing/2014/main" id="{29F1A11E-71CB-4CA2-9B16-2E3AD95EBD5D}"/>
              </a:ext>
            </a:extLst>
          </p:cNvPr>
          <p:cNvSpPr/>
          <p:nvPr/>
        </p:nvSpPr>
        <p:spPr>
          <a:xfrm>
            <a:off x="2879735" y="3328258"/>
            <a:ext cx="3387715" cy="361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7" name="Picture 2056">
            <a:extLst>
              <a:ext uri="{FF2B5EF4-FFF2-40B4-BE49-F238E27FC236}">
                <a16:creationId xmlns:a16="http://schemas.microsoft.com/office/drawing/2014/main" id="{A2DB2E3F-A6A3-42FF-B41A-3D7A58B1ADD7}"/>
              </a:ext>
            </a:extLst>
          </p:cNvPr>
          <p:cNvPicPr>
            <a:picLocks noChangeAspect="1"/>
          </p:cNvPicPr>
          <p:nvPr/>
        </p:nvPicPr>
        <p:blipFill>
          <a:blip r:embed="rId15"/>
          <a:stretch>
            <a:fillRect/>
          </a:stretch>
        </p:blipFill>
        <p:spPr>
          <a:xfrm>
            <a:off x="2813017" y="3207987"/>
            <a:ext cx="3543300" cy="581025"/>
          </a:xfrm>
          <a:prstGeom prst="rect">
            <a:avLst/>
          </a:prstGeom>
        </p:spPr>
      </p:pic>
      <p:sp>
        <p:nvSpPr>
          <p:cNvPr id="7" name="Rectangle 6">
            <a:extLst>
              <a:ext uri="{FF2B5EF4-FFF2-40B4-BE49-F238E27FC236}">
                <a16:creationId xmlns:a16="http://schemas.microsoft.com/office/drawing/2014/main" id="{E73485AA-4590-4216-A666-98D8B94C5CCD}"/>
              </a:ext>
            </a:extLst>
          </p:cNvPr>
          <p:cNvSpPr/>
          <p:nvPr/>
        </p:nvSpPr>
        <p:spPr>
          <a:xfrm>
            <a:off x="6420206" y="1800786"/>
            <a:ext cx="1858383" cy="1473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A67369F-062A-49FC-9C28-8B2636B07B42}"/>
              </a:ext>
            </a:extLst>
          </p:cNvPr>
          <p:cNvGrpSpPr/>
          <p:nvPr/>
        </p:nvGrpSpPr>
        <p:grpSpPr>
          <a:xfrm>
            <a:off x="6401234" y="1918039"/>
            <a:ext cx="2009775" cy="1885950"/>
            <a:chOff x="6365323" y="1912130"/>
            <a:chExt cx="2009775" cy="1885950"/>
          </a:xfrm>
        </p:grpSpPr>
        <p:pic>
          <p:nvPicPr>
            <p:cNvPr id="2065" name="Picture 2064">
              <a:extLst>
                <a:ext uri="{FF2B5EF4-FFF2-40B4-BE49-F238E27FC236}">
                  <a16:creationId xmlns:a16="http://schemas.microsoft.com/office/drawing/2014/main" id="{41DE4E32-E396-4363-901F-A23A4336CB49}"/>
                </a:ext>
              </a:extLst>
            </p:cNvPr>
            <p:cNvPicPr>
              <a:picLocks noChangeAspect="1"/>
            </p:cNvPicPr>
            <p:nvPr/>
          </p:nvPicPr>
          <p:blipFill>
            <a:blip r:embed="rId16"/>
            <a:stretch>
              <a:fillRect/>
            </a:stretch>
          </p:blipFill>
          <p:spPr>
            <a:xfrm>
              <a:off x="6365323" y="1912130"/>
              <a:ext cx="2009775" cy="1885950"/>
            </a:xfrm>
            <a:prstGeom prst="rect">
              <a:avLst/>
            </a:prstGeom>
          </p:spPr>
        </p:pic>
        <p:pic>
          <p:nvPicPr>
            <p:cNvPr id="2066" name="Picture 2065">
              <a:extLst>
                <a:ext uri="{FF2B5EF4-FFF2-40B4-BE49-F238E27FC236}">
                  <a16:creationId xmlns:a16="http://schemas.microsoft.com/office/drawing/2014/main" id="{11B724E9-9D60-4350-88E0-A04F31E17258}"/>
                </a:ext>
              </a:extLst>
            </p:cNvPr>
            <p:cNvPicPr>
              <a:picLocks noChangeAspect="1"/>
            </p:cNvPicPr>
            <p:nvPr/>
          </p:nvPicPr>
          <p:blipFill>
            <a:blip r:embed="rId14"/>
            <a:stretch>
              <a:fillRect/>
            </a:stretch>
          </p:blipFill>
          <p:spPr>
            <a:xfrm>
              <a:off x="6714420" y="3051186"/>
              <a:ext cx="205493" cy="199071"/>
            </a:xfrm>
            <a:prstGeom prst="rect">
              <a:avLst/>
            </a:prstGeom>
          </p:spPr>
        </p:pic>
        <p:pic>
          <p:nvPicPr>
            <p:cNvPr id="2067" name="Picture 2066">
              <a:extLst>
                <a:ext uri="{FF2B5EF4-FFF2-40B4-BE49-F238E27FC236}">
                  <a16:creationId xmlns:a16="http://schemas.microsoft.com/office/drawing/2014/main" id="{D12D5625-E44A-4F63-BB71-7F5E2C312F7F}"/>
                </a:ext>
              </a:extLst>
            </p:cNvPr>
            <p:cNvPicPr>
              <a:picLocks noChangeAspect="1"/>
            </p:cNvPicPr>
            <p:nvPr/>
          </p:nvPicPr>
          <p:blipFill>
            <a:blip r:embed="rId14"/>
            <a:stretch>
              <a:fillRect/>
            </a:stretch>
          </p:blipFill>
          <p:spPr>
            <a:xfrm>
              <a:off x="7254116" y="3049954"/>
              <a:ext cx="205493" cy="199071"/>
            </a:xfrm>
            <a:prstGeom prst="rect">
              <a:avLst/>
            </a:prstGeom>
          </p:spPr>
        </p:pic>
        <p:pic>
          <p:nvPicPr>
            <p:cNvPr id="2068" name="Picture 2067">
              <a:extLst>
                <a:ext uri="{FF2B5EF4-FFF2-40B4-BE49-F238E27FC236}">
                  <a16:creationId xmlns:a16="http://schemas.microsoft.com/office/drawing/2014/main" id="{FF7B42A3-E71F-4599-B128-9CE4C30861A2}"/>
                </a:ext>
              </a:extLst>
            </p:cNvPr>
            <p:cNvPicPr>
              <a:picLocks noChangeAspect="1"/>
            </p:cNvPicPr>
            <p:nvPr/>
          </p:nvPicPr>
          <p:blipFill>
            <a:blip r:embed="rId14"/>
            <a:stretch>
              <a:fillRect/>
            </a:stretch>
          </p:blipFill>
          <p:spPr>
            <a:xfrm>
              <a:off x="7795557" y="3036812"/>
              <a:ext cx="205493" cy="199071"/>
            </a:xfrm>
            <a:prstGeom prst="rect">
              <a:avLst/>
            </a:prstGeom>
          </p:spPr>
        </p:pic>
      </p:grpSp>
      <p:pic>
        <p:nvPicPr>
          <p:cNvPr id="11" name="Audio 10">
            <a:hlinkClick r:id="" action="ppaction://media"/>
            <a:extLst>
              <a:ext uri="{FF2B5EF4-FFF2-40B4-BE49-F238E27FC236}">
                <a16:creationId xmlns:a16="http://schemas.microsoft.com/office/drawing/2014/main" id="{64938933-72E6-4215-9DEA-2E7A22236626}"/>
              </a:ext>
            </a:extLst>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75620500"/>
      </p:ext>
    </p:extLst>
  </p:cSld>
  <p:clrMapOvr>
    <a:masterClrMapping/>
  </p:clrMapOvr>
  <mc:AlternateContent xmlns:mc="http://schemas.openxmlformats.org/markup-compatibility/2006" xmlns:p14="http://schemas.microsoft.com/office/powerpoint/2010/main">
    <mc:Choice Requires="p14">
      <p:transition spd="slow" p14:dur="2000" advTm="38485"/>
    </mc:Choice>
    <mc:Fallback xmlns="">
      <p:transition spd="slow" advTm="38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wipe(down)">
                                      <p:cBhvr>
                                        <p:cTn id="23" dur="500"/>
                                        <p:tgtEl>
                                          <p:spTgt spid="205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58"/>
                                        </p:tgtEl>
                                        <p:attrNameLst>
                                          <p:attrName>style.visibility</p:attrName>
                                        </p:attrNameLst>
                                      </p:cBhvr>
                                      <p:to>
                                        <p:strVal val="visible"/>
                                      </p:to>
                                    </p:set>
                                  </p:childTnLst>
                                </p:cTn>
                              </p:par>
                              <p:par>
                                <p:cTn id="32" presetID="22" presetClass="entr" presetSubtype="4" fill="hold" nodeType="withEffect">
                                  <p:stCondLst>
                                    <p:cond delay="0"/>
                                  </p:stCondLst>
                                  <p:childTnLst>
                                    <p:set>
                                      <p:cBhvr>
                                        <p:cTn id="33" dur="1" fill="hold">
                                          <p:stCondLst>
                                            <p:cond delay="0"/>
                                          </p:stCondLst>
                                        </p:cTn>
                                        <p:tgtEl>
                                          <p:spTgt spid="2057"/>
                                        </p:tgtEl>
                                        <p:attrNameLst>
                                          <p:attrName>style.visibility</p:attrName>
                                        </p:attrNameLst>
                                      </p:cBhvr>
                                      <p:to>
                                        <p:strVal val="visible"/>
                                      </p:to>
                                    </p:set>
                                    <p:animEffect transition="in" filter="wipe(down)">
                                      <p:cBhvr>
                                        <p:cTn id="34" dur="500"/>
                                        <p:tgtEl>
                                          <p:spTgt spid="205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1"/>
                </p:tgtEl>
              </p:cMediaNode>
            </p:audio>
          </p:childTnLst>
        </p:cTn>
      </p:par>
    </p:tnLst>
    <p:bldLst>
      <p:bldP spid="4" grpId="0"/>
      <p:bldP spid="8" grpId="0"/>
      <p:bldP spid="28" grpId="0"/>
      <p:bldP spid="2054" grpId="0" animBg="1"/>
      <p:bldP spid="2058"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Problem: Weakness of each HE scheme </a:t>
            </a:r>
          </a:p>
        </p:txBody>
      </p:sp>
      <p:graphicFrame>
        <p:nvGraphicFramePr>
          <p:cNvPr id="11" name="Table 17">
            <a:extLst>
              <a:ext uri="{FF2B5EF4-FFF2-40B4-BE49-F238E27FC236}">
                <a16:creationId xmlns:a16="http://schemas.microsoft.com/office/drawing/2014/main" id="{D84B750C-CC1F-49D2-94D2-E5C681F29E94}"/>
              </a:ext>
            </a:extLst>
          </p:cNvPr>
          <p:cNvGraphicFramePr>
            <a:graphicFrameLocks noGrp="1"/>
          </p:cNvGraphicFramePr>
          <p:nvPr>
            <p:extLst>
              <p:ext uri="{D42A27DB-BD31-4B8C-83A1-F6EECF244321}">
                <p14:modId xmlns:p14="http://schemas.microsoft.com/office/powerpoint/2010/main" val="1007084456"/>
              </p:ext>
            </p:extLst>
          </p:nvPr>
        </p:nvGraphicFramePr>
        <p:xfrm>
          <a:off x="899160" y="1173480"/>
          <a:ext cx="7475220" cy="2448339"/>
        </p:xfrm>
        <a:graphic>
          <a:graphicData uri="http://schemas.openxmlformats.org/drawingml/2006/table">
            <a:tbl>
              <a:tblPr firstRow="1" bandRow="1">
                <a:tableStyleId>{21E4AEA4-8DFA-4A89-87EB-49C32662AFE0}</a:tableStyleId>
              </a:tblPr>
              <a:tblGrid>
                <a:gridCol w="2491740">
                  <a:extLst>
                    <a:ext uri="{9D8B030D-6E8A-4147-A177-3AD203B41FA5}">
                      <a16:colId xmlns:a16="http://schemas.microsoft.com/office/drawing/2014/main" val="747937411"/>
                    </a:ext>
                  </a:extLst>
                </a:gridCol>
                <a:gridCol w="2491740">
                  <a:extLst>
                    <a:ext uri="{9D8B030D-6E8A-4147-A177-3AD203B41FA5}">
                      <a16:colId xmlns:a16="http://schemas.microsoft.com/office/drawing/2014/main" val="4137824291"/>
                    </a:ext>
                  </a:extLst>
                </a:gridCol>
                <a:gridCol w="2491740">
                  <a:extLst>
                    <a:ext uri="{9D8B030D-6E8A-4147-A177-3AD203B41FA5}">
                      <a16:colId xmlns:a16="http://schemas.microsoft.com/office/drawing/2014/main" val="1930570780"/>
                    </a:ext>
                  </a:extLst>
                </a:gridCol>
              </a:tblGrid>
              <a:tr h="345219">
                <a:tc>
                  <a:txBody>
                    <a:bodyPr/>
                    <a:lstStyle/>
                    <a:p>
                      <a:pPr algn="ctr"/>
                      <a:r>
                        <a:rPr lang="en-US" sz="1500" dirty="0"/>
                        <a:t>Operation</a:t>
                      </a:r>
                    </a:p>
                  </a:txBody>
                  <a:tcPr marL="68580" marR="68580" marT="34290" marB="34290">
                    <a:solidFill>
                      <a:srgbClr val="4471C4"/>
                    </a:solidFill>
                  </a:tcPr>
                </a:tc>
                <a:tc>
                  <a:txBody>
                    <a:bodyPr/>
                    <a:lstStyle/>
                    <a:p>
                      <a:pPr algn="ctr"/>
                      <a:r>
                        <a:rPr lang="en-US" sz="1500" dirty="0"/>
                        <a:t>BGV latency (s)</a:t>
                      </a:r>
                    </a:p>
                  </a:txBody>
                  <a:tcPr marL="68580" marR="68580" marT="34290" marB="34290">
                    <a:solidFill>
                      <a:srgbClr val="4471C4"/>
                    </a:solidFill>
                  </a:tcPr>
                </a:tc>
                <a:tc>
                  <a:txBody>
                    <a:bodyPr/>
                    <a:lstStyle/>
                    <a:p>
                      <a:pPr algn="ctr"/>
                      <a:r>
                        <a:rPr lang="en-US" sz="1500" dirty="0"/>
                        <a:t>TFHE latency (s)</a:t>
                      </a:r>
                    </a:p>
                  </a:txBody>
                  <a:tcPr marL="68580" marR="68580" marT="34290" marB="34290">
                    <a:solidFill>
                      <a:srgbClr val="4471C4"/>
                    </a:solidFill>
                  </a:tcPr>
                </a:tc>
                <a:extLst>
                  <a:ext uri="{0D108BD9-81ED-4DB2-BD59-A6C34878D82A}">
                    <a16:rowId xmlns:a16="http://schemas.microsoft.com/office/drawing/2014/main" val="3533838737"/>
                  </a:ext>
                </a:extLst>
              </a:tr>
              <a:tr h="288387">
                <a:tc>
                  <a:txBody>
                    <a:bodyPr/>
                    <a:lstStyle/>
                    <a:p>
                      <a:pPr algn="ctr"/>
                      <a:r>
                        <a:rPr lang="en-US" sz="1500" dirty="0"/>
                        <a:t>Ciphertext </a:t>
                      </a:r>
                      <a:r>
                        <a:rPr lang="en-US" altLang="zh-CN" sz="1500" dirty="0"/>
                        <a:t>activation</a:t>
                      </a:r>
                      <a:r>
                        <a:rPr lang="en-US" sz="1500" dirty="0"/>
                        <a:t>: </a:t>
                      </a:r>
                    </a:p>
                    <a:p>
                      <a:pPr algn="ctr"/>
                      <a:r>
                        <a:rPr lang="en-US" sz="1500" b="1" dirty="0" err="1"/>
                        <a:t>ActCC</a:t>
                      </a:r>
                      <a:r>
                        <a:rPr lang="en-US" sz="1500" dirty="0"/>
                        <a:t>                                 </a:t>
                      </a:r>
                    </a:p>
                  </a:txBody>
                  <a:tcPr marL="68580" marR="68580" marT="34290" marB="34290">
                    <a:solidFill>
                      <a:srgbClr val="CED4EA"/>
                    </a:solidFill>
                  </a:tcPr>
                </a:tc>
                <a:tc>
                  <a:txBody>
                    <a:bodyPr/>
                    <a:lstStyle/>
                    <a:p>
                      <a:pPr algn="ctr"/>
                      <a:r>
                        <a:rPr lang="en-US" sz="1500" dirty="0"/>
                        <a:t>307.9</a:t>
                      </a:r>
                    </a:p>
                  </a:txBody>
                  <a:tcPr marL="68580" marR="68580" marT="34290" marB="34290">
                    <a:solidFill>
                      <a:srgbClr val="CED4EA"/>
                    </a:solidFill>
                  </a:tcPr>
                </a:tc>
                <a:tc>
                  <a:txBody>
                    <a:bodyPr/>
                    <a:lstStyle/>
                    <a:p>
                      <a:pPr algn="ctr"/>
                      <a:r>
                        <a:rPr lang="en-US" sz="1500" b="1" dirty="0">
                          <a:solidFill>
                            <a:srgbClr val="00B050"/>
                          </a:solidFill>
                        </a:rPr>
                        <a:t>3.328</a:t>
                      </a:r>
                    </a:p>
                  </a:txBody>
                  <a:tcPr marL="68580" marR="68580" marT="34290" marB="34290">
                    <a:solidFill>
                      <a:srgbClr val="CED4EA"/>
                    </a:solidFill>
                  </a:tcPr>
                </a:tc>
                <a:extLst>
                  <a:ext uri="{0D108BD9-81ED-4DB2-BD59-A6C34878D82A}">
                    <a16:rowId xmlns:a16="http://schemas.microsoft.com/office/drawing/2014/main" val="2026028117"/>
                  </a:ext>
                </a:extLst>
              </a:tr>
              <a:tr h="311247">
                <a:tc>
                  <a:txBody>
                    <a:bodyPr/>
                    <a:lstStyle/>
                    <a:p>
                      <a:pPr algn="ctr"/>
                      <a:r>
                        <a:rPr lang="en-US" sz="1500" dirty="0"/>
                        <a:t>Ciphertext-Ciphertext </a:t>
                      </a:r>
                      <a:r>
                        <a:rPr lang="en-US" sz="1500" dirty="0" err="1"/>
                        <a:t>mult</a:t>
                      </a:r>
                      <a:r>
                        <a:rPr lang="en-US" sz="1500" dirty="0"/>
                        <a:t>: </a:t>
                      </a:r>
                      <a:r>
                        <a:rPr lang="en-US" sz="1500" b="1" dirty="0" err="1"/>
                        <a:t>MultCC</a:t>
                      </a:r>
                      <a:endParaRPr lang="en-US" sz="1500" b="1" dirty="0"/>
                    </a:p>
                  </a:txBody>
                  <a:tcPr marL="68580" marR="68580" marT="34290" marB="34290">
                    <a:solidFill>
                      <a:srgbClr val="E9EAF4"/>
                    </a:solidFill>
                  </a:tcPr>
                </a:tc>
                <a:tc>
                  <a:txBody>
                    <a:bodyPr/>
                    <a:lstStyle/>
                    <a:p>
                      <a:pPr algn="ctr"/>
                      <a:r>
                        <a:rPr lang="en-US" sz="1500" b="1" dirty="0">
                          <a:solidFill>
                            <a:srgbClr val="00B050"/>
                          </a:solidFill>
                        </a:rPr>
                        <a:t>0.012 </a:t>
                      </a:r>
                    </a:p>
                  </a:txBody>
                  <a:tcPr marL="68580" marR="68580" marT="34290" marB="34290">
                    <a:solidFill>
                      <a:srgbClr val="E9EAF4"/>
                    </a:solidFill>
                  </a:tcPr>
                </a:tc>
                <a:tc>
                  <a:txBody>
                    <a:bodyPr/>
                    <a:lstStyle/>
                    <a:p>
                      <a:pPr algn="ctr"/>
                      <a:r>
                        <a:rPr lang="en-US" sz="1500" dirty="0"/>
                        <a:t>2.121</a:t>
                      </a:r>
                    </a:p>
                  </a:txBody>
                  <a:tcPr marL="68580" marR="68580" marT="34290" marB="34290">
                    <a:solidFill>
                      <a:srgbClr val="E9EAF4"/>
                    </a:solidFill>
                  </a:tcPr>
                </a:tc>
                <a:extLst>
                  <a:ext uri="{0D108BD9-81ED-4DB2-BD59-A6C34878D82A}">
                    <a16:rowId xmlns:a16="http://schemas.microsoft.com/office/drawing/2014/main" val="1028637725"/>
                  </a:ext>
                </a:extLst>
              </a:tr>
              <a:tr h="378017">
                <a:tc>
                  <a:txBody>
                    <a:bodyPr/>
                    <a:lstStyle/>
                    <a:p>
                      <a:pPr algn="ctr"/>
                      <a:r>
                        <a:rPr lang="en-US" sz="1500" dirty="0"/>
                        <a:t>Ciphertext-Plaintext </a:t>
                      </a:r>
                      <a:r>
                        <a:rPr lang="en-US" sz="1500" dirty="0" err="1"/>
                        <a:t>mult</a:t>
                      </a:r>
                      <a:r>
                        <a:rPr lang="en-US" sz="1500" dirty="0"/>
                        <a:t>: </a:t>
                      </a:r>
                      <a:r>
                        <a:rPr lang="en-US" sz="1500" b="1" dirty="0" err="1"/>
                        <a:t>MultCP</a:t>
                      </a:r>
                      <a:endParaRPr lang="en-US" sz="1500" b="1" dirty="0"/>
                    </a:p>
                  </a:txBody>
                  <a:tcPr marL="68580" marR="68580" marT="34290" marB="34290">
                    <a:solidFill>
                      <a:srgbClr val="CED4EA"/>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500" b="1" dirty="0">
                          <a:solidFill>
                            <a:srgbClr val="00B050"/>
                          </a:solidFill>
                        </a:rPr>
                        <a:t>0.001</a:t>
                      </a:r>
                    </a:p>
                  </a:txBody>
                  <a:tcPr marL="68580" marR="68580" marT="34290" marB="34290">
                    <a:solidFill>
                      <a:srgbClr val="CED4EA"/>
                    </a:solidFill>
                  </a:tcPr>
                </a:tc>
                <a:tc>
                  <a:txBody>
                    <a:bodyPr/>
                    <a:lstStyle/>
                    <a:p>
                      <a:pPr algn="ctr"/>
                      <a:r>
                        <a:rPr lang="en-US" sz="1500" dirty="0"/>
                        <a:t>0.092</a:t>
                      </a:r>
                    </a:p>
                  </a:txBody>
                  <a:tcPr marL="68580" marR="68580" marT="34290" marB="34290">
                    <a:solidFill>
                      <a:srgbClr val="CED4EA"/>
                    </a:solidFill>
                  </a:tcPr>
                </a:tc>
                <a:extLst>
                  <a:ext uri="{0D108BD9-81ED-4DB2-BD59-A6C34878D82A}">
                    <a16:rowId xmlns:a16="http://schemas.microsoft.com/office/drawing/2014/main" val="4114397432"/>
                  </a:ext>
                </a:extLst>
              </a:tr>
              <a:tr h="378017">
                <a:tc>
                  <a:txBody>
                    <a:bodyPr/>
                    <a:lstStyle/>
                    <a:p>
                      <a:pPr algn="ctr"/>
                      <a:r>
                        <a:rPr lang="en-US" sz="1500" dirty="0"/>
                        <a:t>Ciphertext-Ciphertext add: </a:t>
                      </a:r>
                      <a:r>
                        <a:rPr lang="en-US" sz="1500" b="1" dirty="0" err="1"/>
                        <a:t>AddCC</a:t>
                      </a:r>
                      <a:endParaRPr lang="en-US" sz="1500" b="1" dirty="0"/>
                    </a:p>
                  </a:txBody>
                  <a:tcPr marL="68580" marR="68580" marT="34290" marB="34290">
                    <a:solidFill>
                      <a:srgbClr val="E9EAF4"/>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500" b="1" dirty="0">
                          <a:solidFill>
                            <a:srgbClr val="00B050"/>
                          </a:solidFill>
                        </a:rPr>
                        <a:t>0.002 </a:t>
                      </a:r>
                    </a:p>
                  </a:txBody>
                  <a:tcPr marL="68580" marR="68580" marT="34290" marB="34290">
                    <a:solidFill>
                      <a:srgbClr val="E9EAF4"/>
                    </a:solidFill>
                  </a:tcPr>
                </a:tc>
                <a:tc>
                  <a:txBody>
                    <a:bodyPr/>
                    <a:lstStyle/>
                    <a:p>
                      <a:pPr algn="ctr"/>
                      <a:r>
                        <a:rPr lang="en-US" sz="1500" dirty="0"/>
                        <a:t>0.312</a:t>
                      </a:r>
                    </a:p>
                  </a:txBody>
                  <a:tcPr marL="68580" marR="68580" marT="34290" marB="34290">
                    <a:solidFill>
                      <a:srgbClr val="E9EAF4"/>
                    </a:solidFill>
                  </a:tcPr>
                </a:tc>
                <a:extLst>
                  <a:ext uri="{0D108BD9-81ED-4DB2-BD59-A6C34878D82A}">
                    <a16:rowId xmlns:a16="http://schemas.microsoft.com/office/drawing/2014/main" val="266268500"/>
                  </a:ext>
                </a:extLst>
              </a:tr>
            </a:tbl>
          </a:graphicData>
        </a:graphic>
      </p:graphicFrame>
      <p:sp>
        <p:nvSpPr>
          <p:cNvPr id="8" name="TextBox 7">
            <a:extLst>
              <a:ext uri="{FF2B5EF4-FFF2-40B4-BE49-F238E27FC236}">
                <a16:creationId xmlns:a16="http://schemas.microsoft.com/office/drawing/2014/main" id="{CA7D40B0-F1A5-4319-AEB0-D0B8A2835502}"/>
              </a:ext>
            </a:extLst>
          </p:cNvPr>
          <p:cNvSpPr txBox="1"/>
          <p:nvPr/>
        </p:nvSpPr>
        <p:spPr>
          <a:xfrm>
            <a:off x="104719" y="3785354"/>
            <a:ext cx="9064101" cy="369332"/>
          </a:xfrm>
          <a:prstGeom prst="rect">
            <a:avLst/>
          </a:prstGeom>
          <a:noFill/>
        </p:spPr>
        <p:txBody>
          <a:bodyPr wrap="square">
            <a:spAutoFit/>
          </a:bodyPr>
          <a:lstStyle/>
          <a:p>
            <a:pPr lvl="1">
              <a:lnSpc>
                <a:spcPct val="90000"/>
              </a:lnSpc>
              <a:spcBef>
                <a:spcPts val="450"/>
              </a:spcBef>
            </a:pPr>
            <a:r>
              <a:rPr lang="en-US" sz="2000" dirty="0">
                <a:solidFill>
                  <a:prstClr val="black"/>
                </a:solidFill>
                <a:latin typeface="+mj-lt"/>
              </a:rPr>
              <a:t>Could we use </a:t>
            </a:r>
            <a:r>
              <a:rPr lang="en-US" sz="2000" b="1" dirty="0">
                <a:solidFill>
                  <a:srgbClr val="00B050"/>
                </a:solidFill>
                <a:latin typeface="+mj-lt"/>
              </a:rPr>
              <a:t>BGV for linear operations </a:t>
            </a:r>
            <a:r>
              <a:rPr lang="en-US" sz="2000" dirty="0">
                <a:solidFill>
                  <a:prstClr val="black"/>
                </a:solidFill>
                <a:latin typeface="+mj-lt"/>
              </a:rPr>
              <a:t>and use </a:t>
            </a:r>
            <a:r>
              <a:rPr lang="en-US" sz="2000" b="1" dirty="0">
                <a:solidFill>
                  <a:srgbClr val="00B050"/>
                </a:solidFill>
                <a:latin typeface="+mj-lt"/>
              </a:rPr>
              <a:t>TFHE for non-linear operations</a:t>
            </a:r>
            <a:r>
              <a:rPr lang="en-US" sz="2000" dirty="0">
                <a:solidFill>
                  <a:prstClr val="black"/>
                </a:solidFill>
                <a:latin typeface="+mj-lt"/>
              </a:rPr>
              <a:t>? </a:t>
            </a:r>
          </a:p>
        </p:txBody>
      </p:sp>
      <p:sp>
        <p:nvSpPr>
          <p:cNvPr id="6" name="Slide Number Placeholder 4">
            <a:extLst>
              <a:ext uri="{FF2B5EF4-FFF2-40B4-BE49-F238E27FC236}">
                <a16:creationId xmlns:a16="http://schemas.microsoft.com/office/drawing/2014/main" id="{32B52E25-AD1E-4486-B5E4-FBFCCE277299}"/>
              </a:ext>
            </a:extLst>
          </p:cNvPr>
          <p:cNvSpPr>
            <a:spLocks noGrp="1"/>
          </p:cNvSpPr>
          <p:nvPr>
            <p:ph type="sldNum" sz="quarter" idx="12"/>
          </p:nvPr>
        </p:nvSpPr>
        <p:spPr>
          <a:xfrm>
            <a:off x="7425345" y="4844840"/>
            <a:ext cx="984019" cy="273844"/>
          </a:xfrm>
        </p:spPr>
        <p:txBody>
          <a:bodyPr/>
          <a:lstStyle/>
          <a:p>
            <a:fld id="{8C71CAF9-4461-454A-B702-D536C3775752}" type="slidenum">
              <a:rPr lang="en-US" smtClean="0"/>
              <a:t>22</a:t>
            </a:fld>
            <a:endParaRPr lang="en-US" dirty="0"/>
          </a:p>
        </p:txBody>
      </p:sp>
      <p:pic>
        <p:nvPicPr>
          <p:cNvPr id="4" name="Audio 3">
            <a:hlinkClick r:id="" action="ppaction://media"/>
            <a:extLst>
              <a:ext uri="{FF2B5EF4-FFF2-40B4-BE49-F238E27FC236}">
                <a16:creationId xmlns:a16="http://schemas.microsoft.com/office/drawing/2014/main" id="{6A056611-8C67-4B97-B186-DF838EFDAD5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869989681"/>
      </p:ext>
    </p:extLst>
  </p:cSld>
  <p:clrMapOvr>
    <a:masterClrMapping/>
  </p:clrMapOvr>
  <mc:AlternateContent xmlns:mc="http://schemas.openxmlformats.org/markup-compatibility/2006" xmlns:p14="http://schemas.microsoft.com/office/powerpoint/2010/main">
    <mc:Choice Requires="p14">
      <p:transition spd="slow" p14:dur="2000" advTm="22208"/>
    </mc:Choice>
    <mc:Fallback xmlns="">
      <p:transition spd="slow" advTm="22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369721E-C0FB-43E7-9E9A-3BF2A0D9A0BC}"/>
              </a:ext>
            </a:extLst>
          </p:cNvPr>
          <p:cNvSpPr/>
          <p:nvPr/>
        </p:nvSpPr>
        <p:spPr>
          <a:xfrm>
            <a:off x="0" y="4581642"/>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rmAutofit/>
          </a:bodyPr>
          <a:lstStyle/>
          <a:p>
            <a:pPr algn="ctr"/>
            <a:r>
              <a:rPr lang="en-US" dirty="0"/>
              <a:t>Solution: Training using </a:t>
            </a:r>
            <a:r>
              <a:rPr lang="en-US" b="1" dirty="0"/>
              <a:t>multiple </a:t>
            </a:r>
            <a:r>
              <a:rPr lang="en-US" dirty="0"/>
              <a:t>HE schemes</a:t>
            </a:r>
          </a:p>
        </p:txBody>
      </p:sp>
      <p:sp>
        <p:nvSpPr>
          <p:cNvPr id="85" name="Rectangle 84">
            <a:extLst>
              <a:ext uri="{FF2B5EF4-FFF2-40B4-BE49-F238E27FC236}">
                <a16:creationId xmlns:a16="http://schemas.microsoft.com/office/drawing/2014/main" id="{70670DCF-66B1-44CA-963D-4D0833A51D41}"/>
              </a:ext>
            </a:extLst>
          </p:cNvPr>
          <p:cNvSpPr/>
          <p:nvPr/>
        </p:nvSpPr>
        <p:spPr>
          <a:xfrm>
            <a:off x="771525" y="1190611"/>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DE3E5F1-D806-417A-BAF5-8EE5EDA8A787}"/>
              </a:ext>
            </a:extLst>
          </p:cNvPr>
          <p:cNvSpPr txBox="1"/>
          <p:nvPr/>
        </p:nvSpPr>
        <p:spPr>
          <a:xfrm>
            <a:off x="1205207" y="3464193"/>
            <a:ext cx="6929140" cy="1015663"/>
          </a:xfrm>
          <a:prstGeom prst="rect">
            <a:avLst/>
          </a:prstGeom>
          <a:noFill/>
        </p:spPr>
        <p:txBody>
          <a:bodyPr wrap="square">
            <a:spAutoFit/>
          </a:bodyPr>
          <a:lstStyle/>
          <a:p>
            <a:pPr marL="342900" indent="-342900">
              <a:buAutoNum type="arabicPeriod"/>
            </a:pPr>
            <a:r>
              <a:rPr lang="en-US" sz="2000" dirty="0"/>
              <a:t>Use BGV scheme to implement linear ops. ,i.e., Convolutions </a:t>
            </a:r>
          </a:p>
          <a:p>
            <a:pPr marL="342900" indent="-342900">
              <a:buAutoNum type="arabicPeriod"/>
            </a:pPr>
            <a:r>
              <a:rPr lang="en-US" sz="2000" dirty="0"/>
              <a:t>Switch BGV scheme to TFHE scheme</a:t>
            </a:r>
          </a:p>
          <a:p>
            <a:pPr marL="342900" indent="-342900">
              <a:buAutoNum type="arabicPeriod"/>
            </a:pPr>
            <a:r>
              <a:rPr lang="en-US" sz="2000" dirty="0"/>
              <a:t>Use TFHE scheme to implement activations, i.e., </a:t>
            </a:r>
            <a:r>
              <a:rPr lang="en-US" sz="2000" i="1" dirty="0" err="1"/>
              <a:t>ReLU</a:t>
            </a:r>
            <a:r>
              <a:rPr lang="en-US" sz="2000" dirty="0"/>
              <a:t>.</a:t>
            </a:r>
          </a:p>
        </p:txBody>
      </p:sp>
      <p:sp>
        <p:nvSpPr>
          <p:cNvPr id="8" name="Slide Number Placeholder 4">
            <a:extLst>
              <a:ext uri="{FF2B5EF4-FFF2-40B4-BE49-F238E27FC236}">
                <a16:creationId xmlns:a16="http://schemas.microsoft.com/office/drawing/2014/main" id="{7B950345-20CE-4BB8-80B8-3D293D8ED99F}"/>
              </a:ext>
            </a:extLst>
          </p:cNvPr>
          <p:cNvSpPr>
            <a:spLocks noGrp="1"/>
          </p:cNvSpPr>
          <p:nvPr>
            <p:ph type="sldNum" sz="quarter" idx="12"/>
          </p:nvPr>
        </p:nvSpPr>
        <p:spPr>
          <a:xfrm>
            <a:off x="7425345" y="4844840"/>
            <a:ext cx="984019" cy="273844"/>
          </a:xfrm>
        </p:spPr>
        <p:txBody>
          <a:bodyPr/>
          <a:lstStyle/>
          <a:p>
            <a:fld id="{8C71CAF9-4461-454A-B702-D536C3775752}" type="slidenum">
              <a:rPr lang="en-US" smtClean="0"/>
              <a:t>23</a:t>
            </a:fld>
            <a:endParaRPr lang="en-US" dirty="0"/>
          </a:p>
        </p:txBody>
      </p:sp>
      <p:pic>
        <p:nvPicPr>
          <p:cNvPr id="5" name="Picture 4">
            <a:extLst>
              <a:ext uri="{FF2B5EF4-FFF2-40B4-BE49-F238E27FC236}">
                <a16:creationId xmlns:a16="http://schemas.microsoft.com/office/drawing/2014/main" id="{A53080D3-59FD-4033-8074-F97D918B0100}"/>
              </a:ext>
            </a:extLst>
          </p:cNvPr>
          <p:cNvPicPr>
            <a:picLocks noChangeAspect="1"/>
          </p:cNvPicPr>
          <p:nvPr/>
        </p:nvPicPr>
        <p:blipFill>
          <a:blip r:embed="rId6"/>
          <a:stretch>
            <a:fillRect/>
          </a:stretch>
        </p:blipFill>
        <p:spPr>
          <a:xfrm>
            <a:off x="1280907" y="974900"/>
            <a:ext cx="6353175" cy="2438400"/>
          </a:xfrm>
          <a:prstGeom prst="rect">
            <a:avLst/>
          </a:prstGeom>
        </p:spPr>
      </p:pic>
      <p:pic>
        <p:nvPicPr>
          <p:cNvPr id="6" name="Picture 5">
            <a:extLst>
              <a:ext uri="{FF2B5EF4-FFF2-40B4-BE49-F238E27FC236}">
                <a16:creationId xmlns:a16="http://schemas.microsoft.com/office/drawing/2014/main" id="{A01D23B3-81A8-4579-B33E-1BDF47C05D67}"/>
              </a:ext>
            </a:extLst>
          </p:cNvPr>
          <p:cNvPicPr>
            <a:picLocks noChangeAspect="1"/>
          </p:cNvPicPr>
          <p:nvPr/>
        </p:nvPicPr>
        <p:blipFill>
          <a:blip r:embed="rId7"/>
          <a:stretch>
            <a:fillRect/>
          </a:stretch>
        </p:blipFill>
        <p:spPr>
          <a:xfrm>
            <a:off x="2495674" y="1488214"/>
            <a:ext cx="638175" cy="1609725"/>
          </a:xfrm>
          <a:prstGeom prst="rect">
            <a:avLst/>
          </a:prstGeom>
        </p:spPr>
      </p:pic>
      <p:pic>
        <p:nvPicPr>
          <p:cNvPr id="9" name="Picture 8">
            <a:extLst>
              <a:ext uri="{FF2B5EF4-FFF2-40B4-BE49-F238E27FC236}">
                <a16:creationId xmlns:a16="http://schemas.microsoft.com/office/drawing/2014/main" id="{4287C069-47DC-4EEB-9552-03234DC7A5AF}"/>
              </a:ext>
            </a:extLst>
          </p:cNvPr>
          <p:cNvPicPr>
            <a:picLocks noChangeAspect="1"/>
          </p:cNvPicPr>
          <p:nvPr/>
        </p:nvPicPr>
        <p:blipFill>
          <a:blip r:embed="rId8"/>
          <a:stretch>
            <a:fillRect/>
          </a:stretch>
        </p:blipFill>
        <p:spPr>
          <a:xfrm>
            <a:off x="2976522" y="1478689"/>
            <a:ext cx="1571625" cy="1619250"/>
          </a:xfrm>
          <a:prstGeom prst="rect">
            <a:avLst/>
          </a:prstGeom>
        </p:spPr>
      </p:pic>
      <p:pic>
        <p:nvPicPr>
          <p:cNvPr id="10" name="Picture 9">
            <a:extLst>
              <a:ext uri="{FF2B5EF4-FFF2-40B4-BE49-F238E27FC236}">
                <a16:creationId xmlns:a16="http://schemas.microsoft.com/office/drawing/2014/main" id="{89F8414E-E9AF-4225-9352-5F90FB57C7C3}"/>
              </a:ext>
            </a:extLst>
          </p:cNvPr>
          <p:cNvPicPr>
            <a:picLocks noChangeAspect="1"/>
          </p:cNvPicPr>
          <p:nvPr/>
        </p:nvPicPr>
        <p:blipFill>
          <a:blip r:embed="rId9"/>
          <a:stretch>
            <a:fillRect/>
          </a:stretch>
        </p:blipFill>
        <p:spPr>
          <a:xfrm>
            <a:off x="4390820" y="1490404"/>
            <a:ext cx="638175" cy="1609725"/>
          </a:xfrm>
          <a:prstGeom prst="rect">
            <a:avLst/>
          </a:prstGeom>
        </p:spPr>
      </p:pic>
      <p:grpSp>
        <p:nvGrpSpPr>
          <p:cNvPr id="12" name="Group 11">
            <a:extLst>
              <a:ext uri="{FF2B5EF4-FFF2-40B4-BE49-F238E27FC236}">
                <a16:creationId xmlns:a16="http://schemas.microsoft.com/office/drawing/2014/main" id="{CEEAC8C7-D561-4ECA-AE4B-E76071F29FCE}"/>
              </a:ext>
            </a:extLst>
          </p:cNvPr>
          <p:cNvGrpSpPr/>
          <p:nvPr/>
        </p:nvGrpSpPr>
        <p:grpSpPr>
          <a:xfrm>
            <a:off x="1785732" y="1421113"/>
            <a:ext cx="5848350" cy="2124075"/>
            <a:chOff x="2335638" y="1190611"/>
            <a:chExt cx="5848350" cy="2124075"/>
          </a:xfrm>
        </p:grpSpPr>
        <p:pic>
          <p:nvPicPr>
            <p:cNvPr id="19" name="Picture 18">
              <a:extLst>
                <a:ext uri="{FF2B5EF4-FFF2-40B4-BE49-F238E27FC236}">
                  <a16:creationId xmlns:a16="http://schemas.microsoft.com/office/drawing/2014/main" id="{7A0F9BDD-A523-4094-903A-260B368BFBCC}"/>
                </a:ext>
              </a:extLst>
            </p:cNvPr>
            <p:cNvPicPr>
              <a:picLocks noChangeAspect="1"/>
            </p:cNvPicPr>
            <p:nvPr/>
          </p:nvPicPr>
          <p:blipFill rotWithShape="1">
            <a:blip r:embed="rId6"/>
            <a:srcRect l="11386" t="50132" r="86195" b="36857"/>
            <a:stretch/>
          </p:blipFill>
          <p:spPr>
            <a:xfrm>
              <a:off x="6558280" y="1937946"/>
              <a:ext cx="216662" cy="317264"/>
            </a:xfrm>
            <a:prstGeom prst="rect">
              <a:avLst/>
            </a:prstGeom>
          </p:spPr>
        </p:pic>
        <p:pic>
          <p:nvPicPr>
            <p:cNvPr id="20" name="Picture 19">
              <a:extLst>
                <a:ext uri="{FF2B5EF4-FFF2-40B4-BE49-F238E27FC236}">
                  <a16:creationId xmlns:a16="http://schemas.microsoft.com/office/drawing/2014/main" id="{0DEB3CEC-193C-4D94-91BD-EDF24886FFA4}"/>
                </a:ext>
              </a:extLst>
            </p:cNvPr>
            <p:cNvPicPr>
              <a:picLocks noChangeAspect="1"/>
            </p:cNvPicPr>
            <p:nvPr/>
          </p:nvPicPr>
          <p:blipFill rotWithShape="1">
            <a:blip r:embed="rId6"/>
            <a:srcRect l="11386" t="50132" r="86195" b="36857"/>
            <a:stretch/>
          </p:blipFill>
          <p:spPr>
            <a:xfrm>
              <a:off x="7009973" y="1929740"/>
              <a:ext cx="216662" cy="317264"/>
            </a:xfrm>
            <a:prstGeom prst="rect">
              <a:avLst/>
            </a:prstGeom>
          </p:spPr>
        </p:pic>
        <p:pic>
          <p:nvPicPr>
            <p:cNvPr id="21" name="Picture 20">
              <a:extLst>
                <a:ext uri="{FF2B5EF4-FFF2-40B4-BE49-F238E27FC236}">
                  <a16:creationId xmlns:a16="http://schemas.microsoft.com/office/drawing/2014/main" id="{A3685EEF-A1ED-41E2-9781-65ACC7F73E77}"/>
                </a:ext>
              </a:extLst>
            </p:cNvPr>
            <p:cNvPicPr>
              <a:picLocks noChangeAspect="1"/>
            </p:cNvPicPr>
            <p:nvPr/>
          </p:nvPicPr>
          <p:blipFill rotWithShape="1">
            <a:blip r:embed="rId6"/>
            <a:srcRect l="11386" t="50132" r="86195" b="36857"/>
            <a:stretch/>
          </p:blipFill>
          <p:spPr>
            <a:xfrm>
              <a:off x="7463270" y="1924606"/>
              <a:ext cx="216662" cy="317264"/>
            </a:xfrm>
            <a:prstGeom prst="rect">
              <a:avLst/>
            </a:prstGeom>
          </p:spPr>
        </p:pic>
        <p:pic>
          <p:nvPicPr>
            <p:cNvPr id="13" name="Picture 12">
              <a:extLst>
                <a:ext uri="{FF2B5EF4-FFF2-40B4-BE49-F238E27FC236}">
                  <a16:creationId xmlns:a16="http://schemas.microsoft.com/office/drawing/2014/main" id="{5D639A3D-E836-4F1D-BAFA-2A21229FA4DF}"/>
                </a:ext>
              </a:extLst>
            </p:cNvPr>
            <p:cNvPicPr>
              <a:picLocks noChangeAspect="1"/>
            </p:cNvPicPr>
            <p:nvPr/>
          </p:nvPicPr>
          <p:blipFill>
            <a:blip r:embed="rId10"/>
            <a:stretch>
              <a:fillRect/>
            </a:stretch>
          </p:blipFill>
          <p:spPr>
            <a:xfrm>
              <a:off x="2335638" y="1190611"/>
              <a:ext cx="5848350" cy="2124075"/>
            </a:xfrm>
            <a:prstGeom prst="rect">
              <a:avLst/>
            </a:prstGeom>
          </p:spPr>
        </p:pic>
      </p:grpSp>
      <p:pic>
        <p:nvPicPr>
          <p:cNvPr id="7" name="Audio 6">
            <a:hlinkClick r:id="" action="ppaction://media"/>
            <a:extLst>
              <a:ext uri="{FF2B5EF4-FFF2-40B4-BE49-F238E27FC236}">
                <a16:creationId xmlns:a16="http://schemas.microsoft.com/office/drawing/2014/main" id="{CA83FF78-6B45-4471-BEC6-3186FD06D7CE}"/>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038791233"/>
      </p:ext>
    </p:extLst>
  </p:cSld>
  <p:clrMapOvr>
    <a:masterClrMapping/>
  </p:clrMapOvr>
  <mc:AlternateContent xmlns:mc="http://schemas.openxmlformats.org/markup-compatibility/2006" xmlns:p14="http://schemas.microsoft.com/office/powerpoint/2010/main">
    <mc:Choice Requires="p14">
      <p:transition spd="slow" p14:dur="2000" advTm="23785"/>
    </mc:Choice>
    <mc:Fallback xmlns="">
      <p:transition spd="slow" advTm="23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 presetClass="entr" presetSubtype="0" fill="hold" nodeType="withEffect">
                                  <p:stCondLst>
                                    <p:cond delay="0"/>
                                  </p:stCondLst>
                                  <p:childTnLst>
                                    <p:set>
                                      <p:cBhvr>
                                        <p:cTn id="17"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369721E-C0FB-43E7-9E9A-3BF2A0D9A0BC}"/>
              </a:ext>
            </a:extLst>
          </p:cNvPr>
          <p:cNvSpPr/>
          <p:nvPr/>
        </p:nvSpPr>
        <p:spPr>
          <a:xfrm>
            <a:off x="0" y="4581642"/>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rmAutofit/>
          </a:bodyPr>
          <a:lstStyle/>
          <a:p>
            <a:pPr algn="ctr"/>
            <a:r>
              <a:rPr lang="en-US" dirty="0"/>
              <a:t>Experiments and Results</a:t>
            </a:r>
          </a:p>
        </p:txBody>
      </p:sp>
      <p:sp>
        <p:nvSpPr>
          <p:cNvPr id="85" name="Rectangle 84">
            <a:extLst>
              <a:ext uri="{FF2B5EF4-FFF2-40B4-BE49-F238E27FC236}">
                <a16:creationId xmlns:a16="http://schemas.microsoft.com/office/drawing/2014/main" id="{70670DCF-66B1-44CA-963D-4D0833A51D41}"/>
              </a:ext>
            </a:extLst>
          </p:cNvPr>
          <p:cNvSpPr/>
          <p:nvPr/>
        </p:nvSpPr>
        <p:spPr>
          <a:xfrm>
            <a:off x="771525" y="1190611"/>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3">
            <a:extLst>
              <a:ext uri="{FF2B5EF4-FFF2-40B4-BE49-F238E27FC236}">
                <a16:creationId xmlns:a16="http://schemas.microsoft.com/office/drawing/2014/main" id="{B2A52191-3FFB-4BDF-84B1-C7ADA58EDB80}"/>
              </a:ext>
            </a:extLst>
          </p:cNvPr>
          <p:cNvGraphicFramePr>
            <a:graphicFrameLocks noGrp="1"/>
          </p:cNvGraphicFramePr>
          <p:nvPr>
            <p:extLst>
              <p:ext uri="{D42A27DB-BD31-4B8C-83A1-F6EECF244321}">
                <p14:modId xmlns:p14="http://schemas.microsoft.com/office/powerpoint/2010/main" val="458545225"/>
              </p:ext>
            </p:extLst>
          </p:nvPr>
        </p:nvGraphicFramePr>
        <p:xfrm>
          <a:off x="266329" y="1467243"/>
          <a:ext cx="8748878" cy="2028422"/>
        </p:xfrm>
        <a:graphic>
          <a:graphicData uri="http://schemas.openxmlformats.org/drawingml/2006/table">
            <a:tbl>
              <a:tblPr firstRow="1" bandRow="1">
                <a:tableStyleId>{5C22544A-7EE6-4342-B048-85BDC9FD1C3A}</a:tableStyleId>
              </a:tblPr>
              <a:tblGrid>
                <a:gridCol w="1327955">
                  <a:extLst>
                    <a:ext uri="{9D8B030D-6E8A-4147-A177-3AD203B41FA5}">
                      <a16:colId xmlns:a16="http://schemas.microsoft.com/office/drawing/2014/main" val="2153709359"/>
                    </a:ext>
                  </a:extLst>
                </a:gridCol>
                <a:gridCol w="1978913">
                  <a:extLst>
                    <a:ext uri="{9D8B030D-6E8A-4147-A177-3AD203B41FA5}">
                      <a16:colId xmlns:a16="http://schemas.microsoft.com/office/drawing/2014/main" val="484618234"/>
                    </a:ext>
                  </a:extLst>
                </a:gridCol>
                <a:gridCol w="1640414">
                  <a:extLst>
                    <a:ext uri="{9D8B030D-6E8A-4147-A177-3AD203B41FA5}">
                      <a16:colId xmlns:a16="http://schemas.microsoft.com/office/drawing/2014/main" val="43674439"/>
                    </a:ext>
                  </a:extLst>
                </a:gridCol>
                <a:gridCol w="2051820">
                  <a:extLst>
                    <a:ext uri="{9D8B030D-6E8A-4147-A177-3AD203B41FA5}">
                      <a16:colId xmlns:a16="http://schemas.microsoft.com/office/drawing/2014/main" val="3037105725"/>
                    </a:ext>
                  </a:extLst>
                </a:gridCol>
                <a:gridCol w="1749776">
                  <a:extLst>
                    <a:ext uri="{9D8B030D-6E8A-4147-A177-3AD203B41FA5}">
                      <a16:colId xmlns:a16="http://schemas.microsoft.com/office/drawing/2014/main" val="1682096195"/>
                    </a:ext>
                  </a:extLst>
                </a:gridCol>
              </a:tblGrid>
              <a:tr h="398017">
                <a:tc>
                  <a:txBody>
                    <a:bodyPr/>
                    <a:lstStyle/>
                    <a:p>
                      <a:r>
                        <a:rPr lang="en-US" sz="1800" dirty="0"/>
                        <a:t>Schemes</a:t>
                      </a:r>
                    </a:p>
                  </a:txBody>
                  <a:tcPr/>
                </a:tc>
                <a:tc gridSpan="2">
                  <a:txBody>
                    <a:bodyPr/>
                    <a:lstStyle/>
                    <a:p>
                      <a:pPr algn="ctr"/>
                      <a:r>
                        <a:rPr lang="en-US" sz="1800" dirty="0"/>
                        <a:t>MNIST</a:t>
                      </a:r>
                    </a:p>
                  </a:txBody>
                  <a:tcPr/>
                </a:tc>
                <a:tc hMerge="1">
                  <a:txBody>
                    <a:bodyPr/>
                    <a:lstStyle/>
                    <a:p>
                      <a:endParaRPr lang="en-US" dirty="0"/>
                    </a:p>
                  </a:txBody>
                  <a:tcPr/>
                </a:tc>
                <a:tc gridSpan="2">
                  <a:txBody>
                    <a:bodyPr/>
                    <a:lstStyle/>
                    <a:p>
                      <a:pPr algn="ctr"/>
                      <a:r>
                        <a:rPr lang="en-US" sz="1800" dirty="0"/>
                        <a:t>Skin-cancer</a:t>
                      </a:r>
                    </a:p>
                  </a:txBody>
                  <a:tcPr/>
                </a:tc>
                <a:tc hMerge="1">
                  <a:txBody>
                    <a:bodyPr/>
                    <a:lstStyle/>
                    <a:p>
                      <a:pPr algn="ctr"/>
                      <a:endParaRPr lang="en-US" dirty="0"/>
                    </a:p>
                  </a:txBody>
                  <a:tcPr/>
                </a:tc>
                <a:extLst>
                  <a:ext uri="{0D108BD9-81ED-4DB2-BD59-A6C34878D82A}">
                    <a16:rowId xmlns:a16="http://schemas.microsoft.com/office/drawing/2014/main" val="3698323437"/>
                  </a:ext>
                </a:extLst>
              </a:tr>
              <a:tr h="451812">
                <a:tc>
                  <a:txBody>
                    <a:bodyPr/>
                    <a:lstStyle/>
                    <a:p>
                      <a:endParaRPr lang="en-US" sz="1800" dirty="0"/>
                    </a:p>
                  </a:txBody>
                  <a:tcPr/>
                </a:tc>
                <a:tc>
                  <a:txBody>
                    <a:bodyPr/>
                    <a:lstStyle/>
                    <a:p>
                      <a:pPr algn="l"/>
                      <a:r>
                        <a:rPr lang="en-US" sz="1800" dirty="0"/>
                        <a:t>One-batch latency</a:t>
                      </a:r>
                    </a:p>
                  </a:txBody>
                  <a:tcPr/>
                </a:tc>
                <a:tc>
                  <a:txBody>
                    <a:bodyPr/>
                    <a:lstStyle/>
                    <a:p>
                      <a:pPr algn="l"/>
                      <a:r>
                        <a:rPr lang="en-US" sz="1800" b="0" dirty="0"/>
                        <a:t>Accuracy</a:t>
                      </a:r>
                    </a:p>
                  </a:txBody>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800" dirty="0"/>
                        <a:t>One-batch latency</a:t>
                      </a:r>
                    </a:p>
                  </a:txBody>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800" b="0" dirty="0"/>
                        <a:t>Accuracy</a:t>
                      </a:r>
                    </a:p>
                  </a:txBody>
                  <a:tcPr/>
                </a:tc>
                <a:extLst>
                  <a:ext uri="{0D108BD9-81ED-4DB2-BD59-A6C34878D82A}">
                    <a16:rowId xmlns:a16="http://schemas.microsoft.com/office/drawing/2014/main" val="3786138543"/>
                  </a:ext>
                </a:extLst>
              </a:tr>
              <a:tr h="382559">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800" dirty="0"/>
                        <a:t>Priors [1]</a:t>
                      </a:r>
                    </a:p>
                  </a:txBody>
                  <a:tcPr/>
                </a:tc>
                <a:tc>
                  <a:txBody>
                    <a:bodyPr/>
                    <a:lstStyle/>
                    <a:p>
                      <a:r>
                        <a:rPr lang="en-US" sz="1800" dirty="0"/>
                        <a:t>2.3 hours </a:t>
                      </a:r>
                    </a:p>
                  </a:txBody>
                  <a:tcPr/>
                </a:tc>
                <a:tc>
                  <a:txBody>
                    <a:bodyPr/>
                    <a:lstStyle/>
                    <a:p>
                      <a:r>
                        <a:rPr lang="en-US" sz="1800" b="0" dirty="0"/>
                        <a:t>97.8%</a:t>
                      </a:r>
                    </a:p>
                  </a:txBody>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800" dirty="0"/>
                        <a:t>2.4 hours </a:t>
                      </a:r>
                    </a:p>
                  </a:txBody>
                  <a:tcPr/>
                </a:tc>
                <a:tc>
                  <a:txBody>
                    <a:bodyPr/>
                    <a:lstStyle/>
                    <a:p>
                      <a:r>
                        <a:rPr lang="en-US" sz="1800" b="0" dirty="0"/>
                        <a:t>70.2%</a:t>
                      </a:r>
                    </a:p>
                  </a:txBody>
                  <a:tcPr/>
                </a:tc>
                <a:extLst>
                  <a:ext uri="{0D108BD9-81ED-4DB2-BD59-A6C34878D82A}">
                    <a16:rowId xmlns:a16="http://schemas.microsoft.com/office/drawing/2014/main" val="2204984223"/>
                  </a:ext>
                </a:extLst>
              </a:tr>
              <a:tr h="398017">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800" b="1" dirty="0"/>
                        <a:t>Ours</a:t>
                      </a:r>
                    </a:p>
                  </a:txBody>
                  <a:tcPr/>
                </a:tc>
                <a:tc>
                  <a:txBody>
                    <a:bodyPr/>
                    <a:lstStyle/>
                    <a:p>
                      <a:r>
                        <a:rPr lang="en-US" sz="1800" b="1" dirty="0"/>
                        <a:t>0.04 hours </a:t>
                      </a:r>
                      <a:endParaRPr lang="en-US" sz="1800" dirty="0"/>
                    </a:p>
                  </a:txBody>
                  <a:tcPr/>
                </a:tc>
                <a:tc>
                  <a:txBody>
                    <a:bodyPr/>
                    <a:lstStyle/>
                    <a:p>
                      <a:r>
                        <a:rPr lang="en-US" sz="1800" b="1" dirty="0"/>
                        <a:t>98.6%</a:t>
                      </a:r>
                    </a:p>
                  </a:txBody>
                  <a:tcPr/>
                </a:tc>
                <a:tc>
                  <a:txBody>
                    <a:bodyPr/>
                    <a:lstStyle/>
                    <a:p>
                      <a:r>
                        <a:rPr lang="en-US" sz="1800" b="1" dirty="0"/>
                        <a:t>0.08 hours </a:t>
                      </a:r>
                    </a:p>
                  </a:txBody>
                  <a:tcPr/>
                </a:tc>
                <a:tc>
                  <a:txBody>
                    <a:bodyPr/>
                    <a:lstStyle/>
                    <a:p>
                      <a:r>
                        <a:rPr lang="en-US" sz="1800" b="1" dirty="0"/>
                        <a:t>73.2%</a:t>
                      </a:r>
                    </a:p>
                  </a:txBody>
                  <a:tcPr/>
                </a:tc>
                <a:extLst>
                  <a:ext uri="{0D108BD9-81ED-4DB2-BD59-A6C34878D82A}">
                    <a16:rowId xmlns:a16="http://schemas.microsoft.com/office/drawing/2014/main" val="3655945331"/>
                  </a:ext>
                </a:extLst>
              </a:tr>
              <a:tr h="398017">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lang="en-US" sz="1800" b="1" dirty="0"/>
                    </a:p>
                  </a:txBody>
                  <a:tcPr/>
                </a:tc>
                <a:tc>
                  <a:txBody>
                    <a:bodyPr/>
                    <a:lstStyle/>
                    <a:p>
                      <a:r>
                        <a:rPr lang="en-US" sz="1800" b="1" dirty="0">
                          <a:solidFill>
                            <a:schemeClr val="accent5"/>
                          </a:solidFill>
                        </a:rPr>
                        <a:t>57.5x </a:t>
                      </a:r>
                      <a:r>
                        <a:rPr lang="en-US" sz="1800" b="1" dirty="0">
                          <a:solidFill>
                            <a:schemeClr val="accent5"/>
                          </a:solidFill>
                          <a:sym typeface="Symbol" panose="05050102010706020507" pitchFamily="18" charset="2"/>
                        </a:rPr>
                        <a:t></a:t>
                      </a:r>
                      <a:endParaRPr lang="en-US" sz="1800" b="1" dirty="0">
                        <a:solidFill>
                          <a:schemeClr val="accent5"/>
                        </a:solidFill>
                      </a:endParaRPr>
                    </a:p>
                  </a:txBody>
                  <a:tcPr/>
                </a:tc>
                <a:tc>
                  <a:txBody>
                    <a:bodyPr/>
                    <a:lstStyle/>
                    <a:p>
                      <a:r>
                        <a:rPr lang="en-US" sz="1800" b="1" dirty="0">
                          <a:solidFill>
                            <a:schemeClr val="accent5"/>
                          </a:solidFill>
                        </a:rPr>
                        <a:t>1.2% </a:t>
                      </a:r>
                      <a:r>
                        <a:rPr lang="en-US" sz="1800" b="1" dirty="0">
                          <a:solidFill>
                            <a:schemeClr val="accent5"/>
                          </a:solidFill>
                          <a:sym typeface="Symbol" panose="05050102010706020507" pitchFamily="18" charset="2"/>
                        </a:rPr>
                        <a:t></a:t>
                      </a:r>
                      <a:endParaRPr lang="en-US" sz="1800" b="1" dirty="0">
                        <a:solidFill>
                          <a:schemeClr val="accent5"/>
                        </a:solidFill>
                      </a:endParaRPr>
                    </a:p>
                  </a:txBody>
                  <a:tcPr/>
                </a:tc>
                <a:tc>
                  <a:txBody>
                    <a:bodyPr/>
                    <a:lstStyle/>
                    <a:p>
                      <a:r>
                        <a:rPr lang="en-US" sz="1800" b="1" dirty="0">
                          <a:solidFill>
                            <a:schemeClr val="accent5"/>
                          </a:solidFill>
                        </a:rPr>
                        <a:t>30x </a:t>
                      </a:r>
                      <a:r>
                        <a:rPr lang="en-US" sz="1800" b="1" dirty="0">
                          <a:solidFill>
                            <a:schemeClr val="accent5"/>
                          </a:solidFill>
                          <a:sym typeface="Symbol" panose="05050102010706020507" pitchFamily="18" charset="2"/>
                        </a:rPr>
                        <a:t></a:t>
                      </a:r>
                      <a:endParaRPr lang="en-US" sz="1800" b="1" dirty="0">
                        <a:solidFill>
                          <a:schemeClr val="accent5"/>
                        </a:solidFill>
                      </a:endParaRPr>
                    </a:p>
                  </a:txBody>
                  <a:tcPr/>
                </a:tc>
                <a:tc>
                  <a:txBody>
                    <a:bodyPr/>
                    <a:lstStyle/>
                    <a:p>
                      <a:r>
                        <a:rPr lang="en-US" sz="1800" b="1" dirty="0">
                          <a:solidFill>
                            <a:schemeClr val="accent5"/>
                          </a:solidFill>
                        </a:rPr>
                        <a:t>3.2 </a:t>
                      </a:r>
                      <a:r>
                        <a:rPr lang="en-US" sz="1800" b="1" dirty="0">
                          <a:solidFill>
                            <a:schemeClr val="accent5"/>
                          </a:solidFill>
                          <a:sym typeface="Symbol" panose="05050102010706020507" pitchFamily="18" charset="2"/>
                        </a:rPr>
                        <a:t></a:t>
                      </a:r>
                      <a:endParaRPr lang="en-US" sz="1800" b="1" dirty="0">
                        <a:solidFill>
                          <a:schemeClr val="accent5"/>
                        </a:solidFill>
                      </a:endParaRPr>
                    </a:p>
                  </a:txBody>
                  <a:tcPr/>
                </a:tc>
                <a:extLst>
                  <a:ext uri="{0D108BD9-81ED-4DB2-BD59-A6C34878D82A}">
                    <a16:rowId xmlns:a16="http://schemas.microsoft.com/office/drawing/2014/main" val="355099301"/>
                  </a:ext>
                </a:extLst>
              </a:tr>
            </a:tbl>
          </a:graphicData>
        </a:graphic>
      </p:graphicFrame>
      <p:sp>
        <p:nvSpPr>
          <p:cNvPr id="4" name="Rectangle 1">
            <a:extLst>
              <a:ext uri="{FF2B5EF4-FFF2-40B4-BE49-F238E27FC236}">
                <a16:creationId xmlns:a16="http://schemas.microsoft.com/office/drawing/2014/main" id="{414222AF-7135-4A34-B8DB-66DBA8A8F0C6}"/>
              </a:ext>
            </a:extLst>
          </p:cNvPr>
          <p:cNvSpPr>
            <a:spLocks noChangeArrowheads="1"/>
          </p:cNvSpPr>
          <p:nvPr/>
        </p:nvSpPr>
        <p:spPr bwMode="auto">
          <a:xfrm>
            <a:off x="0" y="4858274"/>
            <a:ext cx="752856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Unicode MS"/>
              </a:rPr>
              <a:t>[Karthik CVPRW’19]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Slide Number Placeholder 4">
            <a:extLst>
              <a:ext uri="{FF2B5EF4-FFF2-40B4-BE49-F238E27FC236}">
                <a16:creationId xmlns:a16="http://schemas.microsoft.com/office/drawing/2014/main" id="{F2261428-2A3F-4476-8134-15017660FD35}"/>
              </a:ext>
            </a:extLst>
          </p:cNvPr>
          <p:cNvSpPr>
            <a:spLocks noGrp="1"/>
          </p:cNvSpPr>
          <p:nvPr>
            <p:ph type="sldNum" sz="quarter" idx="12"/>
          </p:nvPr>
        </p:nvSpPr>
        <p:spPr>
          <a:xfrm>
            <a:off x="7425345" y="4844840"/>
            <a:ext cx="984019" cy="273844"/>
          </a:xfrm>
        </p:spPr>
        <p:txBody>
          <a:bodyPr/>
          <a:lstStyle/>
          <a:p>
            <a:fld id="{8C71CAF9-4461-454A-B702-D536C3775752}" type="slidenum">
              <a:rPr lang="en-US" smtClean="0"/>
              <a:t>24</a:t>
            </a:fld>
            <a:endParaRPr lang="en-US" dirty="0"/>
          </a:p>
        </p:txBody>
      </p:sp>
      <p:pic>
        <p:nvPicPr>
          <p:cNvPr id="9" name="Audio 8">
            <a:hlinkClick r:id="" action="ppaction://media"/>
            <a:extLst>
              <a:ext uri="{FF2B5EF4-FFF2-40B4-BE49-F238E27FC236}">
                <a16:creationId xmlns:a16="http://schemas.microsoft.com/office/drawing/2014/main" id="{0C456DBC-740A-4E83-BCE9-F38F62D6C0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874207791"/>
      </p:ext>
    </p:extLst>
  </p:cSld>
  <p:clrMapOvr>
    <a:masterClrMapping/>
  </p:clrMapOvr>
  <mc:AlternateContent xmlns:mc="http://schemas.openxmlformats.org/markup-compatibility/2006" xmlns:p14="http://schemas.microsoft.com/office/powerpoint/2010/main">
    <mc:Choice Requires="p14">
      <p:transition spd="slow" p14:dur="2000" advTm="16187"/>
    </mc:Choice>
    <mc:Fallback xmlns="">
      <p:transition spd="slow" advTm="16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369721E-C0FB-43E7-9E9A-3BF2A0D9A0BC}"/>
              </a:ext>
            </a:extLst>
          </p:cNvPr>
          <p:cNvSpPr/>
          <p:nvPr/>
        </p:nvSpPr>
        <p:spPr>
          <a:xfrm>
            <a:off x="0" y="4581642"/>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rmAutofit/>
          </a:bodyPr>
          <a:lstStyle/>
          <a:p>
            <a:pPr algn="ctr"/>
            <a:r>
              <a:rPr lang="en-US" dirty="0"/>
              <a:t>Future works</a:t>
            </a:r>
          </a:p>
        </p:txBody>
      </p:sp>
      <p:sp>
        <p:nvSpPr>
          <p:cNvPr id="85" name="Rectangle 84">
            <a:extLst>
              <a:ext uri="{FF2B5EF4-FFF2-40B4-BE49-F238E27FC236}">
                <a16:creationId xmlns:a16="http://schemas.microsoft.com/office/drawing/2014/main" id="{70670DCF-66B1-44CA-963D-4D0833A51D41}"/>
              </a:ext>
            </a:extLst>
          </p:cNvPr>
          <p:cNvSpPr/>
          <p:nvPr/>
        </p:nvSpPr>
        <p:spPr>
          <a:xfrm>
            <a:off x="771525" y="1190611"/>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a:extLst>
              <a:ext uri="{FF2B5EF4-FFF2-40B4-BE49-F238E27FC236}">
                <a16:creationId xmlns:a16="http://schemas.microsoft.com/office/drawing/2014/main" id="{F2261428-2A3F-4476-8134-15017660FD35}"/>
              </a:ext>
            </a:extLst>
          </p:cNvPr>
          <p:cNvSpPr>
            <a:spLocks noGrp="1"/>
          </p:cNvSpPr>
          <p:nvPr>
            <p:ph type="sldNum" sz="quarter" idx="12"/>
          </p:nvPr>
        </p:nvSpPr>
        <p:spPr>
          <a:xfrm>
            <a:off x="7425345" y="4844840"/>
            <a:ext cx="984019" cy="273844"/>
          </a:xfrm>
        </p:spPr>
        <p:txBody>
          <a:bodyPr/>
          <a:lstStyle/>
          <a:p>
            <a:fld id="{8C71CAF9-4461-454A-B702-D536C3775752}" type="slidenum">
              <a:rPr lang="en-US" smtClean="0"/>
              <a:t>25</a:t>
            </a:fld>
            <a:endParaRPr lang="en-US" dirty="0"/>
          </a:p>
        </p:txBody>
      </p:sp>
      <p:pic>
        <p:nvPicPr>
          <p:cNvPr id="7" name="Picture 6">
            <a:extLst>
              <a:ext uri="{FF2B5EF4-FFF2-40B4-BE49-F238E27FC236}">
                <a16:creationId xmlns:a16="http://schemas.microsoft.com/office/drawing/2014/main" id="{B55972EE-1C9A-4ECA-92DD-DEC908ECD29B}"/>
              </a:ext>
            </a:extLst>
          </p:cNvPr>
          <p:cNvPicPr>
            <a:picLocks noChangeAspect="1"/>
          </p:cNvPicPr>
          <p:nvPr/>
        </p:nvPicPr>
        <p:blipFill>
          <a:blip r:embed="rId5"/>
          <a:stretch>
            <a:fillRect/>
          </a:stretch>
        </p:blipFill>
        <p:spPr>
          <a:xfrm>
            <a:off x="0" y="796174"/>
            <a:ext cx="9144000" cy="3816626"/>
          </a:xfrm>
          <a:prstGeom prst="rect">
            <a:avLst/>
          </a:prstGeom>
        </p:spPr>
      </p:pic>
      <p:pic>
        <p:nvPicPr>
          <p:cNvPr id="5" name="Audio 4">
            <a:hlinkClick r:id="" action="ppaction://media"/>
            <a:extLst>
              <a:ext uri="{FF2B5EF4-FFF2-40B4-BE49-F238E27FC236}">
                <a16:creationId xmlns:a16="http://schemas.microsoft.com/office/drawing/2014/main" id="{7F124A82-C475-47FC-A364-AEECB75DE0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428721929"/>
      </p:ext>
    </p:extLst>
  </p:cSld>
  <p:clrMapOvr>
    <a:masterClrMapping/>
  </p:clrMapOvr>
  <mc:AlternateContent xmlns:mc="http://schemas.openxmlformats.org/markup-compatibility/2006" xmlns:p14="http://schemas.microsoft.com/office/powerpoint/2010/main">
    <mc:Choice Requires="p14">
      <p:transition spd="slow" p14:dur="2000" advTm="32697"/>
    </mc:Choice>
    <mc:Fallback xmlns="">
      <p:transition spd="slow" advTm="32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C71CAF9-4461-454A-B702-D536C3775752}" type="slidenum">
              <a:rPr lang="en-US" smtClean="0">
                <a:solidFill>
                  <a:schemeClr val="tx1"/>
                </a:solidFill>
              </a:rPr>
              <a:t>26</a:t>
            </a:fld>
            <a:endParaRPr lang="en-US" dirty="0">
              <a:solidFill>
                <a:schemeClr val="tx1"/>
              </a:solidFill>
            </a:endParaRPr>
          </a:p>
        </p:txBody>
      </p:sp>
      <p:sp>
        <p:nvSpPr>
          <p:cNvPr id="11" name="Shape 67">
            <a:extLst>
              <a:ext uri="{FF2B5EF4-FFF2-40B4-BE49-F238E27FC236}">
                <a16:creationId xmlns:a16="http://schemas.microsoft.com/office/drawing/2014/main" id="{7214FF3E-A6B9-4CCC-BD4B-81CA6E3CC853}"/>
              </a:ext>
            </a:extLst>
          </p:cNvPr>
          <p:cNvSpPr txBox="1">
            <a:spLocks/>
          </p:cNvSpPr>
          <p:nvPr/>
        </p:nvSpPr>
        <p:spPr>
          <a:xfrm>
            <a:off x="350036" y="2096273"/>
            <a:ext cx="8422305" cy="1553985"/>
          </a:xfrm>
          <a:prstGeom prst="rect">
            <a:avLst/>
          </a:prstGeom>
        </p:spPr>
        <p:txBody>
          <a:bodyPr spcFirstLastPara="1" vert="horz" wrap="square" lIns="91425" tIns="91425" rIns="91425" bIns="91425" rtlCol="0" anchor="t" anchorCtr="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lgn="ctr">
              <a:spcBef>
                <a:spcPts val="0"/>
              </a:spcBef>
              <a:spcAft>
                <a:spcPts val="0"/>
              </a:spcAft>
              <a:buNone/>
            </a:pPr>
            <a:r>
              <a:rPr lang="en-US" sz="2400" dirty="0">
                <a:latin typeface="+mj-lt"/>
              </a:rPr>
              <a:t>Qian Lou </a:t>
            </a:r>
            <a:r>
              <a:rPr lang="en-US" sz="2400" dirty="0"/>
              <a:t> </a:t>
            </a:r>
          </a:p>
          <a:p>
            <a:pPr marL="0" indent="0" algn="ctr">
              <a:spcBef>
                <a:spcPts val="0"/>
              </a:spcBef>
              <a:spcAft>
                <a:spcPts val="0"/>
              </a:spcAft>
              <a:buNone/>
            </a:pPr>
            <a:r>
              <a:rPr lang="en-US" sz="2400" dirty="0"/>
              <a:t>  </a:t>
            </a:r>
          </a:p>
          <a:p>
            <a:pPr marL="0" indent="0" algn="ctr">
              <a:spcBef>
                <a:spcPts val="0"/>
              </a:spcBef>
              <a:spcAft>
                <a:spcPts val="0"/>
              </a:spcAft>
              <a:buNone/>
            </a:pPr>
            <a:r>
              <a:rPr lang="en-US" sz="2400" dirty="0">
                <a:latin typeface="+mj-lt"/>
                <a:hlinkClick r:id="rId5"/>
              </a:rPr>
              <a:t>louqian@iu.edu</a:t>
            </a:r>
            <a:endParaRPr lang="en-US" sz="2400" dirty="0">
              <a:latin typeface="+mj-lt"/>
            </a:endParaRPr>
          </a:p>
          <a:p>
            <a:pPr marL="0" indent="0" algn="ctr">
              <a:spcBef>
                <a:spcPts val="0"/>
              </a:spcBef>
              <a:spcAft>
                <a:spcPts val="0"/>
              </a:spcAft>
              <a:buNone/>
            </a:pPr>
            <a:r>
              <a:rPr lang="en-US" sz="2400" dirty="0"/>
              <a:t>  </a:t>
            </a:r>
          </a:p>
          <a:p>
            <a:pPr marL="0" indent="0" algn="ctr">
              <a:spcBef>
                <a:spcPts val="0"/>
              </a:spcBef>
              <a:spcAft>
                <a:spcPts val="0"/>
              </a:spcAft>
              <a:buNone/>
            </a:pPr>
            <a:r>
              <a:rPr lang="en-US" sz="2400" dirty="0">
                <a:latin typeface="+mj-lt"/>
              </a:rPr>
              <a:t>Indiana University Bloomington</a:t>
            </a:r>
          </a:p>
          <a:p>
            <a:pPr marL="0" indent="0" algn="ctr">
              <a:spcBef>
                <a:spcPts val="0"/>
              </a:spcBef>
              <a:spcAft>
                <a:spcPts val="0"/>
              </a:spcAft>
              <a:buNone/>
            </a:pPr>
            <a:endParaRPr lang="en-US" sz="2400" dirty="0"/>
          </a:p>
          <a:p>
            <a:pPr marL="0" indent="0" algn="ctr">
              <a:spcBef>
                <a:spcPts val="0"/>
              </a:spcBef>
              <a:spcAft>
                <a:spcPts val="0"/>
              </a:spcAft>
              <a:buNone/>
            </a:pPr>
            <a:r>
              <a:rPr lang="en-US" sz="2400" dirty="0"/>
              <a:t>	</a:t>
            </a:r>
            <a:endParaRPr lang="en-US" sz="2800" dirty="0"/>
          </a:p>
        </p:txBody>
      </p:sp>
      <p:sp>
        <p:nvSpPr>
          <p:cNvPr id="12" name="Shape 66">
            <a:extLst>
              <a:ext uri="{FF2B5EF4-FFF2-40B4-BE49-F238E27FC236}">
                <a16:creationId xmlns:a16="http://schemas.microsoft.com/office/drawing/2014/main" id="{76460DF0-9AF6-4735-8CB8-A76BCCCB41FD}"/>
              </a:ext>
            </a:extLst>
          </p:cNvPr>
          <p:cNvSpPr txBox="1">
            <a:spLocks/>
          </p:cNvSpPr>
          <p:nvPr/>
        </p:nvSpPr>
        <p:spPr>
          <a:xfrm>
            <a:off x="0" y="731242"/>
            <a:ext cx="9081855" cy="962924"/>
          </a:xfrm>
          <a:prstGeom prst="rect">
            <a:avLst/>
          </a:prstGeom>
        </p:spPr>
        <p:txBody>
          <a:bodyPr spcFirstLastPara="1" vert="horz" wrap="square" lIns="91425" tIns="91425" rIns="91425" bIns="91425" rtlCol="0" anchor="b" anchorCtr="0">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a:spcBef>
                <a:spcPts val="0"/>
              </a:spcBef>
            </a:pPr>
            <a:r>
              <a:rPr lang="en-US" dirty="0"/>
              <a:t>Fast and Accurate </a:t>
            </a:r>
          </a:p>
          <a:p>
            <a:pPr algn="ctr">
              <a:spcBef>
                <a:spcPts val="0"/>
              </a:spcBef>
            </a:pPr>
            <a:r>
              <a:rPr lang="en-US" dirty="0"/>
              <a:t>Privacy-Preserving Machine Learning</a:t>
            </a:r>
            <a:endParaRPr lang="en-US" dirty="0">
              <a:cs typeface="Calibri Light"/>
            </a:endParaRPr>
          </a:p>
        </p:txBody>
      </p:sp>
      <p:pic>
        <p:nvPicPr>
          <p:cNvPr id="2" name="Audio 1">
            <a:hlinkClick r:id="" action="ppaction://media"/>
            <a:extLst>
              <a:ext uri="{FF2B5EF4-FFF2-40B4-BE49-F238E27FC236}">
                <a16:creationId xmlns:a16="http://schemas.microsoft.com/office/drawing/2014/main" id="{125598D7-1D21-460B-8320-B921E6C135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735555034"/>
      </p:ext>
    </p:extLst>
  </p:cSld>
  <p:clrMapOvr>
    <a:masterClrMapping/>
  </p:clrMapOvr>
  <mc:AlternateContent xmlns:mc="http://schemas.openxmlformats.org/markup-compatibility/2006" xmlns:p14="http://schemas.microsoft.com/office/powerpoint/2010/main">
    <mc:Choice Requires="p14">
      <p:transition spd="slow" p14:dur="2000" advTm="4844"/>
    </mc:Choice>
    <mc:Fallback xmlns="">
      <p:transition spd="slow" advTm="4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597275-27BA-425C-8FDE-28A1F50246FA}"/>
              </a:ext>
            </a:extLst>
          </p:cNvPr>
          <p:cNvSpPr/>
          <p:nvPr/>
        </p:nvSpPr>
        <p:spPr>
          <a:xfrm>
            <a:off x="793903" y="1188403"/>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rmAutofit/>
          </a:bodyPr>
          <a:lstStyle/>
          <a:p>
            <a:pPr algn="ctr"/>
            <a:r>
              <a:rPr lang="en-US" dirty="0"/>
              <a:t>Machine Learning as a Service</a:t>
            </a:r>
          </a:p>
        </p:txBody>
      </p:sp>
      <p:sp>
        <p:nvSpPr>
          <p:cNvPr id="7" name="Slide Number Placeholder 3">
            <a:extLst>
              <a:ext uri="{FF2B5EF4-FFF2-40B4-BE49-F238E27FC236}">
                <a16:creationId xmlns:a16="http://schemas.microsoft.com/office/drawing/2014/main" id="{60496C0E-C2DA-4F32-B8C6-36D93E8EF0E5}"/>
              </a:ext>
            </a:extLst>
          </p:cNvPr>
          <p:cNvSpPr>
            <a:spLocks noGrp="1"/>
          </p:cNvSpPr>
          <p:nvPr>
            <p:ph type="sldNum" idx="12"/>
          </p:nvPr>
        </p:nvSpPr>
        <p:spPr>
          <a:xfrm>
            <a:off x="7959505" y="4804352"/>
            <a:ext cx="548700" cy="393600"/>
          </a:xfrm>
        </p:spPr>
        <p:txBody>
          <a:bodyPr/>
          <a:lstStyle/>
          <a:p>
            <a:pPr marL="0" marR="0" lvl="0" indent="0" algn="r" defTabSz="914378"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dirty="0">
                <a:ln>
                  <a:noFill/>
                </a:ln>
                <a:effectLst/>
                <a:uLnTx/>
                <a:uFillTx/>
                <a:latin typeface="Arial"/>
                <a:ea typeface="+mn-ea"/>
                <a:cs typeface="Arial"/>
                <a:sym typeface="Arial"/>
              </a:rPr>
              <a:t>3</a:t>
            </a:r>
            <a:endParaRPr kumimoji="0" lang="en" sz="1600" b="0" i="0" u="none" strike="noStrike" kern="0" cap="none" spc="0" normalizeH="0" baseline="0" noProof="0" dirty="0">
              <a:ln>
                <a:noFill/>
              </a:ln>
              <a:effectLst/>
              <a:uLnTx/>
              <a:uFillTx/>
              <a:latin typeface="Arial"/>
              <a:ea typeface="+mn-ea"/>
              <a:cs typeface="Arial"/>
              <a:sym typeface="Arial"/>
            </a:endParaRPr>
          </a:p>
        </p:txBody>
      </p:sp>
      <p:sp>
        <p:nvSpPr>
          <p:cNvPr id="3" name="Rectangle 2">
            <a:extLst>
              <a:ext uri="{FF2B5EF4-FFF2-40B4-BE49-F238E27FC236}">
                <a16:creationId xmlns:a16="http://schemas.microsoft.com/office/drawing/2014/main" id="{589D0D41-B735-4F59-BFF0-414892711BF8}"/>
              </a:ext>
            </a:extLst>
          </p:cNvPr>
          <p:cNvSpPr/>
          <p:nvPr/>
        </p:nvSpPr>
        <p:spPr>
          <a:xfrm>
            <a:off x="4242079" y="3628038"/>
            <a:ext cx="469595"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0670DCF-66B1-44CA-963D-4D0833A51D41}"/>
              </a:ext>
            </a:extLst>
          </p:cNvPr>
          <p:cNvSpPr/>
          <p:nvPr/>
        </p:nvSpPr>
        <p:spPr>
          <a:xfrm>
            <a:off x="1344533" y="1151819"/>
            <a:ext cx="6165734" cy="173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6AE6E182-34F1-49AF-82BB-687824F75AAB}"/>
              </a:ext>
            </a:extLst>
          </p:cNvPr>
          <p:cNvPicPr>
            <a:picLocks noChangeAspect="1"/>
          </p:cNvPicPr>
          <p:nvPr/>
        </p:nvPicPr>
        <p:blipFill>
          <a:blip r:embed="rId6"/>
          <a:stretch>
            <a:fillRect/>
          </a:stretch>
        </p:blipFill>
        <p:spPr>
          <a:xfrm>
            <a:off x="4012718" y="947537"/>
            <a:ext cx="3017489" cy="2026985"/>
          </a:xfrm>
          <a:prstGeom prst="rect">
            <a:avLst/>
          </a:prstGeom>
        </p:spPr>
      </p:pic>
      <p:pic>
        <p:nvPicPr>
          <p:cNvPr id="48" name="Picture 47">
            <a:extLst>
              <a:ext uri="{FF2B5EF4-FFF2-40B4-BE49-F238E27FC236}">
                <a16:creationId xmlns:a16="http://schemas.microsoft.com/office/drawing/2014/main" id="{4B435099-C4AC-41BE-8038-1F67F82A364A}"/>
              </a:ext>
            </a:extLst>
          </p:cNvPr>
          <p:cNvPicPr>
            <a:picLocks noChangeAspect="1"/>
          </p:cNvPicPr>
          <p:nvPr/>
        </p:nvPicPr>
        <p:blipFill>
          <a:blip r:embed="rId7"/>
          <a:stretch>
            <a:fillRect/>
          </a:stretch>
        </p:blipFill>
        <p:spPr>
          <a:xfrm>
            <a:off x="1973222" y="922918"/>
            <a:ext cx="1778890" cy="2026985"/>
          </a:xfrm>
          <a:prstGeom prst="rect">
            <a:avLst/>
          </a:prstGeom>
        </p:spPr>
      </p:pic>
      <p:pic>
        <p:nvPicPr>
          <p:cNvPr id="50" name="Picture 49">
            <a:extLst>
              <a:ext uri="{FF2B5EF4-FFF2-40B4-BE49-F238E27FC236}">
                <a16:creationId xmlns:a16="http://schemas.microsoft.com/office/drawing/2014/main" id="{4FE41978-0E38-47F5-89E2-E090EF715BC6}"/>
              </a:ext>
            </a:extLst>
          </p:cNvPr>
          <p:cNvPicPr>
            <a:picLocks noChangeAspect="1"/>
          </p:cNvPicPr>
          <p:nvPr/>
        </p:nvPicPr>
        <p:blipFill>
          <a:blip r:embed="rId8"/>
          <a:stretch>
            <a:fillRect/>
          </a:stretch>
        </p:blipFill>
        <p:spPr>
          <a:xfrm>
            <a:off x="2384163" y="848846"/>
            <a:ext cx="941508" cy="486912"/>
          </a:xfrm>
          <a:prstGeom prst="rect">
            <a:avLst/>
          </a:prstGeom>
        </p:spPr>
      </p:pic>
      <p:pic>
        <p:nvPicPr>
          <p:cNvPr id="52" name="Picture 51">
            <a:extLst>
              <a:ext uri="{FF2B5EF4-FFF2-40B4-BE49-F238E27FC236}">
                <a16:creationId xmlns:a16="http://schemas.microsoft.com/office/drawing/2014/main" id="{34E6B384-AFE0-4358-8435-65CDC3EC9AB3}"/>
              </a:ext>
            </a:extLst>
          </p:cNvPr>
          <p:cNvPicPr>
            <a:picLocks noChangeAspect="1"/>
          </p:cNvPicPr>
          <p:nvPr/>
        </p:nvPicPr>
        <p:blipFill>
          <a:blip r:embed="rId9"/>
          <a:stretch>
            <a:fillRect/>
          </a:stretch>
        </p:blipFill>
        <p:spPr>
          <a:xfrm>
            <a:off x="2502267" y="1291650"/>
            <a:ext cx="648251" cy="787651"/>
          </a:xfrm>
          <a:prstGeom prst="rect">
            <a:avLst/>
          </a:prstGeom>
        </p:spPr>
      </p:pic>
      <p:pic>
        <p:nvPicPr>
          <p:cNvPr id="53" name="Picture 52">
            <a:extLst>
              <a:ext uri="{FF2B5EF4-FFF2-40B4-BE49-F238E27FC236}">
                <a16:creationId xmlns:a16="http://schemas.microsoft.com/office/drawing/2014/main" id="{8F5D3CD2-8507-486C-A4A6-32ADC2E60F93}"/>
              </a:ext>
            </a:extLst>
          </p:cNvPr>
          <p:cNvPicPr>
            <a:picLocks noChangeAspect="1"/>
          </p:cNvPicPr>
          <p:nvPr/>
        </p:nvPicPr>
        <p:blipFill>
          <a:blip r:embed="rId10"/>
          <a:stretch>
            <a:fillRect/>
          </a:stretch>
        </p:blipFill>
        <p:spPr>
          <a:xfrm>
            <a:off x="5369561" y="1335758"/>
            <a:ext cx="1497152" cy="1268593"/>
          </a:xfrm>
          <a:prstGeom prst="rect">
            <a:avLst/>
          </a:prstGeom>
        </p:spPr>
      </p:pic>
      <p:grpSp>
        <p:nvGrpSpPr>
          <p:cNvPr id="54" name="Group 53">
            <a:extLst>
              <a:ext uri="{FF2B5EF4-FFF2-40B4-BE49-F238E27FC236}">
                <a16:creationId xmlns:a16="http://schemas.microsoft.com/office/drawing/2014/main" id="{3F2AC9F5-D70A-4EDE-844A-4183A45F4B45}"/>
              </a:ext>
            </a:extLst>
          </p:cNvPr>
          <p:cNvGrpSpPr/>
          <p:nvPr/>
        </p:nvGrpSpPr>
        <p:grpSpPr>
          <a:xfrm>
            <a:off x="2442329" y="1895017"/>
            <a:ext cx="787162" cy="891549"/>
            <a:chOff x="1654995" y="3041710"/>
            <a:chExt cx="571838" cy="739200"/>
          </a:xfrm>
        </p:grpSpPr>
        <p:pic>
          <p:nvPicPr>
            <p:cNvPr id="55" name="Picture 54">
              <a:extLst>
                <a:ext uri="{FF2B5EF4-FFF2-40B4-BE49-F238E27FC236}">
                  <a16:creationId xmlns:a16="http://schemas.microsoft.com/office/drawing/2014/main" id="{5BFBF167-F70B-4CC1-A732-8ACD04765530}"/>
                </a:ext>
              </a:extLst>
            </p:cNvPr>
            <p:cNvPicPr>
              <a:picLocks noChangeAspect="1"/>
            </p:cNvPicPr>
            <p:nvPr/>
          </p:nvPicPr>
          <p:blipFill>
            <a:blip r:embed="rId11"/>
            <a:stretch>
              <a:fillRect/>
            </a:stretch>
          </p:blipFill>
          <p:spPr>
            <a:xfrm>
              <a:off x="1654995" y="3041710"/>
              <a:ext cx="571838" cy="739200"/>
            </a:xfrm>
            <a:prstGeom prst="rect">
              <a:avLst/>
            </a:prstGeom>
          </p:spPr>
        </p:pic>
        <p:pic>
          <p:nvPicPr>
            <p:cNvPr id="65" name="Picture 64">
              <a:extLst>
                <a:ext uri="{FF2B5EF4-FFF2-40B4-BE49-F238E27FC236}">
                  <a16:creationId xmlns:a16="http://schemas.microsoft.com/office/drawing/2014/main" id="{BFB12AEA-C4B8-4D64-B7E5-51421345F921}"/>
                </a:ext>
              </a:extLst>
            </p:cNvPr>
            <p:cNvPicPr>
              <a:picLocks noChangeAspect="1"/>
            </p:cNvPicPr>
            <p:nvPr/>
          </p:nvPicPr>
          <p:blipFill>
            <a:blip r:embed="rId12"/>
            <a:stretch>
              <a:fillRect/>
            </a:stretch>
          </p:blipFill>
          <p:spPr>
            <a:xfrm>
              <a:off x="1698537" y="3453285"/>
              <a:ext cx="470925" cy="280000"/>
            </a:xfrm>
            <a:prstGeom prst="rect">
              <a:avLst/>
            </a:prstGeom>
          </p:spPr>
        </p:pic>
      </p:grpSp>
      <p:pic>
        <p:nvPicPr>
          <p:cNvPr id="70" name="Picture 69">
            <a:extLst>
              <a:ext uri="{FF2B5EF4-FFF2-40B4-BE49-F238E27FC236}">
                <a16:creationId xmlns:a16="http://schemas.microsoft.com/office/drawing/2014/main" id="{ADBDCAC9-0F7B-4050-BB41-44C635F408D3}"/>
              </a:ext>
            </a:extLst>
          </p:cNvPr>
          <p:cNvPicPr>
            <a:picLocks noChangeAspect="1"/>
          </p:cNvPicPr>
          <p:nvPr/>
        </p:nvPicPr>
        <p:blipFill>
          <a:blip r:embed="rId13"/>
          <a:stretch>
            <a:fillRect/>
          </a:stretch>
        </p:blipFill>
        <p:spPr>
          <a:xfrm>
            <a:off x="5117089" y="856090"/>
            <a:ext cx="1003246" cy="486912"/>
          </a:xfrm>
          <a:prstGeom prst="rect">
            <a:avLst/>
          </a:prstGeom>
        </p:spPr>
      </p:pic>
      <p:pic>
        <p:nvPicPr>
          <p:cNvPr id="74" name="Picture 73">
            <a:extLst>
              <a:ext uri="{FF2B5EF4-FFF2-40B4-BE49-F238E27FC236}">
                <a16:creationId xmlns:a16="http://schemas.microsoft.com/office/drawing/2014/main" id="{D86D0926-D6BE-45DD-B77B-BAD12BC5FA28}"/>
              </a:ext>
            </a:extLst>
          </p:cNvPr>
          <p:cNvPicPr>
            <a:picLocks noChangeAspect="1"/>
          </p:cNvPicPr>
          <p:nvPr/>
        </p:nvPicPr>
        <p:blipFill>
          <a:blip r:embed="rId14"/>
          <a:stretch>
            <a:fillRect/>
          </a:stretch>
        </p:blipFill>
        <p:spPr>
          <a:xfrm>
            <a:off x="3411124" y="1471012"/>
            <a:ext cx="1142157" cy="143209"/>
          </a:xfrm>
          <a:prstGeom prst="rect">
            <a:avLst/>
          </a:prstGeom>
        </p:spPr>
      </p:pic>
      <p:pic>
        <p:nvPicPr>
          <p:cNvPr id="77" name="Picture 76">
            <a:extLst>
              <a:ext uri="{FF2B5EF4-FFF2-40B4-BE49-F238E27FC236}">
                <a16:creationId xmlns:a16="http://schemas.microsoft.com/office/drawing/2014/main" id="{B24F6529-992D-4131-94FA-DDF2F34820DB}"/>
              </a:ext>
            </a:extLst>
          </p:cNvPr>
          <p:cNvPicPr>
            <a:picLocks noChangeAspect="1"/>
          </p:cNvPicPr>
          <p:nvPr/>
        </p:nvPicPr>
        <p:blipFill>
          <a:blip r:embed="rId15"/>
          <a:stretch>
            <a:fillRect/>
          </a:stretch>
        </p:blipFill>
        <p:spPr>
          <a:xfrm>
            <a:off x="3363328" y="2272732"/>
            <a:ext cx="1168380" cy="146497"/>
          </a:xfrm>
          <a:prstGeom prst="rect">
            <a:avLst/>
          </a:prstGeom>
        </p:spPr>
      </p:pic>
      <p:pic>
        <p:nvPicPr>
          <p:cNvPr id="24" name="Picture 23">
            <a:extLst>
              <a:ext uri="{FF2B5EF4-FFF2-40B4-BE49-F238E27FC236}">
                <a16:creationId xmlns:a16="http://schemas.microsoft.com/office/drawing/2014/main" id="{1EAF52C5-70CA-4B66-9992-863F7132F7B0}"/>
              </a:ext>
            </a:extLst>
          </p:cNvPr>
          <p:cNvPicPr>
            <a:picLocks noChangeAspect="1"/>
          </p:cNvPicPr>
          <p:nvPr/>
        </p:nvPicPr>
        <p:blipFill>
          <a:blip r:embed="rId9"/>
          <a:stretch>
            <a:fillRect/>
          </a:stretch>
        </p:blipFill>
        <p:spPr>
          <a:xfrm>
            <a:off x="4514282" y="1262408"/>
            <a:ext cx="648251" cy="787651"/>
          </a:xfrm>
          <a:prstGeom prst="rect">
            <a:avLst/>
          </a:prstGeom>
        </p:spPr>
      </p:pic>
      <p:grpSp>
        <p:nvGrpSpPr>
          <p:cNvPr id="57" name="Group 56">
            <a:extLst>
              <a:ext uri="{FF2B5EF4-FFF2-40B4-BE49-F238E27FC236}">
                <a16:creationId xmlns:a16="http://schemas.microsoft.com/office/drawing/2014/main" id="{36977CC7-02EA-4261-83C9-F8F3CD3D5542}"/>
              </a:ext>
            </a:extLst>
          </p:cNvPr>
          <p:cNvGrpSpPr/>
          <p:nvPr/>
        </p:nvGrpSpPr>
        <p:grpSpPr>
          <a:xfrm>
            <a:off x="4467280" y="1860425"/>
            <a:ext cx="787162" cy="891549"/>
            <a:chOff x="1654995" y="3041710"/>
            <a:chExt cx="571838" cy="739200"/>
          </a:xfrm>
        </p:grpSpPr>
        <p:pic>
          <p:nvPicPr>
            <p:cNvPr id="58" name="Picture 57">
              <a:extLst>
                <a:ext uri="{FF2B5EF4-FFF2-40B4-BE49-F238E27FC236}">
                  <a16:creationId xmlns:a16="http://schemas.microsoft.com/office/drawing/2014/main" id="{CA83DFE9-50F3-4DAA-8D12-E98D343E3E75}"/>
                </a:ext>
              </a:extLst>
            </p:cNvPr>
            <p:cNvPicPr>
              <a:picLocks noChangeAspect="1"/>
            </p:cNvPicPr>
            <p:nvPr/>
          </p:nvPicPr>
          <p:blipFill>
            <a:blip r:embed="rId11"/>
            <a:stretch>
              <a:fillRect/>
            </a:stretch>
          </p:blipFill>
          <p:spPr>
            <a:xfrm>
              <a:off x="1654995" y="3041710"/>
              <a:ext cx="571838" cy="739200"/>
            </a:xfrm>
            <a:prstGeom prst="rect">
              <a:avLst/>
            </a:prstGeom>
          </p:spPr>
        </p:pic>
        <p:pic>
          <p:nvPicPr>
            <p:cNvPr id="59" name="Picture 58">
              <a:extLst>
                <a:ext uri="{FF2B5EF4-FFF2-40B4-BE49-F238E27FC236}">
                  <a16:creationId xmlns:a16="http://schemas.microsoft.com/office/drawing/2014/main" id="{9A74B775-29EB-4F24-90BB-0703D0BCD192}"/>
                </a:ext>
              </a:extLst>
            </p:cNvPr>
            <p:cNvPicPr>
              <a:picLocks noChangeAspect="1"/>
            </p:cNvPicPr>
            <p:nvPr/>
          </p:nvPicPr>
          <p:blipFill>
            <a:blip r:embed="rId12"/>
            <a:stretch>
              <a:fillRect/>
            </a:stretch>
          </p:blipFill>
          <p:spPr>
            <a:xfrm>
              <a:off x="1698537" y="3453285"/>
              <a:ext cx="470925" cy="280000"/>
            </a:xfrm>
            <a:prstGeom prst="rect">
              <a:avLst/>
            </a:prstGeom>
          </p:spPr>
        </p:pic>
      </p:grpSp>
      <p:grpSp>
        <p:nvGrpSpPr>
          <p:cNvPr id="27" name="Group 26">
            <a:extLst>
              <a:ext uri="{FF2B5EF4-FFF2-40B4-BE49-F238E27FC236}">
                <a16:creationId xmlns:a16="http://schemas.microsoft.com/office/drawing/2014/main" id="{811A37E1-6EE0-4C1D-8A1D-F01DE60CE099}"/>
              </a:ext>
            </a:extLst>
          </p:cNvPr>
          <p:cNvGrpSpPr/>
          <p:nvPr/>
        </p:nvGrpSpPr>
        <p:grpSpPr>
          <a:xfrm>
            <a:off x="4379412" y="1214798"/>
            <a:ext cx="1081138" cy="1668216"/>
            <a:chOff x="4379412" y="1402576"/>
            <a:chExt cx="1081138" cy="1668216"/>
          </a:xfrm>
        </p:grpSpPr>
        <p:sp>
          <p:nvSpPr>
            <p:cNvPr id="25" name="Rectangle 24">
              <a:extLst>
                <a:ext uri="{FF2B5EF4-FFF2-40B4-BE49-F238E27FC236}">
                  <a16:creationId xmlns:a16="http://schemas.microsoft.com/office/drawing/2014/main" id="{726DDCAA-3DB9-4EC2-B33D-1F7507C7741D}"/>
                </a:ext>
              </a:extLst>
            </p:cNvPr>
            <p:cNvSpPr/>
            <p:nvPr/>
          </p:nvSpPr>
          <p:spPr>
            <a:xfrm>
              <a:off x="4422373" y="1402576"/>
              <a:ext cx="892562" cy="138955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054FEB6E-FE4D-4F6C-99D5-F6B60E76C6BB}"/>
                </a:ext>
              </a:extLst>
            </p:cNvPr>
            <p:cNvSpPr txBox="1"/>
            <p:nvPr/>
          </p:nvSpPr>
          <p:spPr>
            <a:xfrm>
              <a:off x="4379412" y="2763015"/>
              <a:ext cx="1081138" cy="307777"/>
            </a:xfrm>
            <a:prstGeom prst="rect">
              <a:avLst/>
            </a:prstGeom>
            <a:noFill/>
          </p:spPr>
          <p:txBody>
            <a:bodyPr wrap="square">
              <a:spAutoFit/>
            </a:bodyPr>
            <a:lstStyle/>
            <a:p>
              <a:r>
                <a:rPr lang="en-US" sz="1400" b="1" dirty="0">
                  <a:solidFill>
                    <a:srgbClr val="C00000"/>
                  </a:solidFill>
                </a:rPr>
                <a:t>Privacy risk</a:t>
              </a:r>
            </a:p>
          </p:txBody>
        </p:sp>
      </p:grpSp>
      <p:sp>
        <p:nvSpPr>
          <p:cNvPr id="64" name="Title 1">
            <a:extLst>
              <a:ext uri="{FF2B5EF4-FFF2-40B4-BE49-F238E27FC236}">
                <a16:creationId xmlns:a16="http://schemas.microsoft.com/office/drawing/2014/main" id="{B4ABCE5B-52C0-4591-907C-F095E08C7BCF}"/>
              </a:ext>
            </a:extLst>
          </p:cNvPr>
          <p:cNvSpPr txBox="1">
            <a:spLocks/>
          </p:cNvSpPr>
          <p:nvPr/>
        </p:nvSpPr>
        <p:spPr>
          <a:xfrm>
            <a:off x="-44782" y="2918882"/>
            <a:ext cx="9144000" cy="707400"/>
          </a:xfrm>
          <a:prstGeom prst="rect">
            <a:avLst/>
          </a:prstGeom>
        </p:spPr>
        <p:txBody>
          <a:bodyPr spcFirstLastPara="1" vert="horz" wrap="square" lIns="91425" tIns="91425" rIns="91425" bIns="91425" rtlCol="0" anchor="t" anchorCtr="0">
            <a:normAutofit fontScale="92500" lnSpcReduction="10000"/>
          </a:bodyPr>
          <a:lstStyle>
            <a:lvl1pPr lvl="0" algn="l" defTabSz="685783" rtl="0" eaLnBrk="1" latinLnBrk="0" hangingPunct="1">
              <a:lnSpc>
                <a:spcPct val="85000"/>
              </a:lnSpc>
              <a:spcBef>
                <a:spcPts val="0"/>
              </a:spcBef>
              <a:spcAft>
                <a:spcPts val="0"/>
              </a:spcAft>
              <a:buSzPts val="3600"/>
              <a:buNone/>
              <a:defRPr sz="3600" kern="1200" spc="-38" baseline="0">
                <a:solidFill>
                  <a:schemeClr val="tx1">
                    <a:lumMod val="75000"/>
                    <a:lumOff val="25000"/>
                  </a:schemeClr>
                </a:solidFill>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pPr algn="ctr"/>
            <a:r>
              <a:rPr lang="en-US" sz="2400" b="1" dirty="0">
                <a:solidFill>
                  <a:srgbClr val="C00000"/>
                </a:solidFill>
              </a:rPr>
              <a:t>Client’s data privacy matters </a:t>
            </a:r>
          </a:p>
          <a:p>
            <a:pPr algn="ctr"/>
            <a:r>
              <a:rPr lang="en-US" sz="2400" b="1" dirty="0">
                <a:solidFill>
                  <a:schemeClr val="tx1"/>
                </a:solidFill>
              </a:rPr>
              <a:t> </a:t>
            </a:r>
          </a:p>
        </p:txBody>
      </p:sp>
      <p:sp>
        <p:nvSpPr>
          <p:cNvPr id="66" name="Rectangle 65">
            <a:extLst>
              <a:ext uri="{FF2B5EF4-FFF2-40B4-BE49-F238E27FC236}">
                <a16:creationId xmlns:a16="http://schemas.microsoft.com/office/drawing/2014/main" id="{909BD3EE-3ED7-4CB6-86F6-BDE8D8B92CE8}"/>
              </a:ext>
            </a:extLst>
          </p:cNvPr>
          <p:cNvSpPr/>
          <p:nvPr/>
        </p:nvSpPr>
        <p:spPr>
          <a:xfrm>
            <a:off x="-228348" y="3732934"/>
            <a:ext cx="9321548" cy="1569660"/>
          </a:xfrm>
          <a:prstGeom prst="rect">
            <a:avLst/>
          </a:prstGeom>
        </p:spPr>
        <p:txBody>
          <a:bodyPr wrap="square">
            <a:spAutoFit/>
          </a:bodyPr>
          <a:lstStyle/>
          <a:p>
            <a:pPr marL="685800" lvl="1" indent="-228600" fontAlgn="auto">
              <a:lnSpc>
                <a:spcPct val="90000"/>
              </a:lnSpc>
              <a:spcBef>
                <a:spcPts val="600"/>
              </a:spcBef>
              <a:spcAft>
                <a:spcPts val="0"/>
              </a:spcAft>
              <a:buFont typeface="Cambria" panose="02040503050406030204" pitchFamily="18" charset="0"/>
              <a:buChar char="-"/>
            </a:pPr>
            <a:r>
              <a:rPr lang="en-US" sz="2200" dirty="0">
                <a:solidFill>
                  <a:prstClr val="black"/>
                </a:solidFill>
                <a:latin typeface="+mj-lt"/>
              </a:rPr>
              <a:t>Multi-Party Computation (MPC)[1]  </a:t>
            </a:r>
            <a:r>
              <a:rPr lang="en-US" sz="2200" dirty="0">
                <a:solidFill>
                  <a:prstClr val="black"/>
                </a:solidFill>
                <a:latin typeface="+mj-lt"/>
                <a:sym typeface="Wingdings" panose="05000000000000000000" pitchFamily="2" charset="2"/>
              </a:rPr>
              <a:t>: Large c</a:t>
            </a:r>
            <a:r>
              <a:rPr lang="en-US" sz="2200" dirty="0">
                <a:latin typeface="+mj-lt"/>
              </a:rPr>
              <a:t>ommunicational overhead</a:t>
            </a:r>
          </a:p>
          <a:p>
            <a:pPr marL="685800" lvl="1" indent="-228600" fontAlgn="auto">
              <a:lnSpc>
                <a:spcPct val="90000"/>
              </a:lnSpc>
              <a:spcBef>
                <a:spcPts val="600"/>
              </a:spcBef>
              <a:spcAft>
                <a:spcPts val="0"/>
              </a:spcAft>
              <a:buFont typeface="Cambria" panose="02040503050406030204" pitchFamily="18" charset="0"/>
              <a:buChar char="-"/>
            </a:pPr>
            <a:r>
              <a:rPr lang="en-US" sz="2200" dirty="0">
                <a:solidFill>
                  <a:prstClr val="black"/>
                </a:solidFill>
                <a:latin typeface="+mj-lt"/>
              </a:rPr>
              <a:t>Differential Privacy [2]</a:t>
            </a:r>
            <a:r>
              <a:rPr lang="en-US" sz="2200" dirty="0">
                <a:solidFill>
                  <a:prstClr val="black"/>
                </a:solidFill>
                <a:latin typeface="+mj-lt"/>
                <a:sym typeface="Wingdings" panose="05000000000000000000" pitchFamily="2" charset="2"/>
              </a:rPr>
              <a:t>:</a:t>
            </a:r>
            <a:r>
              <a:rPr lang="en-US" sz="2200" dirty="0">
                <a:solidFill>
                  <a:prstClr val="black"/>
                </a:solidFill>
                <a:latin typeface="+mj-lt"/>
              </a:rPr>
              <a:t> </a:t>
            </a:r>
            <a:r>
              <a:rPr lang="en-US" sz="2200" dirty="0">
                <a:latin typeface="+mj-lt"/>
              </a:rPr>
              <a:t>Tradeoff between utility and privacy </a:t>
            </a:r>
          </a:p>
          <a:p>
            <a:pPr marL="685800" lvl="1" indent="-228600" fontAlgn="auto">
              <a:lnSpc>
                <a:spcPct val="90000"/>
              </a:lnSpc>
              <a:spcBef>
                <a:spcPts val="600"/>
              </a:spcBef>
              <a:spcAft>
                <a:spcPts val="0"/>
              </a:spcAft>
              <a:buFont typeface="Cambria" panose="02040503050406030204" pitchFamily="18" charset="0"/>
              <a:buChar char="-"/>
            </a:pPr>
            <a:r>
              <a:rPr lang="en-US" sz="2200" dirty="0">
                <a:solidFill>
                  <a:prstClr val="black"/>
                </a:solidFill>
                <a:latin typeface="+mj-lt"/>
              </a:rPr>
              <a:t>Homomorphic Encryption (HE)[3] </a:t>
            </a:r>
            <a:r>
              <a:rPr lang="en-US" sz="2200" dirty="0">
                <a:solidFill>
                  <a:prstClr val="black"/>
                </a:solidFill>
                <a:latin typeface="+mj-lt"/>
                <a:sym typeface="Wingdings" panose="05000000000000000000" pitchFamily="2" charset="2"/>
              </a:rPr>
              <a:t>: Big c</a:t>
            </a:r>
            <a:r>
              <a:rPr lang="en-US" sz="2200" dirty="0">
                <a:latin typeface="+mj-lt"/>
              </a:rPr>
              <a:t>omputational overhead</a:t>
            </a:r>
          </a:p>
          <a:p>
            <a:pPr marL="685800" lvl="1" indent="-228600" fontAlgn="auto">
              <a:lnSpc>
                <a:spcPct val="90000"/>
              </a:lnSpc>
              <a:spcBef>
                <a:spcPts val="600"/>
              </a:spcBef>
              <a:spcAft>
                <a:spcPts val="0"/>
              </a:spcAft>
              <a:buFont typeface="Cambria" panose="02040503050406030204" pitchFamily="18" charset="0"/>
              <a:buChar char="-"/>
            </a:pPr>
            <a:endParaRPr lang="en-US" sz="2400" dirty="0">
              <a:solidFill>
                <a:srgbClr val="FF0000"/>
              </a:solidFill>
              <a:latin typeface="Cambria" panose="02040503050406030204" pitchFamily="18" charset="0"/>
              <a:ea typeface="+mn-ea"/>
            </a:endParaRPr>
          </a:p>
        </p:txBody>
      </p:sp>
      <p:sp>
        <p:nvSpPr>
          <p:cNvPr id="67" name="Rectangle 66">
            <a:extLst>
              <a:ext uri="{FF2B5EF4-FFF2-40B4-BE49-F238E27FC236}">
                <a16:creationId xmlns:a16="http://schemas.microsoft.com/office/drawing/2014/main" id="{EFED1094-3CDC-4251-907E-0E9CA81B0DE3}"/>
              </a:ext>
            </a:extLst>
          </p:cNvPr>
          <p:cNvSpPr/>
          <p:nvPr/>
        </p:nvSpPr>
        <p:spPr bwMode="auto">
          <a:xfrm>
            <a:off x="6017" y="3696428"/>
            <a:ext cx="9042401" cy="868851"/>
          </a:xfrm>
          <a:prstGeom prst="rect">
            <a:avLst/>
          </a:prstGeom>
          <a:solidFill>
            <a:schemeClr val="bg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ndParaRPr>
          </a:p>
        </p:txBody>
      </p:sp>
      <p:sp>
        <p:nvSpPr>
          <p:cNvPr id="69" name="TextBox 68">
            <a:extLst>
              <a:ext uri="{FF2B5EF4-FFF2-40B4-BE49-F238E27FC236}">
                <a16:creationId xmlns:a16="http://schemas.microsoft.com/office/drawing/2014/main" id="{BB4F5AF8-A40B-42AB-8B3B-9986B8436447}"/>
              </a:ext>
            </a:extLst>
          </p:cNvPr>
          <p:cNvSpPr txBox="1"/>
          <p:nvPr/>
        </p:nvSpPr>
        <p:spPr>
          <a:xfrm>
            <a:off x="2230236" y="3258731"/>
            <a:ext cx="7410450" cy="430887"/>
          </a:xfrm>
          <a:prstGeom prst="rect">
            <a:avLst/>
          </a:prstGeom>
          <a:noFill/>
        </p:spPr>
        <p:txBody>
          <a:bodyPr wrap="square">
            <a:spAutoFit/>
          </a:bodyPr>
          <a:lstStyle/>
          <a:p>
            <a:r>
              <a:rPr lang="en-US" sz="2200" b="1" dirty="0">
                <a:latin typeface="+mj-lt"/>
              </a:rPr>
              <a:t>P</a:t>
            </a:r>
            <a:r>
              <a:rPr lang="en-US" sz="2200" b="1" dirty="0">
                <a:solidFill>
                  <a:schemeClr val="tx1"/>
                </a:solidFill>
                <a:latin typeface="+mj-lt"/>
              </a:rPr>
              <a:t>rivacy-preserving inference is needed</a:t>
            </a:r>
            <a:endParaRPr lang="en-US" sz="2200" dirty="0">
              <a:latin typeface="+mj-lt"/>
            </a:endParaRPr>
          </a:p>
        </p:txBody>
      </p:sp>
      <p:sp>
        <p:nvSpPr>
          <p:cNvPr id="37" name="TextBox 36">
            <a:extLst>
              <a:ext uri="{FF2B5EF4-FFF2-40B4-BE49-F238E27FC236}">
                <a16:creationId xmlns:a16="http://schemas.microsoft.com/office/drawing/2014/main" id="{A6D98876-507F-440A-AEFD-410F44EBB047}"/>
              </a:ext>
            </a:extLst>
          </p:cNvPr>
          <p:cNvSpPr txBox="1"/>
          <p:nvPr/>
        </p:nvSpPr>
        <p:spPr>
          <a:xfrm>
            <a:off x="-13316" y="4903658"/>
            <a:ext cx="4585316" cy="300082"/>
          </a:xfrm>
          <a:prstGeom prst="rect">
            <a:avLst/>
          </a:prstGeom>
          <a:noFill/>
        </p:spPr>
        <p:txBody>
          <a:bodyPr wrap="square">
            <a:spAutoFit/>
          </a:bodyPr>
          <a:lstStyle/>
          <a:p>
            <a:r>
              <a:rPr lang="en-US" dirty="0"/>
              <a:t>[1]B. Kreuter-Security’12</a:t>
            </a:r>
          </a:p>
        </p:txBody>
      </p:sp>
      <p:sp>
        <p:nvSpPr>
          <p:cNvPr id="38" name="TextBox 37">
            <a:extLst>
              <a:ext uri="{FF2B5EF4-FFF2-40B4-BE49-F238E27FC236}">
                <a16:creationId xmlns:a16="http://schemas.microsoft.com/office/drawing/2014/main" id="{999DE8DB-8D6A-4E5E-9175-4AAB3A951A8F}"/>
              </a:ext>
            </a:extLst>
          </p:cNvPr>
          <p:cNvSpPr txBox="1"/>
          <p:nvPr/>
        </p:nvSpPr>
        <p:spPr>
          <a:xfrm>
            <a:off x="1871929" y="4903658"/>
            <a:ext cx="4585316" cy="300082"/>
          </a:xfrm>
          <a:prstGeom prst="rect">
            <a:avLst/>
          </a:prstGeom>
          <a:noFill/>
        </p:spPr>
        <p:txBody>
          <a:bodyPr wrap="square">
            <a:spAutoFit/>
          </a:bodyPr>
          <a:lstStyle/>
          <a:p>
            <a:r>
              <a:rPr lang="en-US" dirty="0"/>
              <a:t>[2]M. Abadi-CCS’16 </a:t>
            </a:r>
          </a:p>
        </p:txBody>
      </p:sp>
      <p:sp>
        <p:nvSpPr>
          <p:cNvPr id="39" name="TextBox 38">
            <a:extLst>
              <a:ext uri="{FF2B5EF4-FFF2-40B4-BE49-F238E27FC236}">
                <a16:creationId xmlns:a16="http://schemas.microsoft.com/office/drawing/2014/main" id="{587B34C9-1895-4AF8-A7F3-DF2EBF2438DA}"/>
              </a:ext>
            </a:extLst>
          </p:cNvPr>
          <p:cNvSpPr txBox="1"/>
          <p:nvPr/>
        </p:nvSpPr>
        <p:spPr>
          <a:xfrm>
            <a:off x="3374189" y="4905079"/>
            <a:ext cx="4585316" cy="300082"/>
          </a:xfrm>
          <a:prstGeom prst="rect">
            <a:avLst/>
          </a:prstGeom>
          <a:noFill/>
        </p:spPr>
        <p:txBody>
          <a:bodyPr wrap="square">
            <a:spAutoFit/>
          </a:bodyPr>
          <a:lstStyle/>
          <a:p>
            <a:r>
              <a:rPr lang="en-US" dirty="0"/>
              <a:t>[3]N. Dowlin-ICML’16</a:t>
            </a:r>
          </a:p>
        </p:txBody>
      </p:sp>
      <p:pic>
        <p:nvPicPr>
          <p:cNvPr id="10" name="Audio 9">
            <a:hlinkClick r:id="" action="ppaction://media"/>
            <a:extLst>
              <a:ext uri="{FF2B5EF4-FFF2-40B4-BE49-F238E27FC236}">
                <a16:creationId xmlns:a16="http://schemas.microsoft.com/office/drawing/2014/main" id="{D92BEEB4-99DE-42F1-A73C-47927DBAB373}"/>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66881663"/>
      </p:ext>
    </p:extLst>
  </p:cSld>
  <p:clrMapOvr>
    <a:masterClrMapping/>
  </p:clrMapOvr>
  <mc:AlternateContent xmlns:mc="http://schemas.openxmlformats.org/markup-compatibility/2006" xmlns:p14="http://schemas.microsoft.com/office/powerpoint/2010/main">
    <mc:Choice Requires="p14">
      <p:transition spd="slow" p14:dur="2000" advTm="72092"/>
    </mc:Choice>
    <mc:Fallback xmlns="">
      <p:transition spd="slow" advTm="72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down)">
                                      <p:cBhvr>
                                        <p:cTn id="2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0"/>
                </p:tgtEl>
              </p:cMediaNode>
            </p:audio>
          </p:childTnLst>
        </p:cTn>
      </p:par>
    </p:tnLst>
    <p:bldLst>
      <p:bldP spid="3" grpId="0" animBg="1"/>
      <p:bldP spid="64" grpId="0"/>
      <p:bldP spid="66" grpId="0"/>
      <p:bldP spid="67" grpId="0" animBg="1"/>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597275-27BA-425C-8FDE-28A1F50246FA}"/>
              </a:ext>
            </a:extLst>
          </p:cNvPr>
          <p:cNvSpPr/>
          <p:nvPr/>
        </p:nvSpPr>
        <p:spPr>
          <a:xfrm>
            <a:off x="778155" y="1188403"/>
            <a:ext cx="7605891"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rmAutofit/>
          </a:bodyPr>
          <a:lstStyle/>
          <a:p>
            <a:pPr algn="ctr"/>
            <a:r>
              <a:rPr lang="en-US" sz="3600" dirty="0"/>
              <a:t>Homomorphic Encryption (HE)-enabled Inference</a:t>
            </a:r>
            <a:endParaRPr lang="en-US" dirty="0"/>
          </a:p>
        </p:txBody>
      </p:sp>
      <p:sp>
        <p:nvSpPr>
          <p:cNvPr id="3" name="Rectangle 2">
            <a:extLst>
              <a:ext uri="{FF2B5EF4-FFF2-40B4-BE49-F238E27FC236}">
                <a16:creationId xmlns:a16="http://schemas.microsoft.com/office/drawing/2014/main" id="{589D0D41-B735-4F59-BFF0-414892711BF8}"/>
              </a:ext>
            </a:extLst>
          </p:cNvPr>
          <p:cNvSpPr/>
          <p:nvPr/>
        </p:nvSpPr>
        <p:spPr>
          <a:xfrm>
            <a:off x="4242079" y="3628038"/>
            <a:ext cx="469595"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0670DCF-66B1-44CA-963D-4D0833A51D41}"/>
              </a:ext>
            </a:extLst>
          </p:cNvPr>
          <p:cNvSpPr/>
          <p:nvPr/>
        </p:nvSpPr>
        <p:spPr>
          <a:xfrm>
            <a:off x="1255633" y="1151819"/>
            <a:ext cx="6165734" cy="173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6AE6E182-34F1-49AF-82BB-687824F75AAB}"/>
              </a:ext>
            </a:extLst>
          </p:cNvPr>
          <p:cNvPicPr>
            <a:picLocks noChangeAspect="1"/>
          </p:cNvPicPr>
          <p:nvPr/>
        </p:nvPicPr>
        <p:blipFill>
          <a:blip r:embed="rId6"/>
          <a:stretch>
            <a:fillRect/>
          </a:stretch>
        </p:blipFill>
        <p:spPr>
          <a:xfrm>
            <a:off x="4012718" y="947537"/>
            <a:ext cx="3659238" cy="2026985"/>
          </a:xfrm>
          <a:prstGeom prst="rect">
            <a:avLst/>
          </a:prstGeom>
        </p:spPr>
      </p:pic>
      <p:pic>
        <p:nvPicPr>
          <p:cNvPr id="48" name="Picture 47">
            <a:extLst>
              <a:ext uri="{FF2B5EF4-FFF2-40B4-BE49-F238E27FC236}">
                <a16:creationId xmlns:a16="http://schemas.microsoft.com/office/drawing/2014/main" id="{4B435099-C4AC-41BE-8038-1F67F82A364A}"/>
              </a:ext>
            </a:extLst>
          </p:cNvPr>
          <p:cNvPicPr>
            <a:picLocks noChangeAspect="1"/>
          </p:cNvPicPr>
          <p:nvPr/>
        </p:nvPicPr>
        <p:blipFill>
          <a:blip r:embed="rId7"/>
          <a:stretch>
            <a:fillRect/>
          </a:stretch>
        </p:blipFill>
        <p:spPr>
          <a:xfrm>
            <a:off x="1005044" y="922918"/>
            <a:ext cx="2747068" cy="2026985"/>
          </a:xfrm>
          <a:prstGeom prst="rect">
            <a:avLst/>
          </a:prstGeom>
        </p:spPr>
      </p:pic>
      <p:pic>
        <p:nvPicPr>
          <p:cNvPr id="50" name="Picture 49">
            <a:extLst>
              <a:ext uri="{FF2B5EF4-FFF2-40B4-BE49-F238E27FC236}">
                <a16:creationId xmlns:a16="http://schemas.microsoft.com/office/drawing/2014/main" id="{4FE41978-0E38-47F5-89E2-E090EF715BC6}"/>
              </a:ext>
            </a:extLst>
          </p:cNvPr>
          <p:cNvPicPr>
            <a:picLocks noChangeAspect="1"/>
          </p:cNvPicPr>
          <p:nvPr/>
        </p:nvPicPr>
        <p:blipFill>
          <a:blip r:embed="rId8"/>
          <a:stretch>
            <a:fillRect/>
          </a:stretch>
        </p:blipFill>
        <p:spPr>
          <a:xfrm>
            <a:off x="1825363" y="848846"/>
            <a:ext cx="941508" cy="486912"/>
          </a:xfrm>
          <a:prstGeom prst="rect">
            <a:avLst/>
          </a:prstGeom>
        </p:spPr>
      </p:pic>
      <p:pic>
        <p:nvPicPr>
          <p:cNvPr id="70" name="Picture 69">
            <a:extLst>
              <a:ext uri="{FF2B5EF4-FFF2-40B4-BE49-F238E27FC236}">
                <a16:creationId xmlns:a16="http://schemas.microsoft.com/office/drawing/2014/main" id="{ADBDCAC9-0F7B-4050-BB41-44C635F408D3}"/>
              </a:ext>
            </a:extLst>
          </p:cNvPr>
          <p:cNvPicPr>
            <a:picLocks noChangeAspect="1"/>
          </p:cNvPicPr>
          <p:nvPr/>
        </p:nvPicPr>
        <p:blipFill>
          <a:blip r:embed="rId9"/>
          <a:stretch>
            <a:fillRect/>
          </a:stretch>
        </p:blipFill>
        <p:spPr>
          <a:xfrm>
            <a:off x="5434589" y="856090"/>
            <a:ext cx="1003246" cy="486912"/>
          </a:xfrm>
          <a:prstGeom prst="rect">
            <a:avLst/>
          </a:prstGeom>
        </p:spPr>
      </p:pic>
      <p:pic>
        <p:nvPicPr>
          <p:cNvPr id="38" name="Picture 37">
            <a:extLst>
              <a:ext uri="{FF2B5EF4-FFF2-40B4-BE49-F238E27FC236}">
                <a16:creationId xmlns:a16="http://schemas.microsoft.com/office/drawing/2014/main" id="{E966600C-8BF8-4226-9221-309CE8954387}"/>
              </a:ext>
            </a:extLst>
          </p:cNvPr>
          <p:cNvPicPr>
            <a:picLocks noChangeAspect="1"/>
          </p:cNvPicPr>
          <p:nvPr/>
        </p:nvPicPr>
        <p:blipFill>
          <a:blip r:embed="rId10"/>
          <a:stretch>
            <a:fillRect/>
          </a:stretch>
        </p:blipFill>
        <p:spPr>
          <a:xfrm>
            <a:off x="1234806" y="1416250"/>
            <a:ext cx="648251" cy="787651"/>
          </a:xfrm>
          <a:prstGeom prst="rect">
            <a:avLst/>
          </a:prstGeom>
        </p:spPr>
      </p:pic>
      <p:pic>
        <p:nvPicPr>
          <p:cNvPr id="39" name="Picture 38">
            <a:extLst>
              <a:ext uri="{FF2B5EF4-FFF2-40B4-BE49-F238E27FC236}">
                <a16:creationId xmlns:a16="http://schemas.microsoft.com/office/drawing/2014/main" id="{C032748F-2758-44CD-BA9A-E209CE3E5815}"/>
              </a:ext>
            </a:extLst>
          </p:cNvPr>
          <p:cNvPicPr>
            <a:picLocks noChangeAspect="1"/>
          </p:cNvPicPr>
          <p:nvPr/>
        </p:nvPicPr>
        <p:blipFill rotWithShape="1">
          <a:blip r:embed="rId11"/>
          <a:srcRect b="20406"/>
          <a:stretch/>
        </p:blipFill>
        <p:spPr>
          <a:xfrm>
            <a:off x="5863027" y="1480569"/>
            <a:ext cx="1497152" cy="1009727"/>
          </a:xfrm>
          <a:prstGeom prst="rect">
            <a:avLst/>
          </a:prstGeom>
        </p:spPr>
      </p:pic>
      <p:grpSp>
        <p:nvGrpSpPr>
          <p:cNvPr id="40" name="Group 39">
            <a:extLst>
              <a:ext uri="{FF2B5EF4-FFF2-40B4-BE49-F238E27FC236}">
                <a16:creationId xmlns:a16="http://schemas.microsoft.com/office/drawing/2014/main" id="{951310BA-E35D-4C41-9296-540A99BFCB00}"/>
              </a:ext>
            </a:extLst>
          </p:cNvPr>
          <p:cNvGrpSpPr/>
          <p:nvPr/>
        </p:nvGrpSpPr>
        <p:grpSpPr>
          <a:xfrm>
            <a:off x="1174869" y="1993895"/>
            <a:ext cx="787162" cy="891549"/>
            <a:chOff x="1654995" y="3041710"/>
            <a:chExt cx="571838" cy="739200"/>
          </a:xfrm>
        </p:grpSpPr>
        <p:pic>
          <p:nvPicPr>
            <p:cNvPr id="41" name="Picture 40">
              <a:extLst>
                <a:ext uri="{FF2B5EF4-FFF2-40B4-BE49-F238E27FC236}">
                  <a16:creationId xmlns:a16="http://schemas.microsoft.com/office/drawing/2014/main" id="{F68A884E-3675-4746-AF3F-5B34F1EBDF6A}"/>
                </a:ext>
              </a:extLst>
            </p:cNvPr>
            <p:cNvPicPr>
              <a:picLocks noChangeAspect="1"/>
            </p:cNvPicPr>
            <p:nvPr/>
          </p:nvPicPr>
          <p:blipFill>
            <a:blip r:embed="rId12"/>
            <a:stretch>
              <a:fillRect/>
            </a:stretch>
          </p:blipFill>
          <p:spPr>
            <a:xfrm>
              <a:off x="1654995" y="3041710"/>
              <a:ext cx="571838" cy="739200"/>
            </a:xfrm>
            <a:prstGeom prst="rect">
              <a:avLst/>
            </a:prstGeom>
          </p:spPr>
        </p:pic>
        <p:pic>
          <p:nvPicPr>
            <p:cNvPr id="42" name="Picture 41">
              <a:extLst>
                <a:ext uri="{FF2B5EF4-FFF2-40B4-BE49-F238E27FC236}">
                  <a16:creationId xmlns:a16="http://schemas.microsoft.com/office/drawing/2014/main" id="{AF31D6E8-3FFE-4374-9CFA-20A7A4C29D77}"/>
                </a:ext>
              </a:extLst>
            </p:cNvPr>
            <p:cNvPicPr>
              <a:picLocks noChangeAspect="1"/>
            </p:cNvPicPr>
            <p:nvPr/>
          </p:nvPicPr>
          <p:blipFill>
            <a:blip r:embed="rId13"/>
            <a:stretch>
              <a:fillRect/>
            </a:stretch>
          </p:blipFill>
          <p:spPr>
            <a:xfrm>
              <a:off x="1698537" y="3453285"/>
              <a:ext cx="470925" cy="280000"/>
            </a:xfrm>
            <a:prstGeom prst="rect">
              <a:avLst/>
            </a:prstGeom>
          </p:spPr>
        </p:pic>
      </p:grpSp>
      <p:pic>
        <p:nvPicPr>
          <p:cNvPr id="43" name="Picture 42">
            <a:extLst>
              <a:ext uri="{FF2B5EF4-FFF2-40B4-BE49-F238E27FC236}">
                <a16:creationId xmlns:a16="http://schemas.microsoft.com/office/drawing/2014/main" id="{A88687D6-5A02-4BF9-AA23-21948A496B6D}"/>
              </a:ext>
            </a:extLst>
          </p:cNvPr>
          <p:cNvPicPr>
            <a:picLocks noChangeAspect="1"/>
          </p:cNvPicPr>
          <p:nvPr/>
        </p:nvPicPr>
        <p:blipFill>
          <a:blip r:embed="rId14"/>
          <a:stretch>
            <a:fillRect/>
          </a:stretch>
        </p:blipFill>
        <p:spPr>
          <a:xfrm>
            <a:off x="3439064" y="1569890"/>
            <a:ext cx="1142157" cy="143209"/>
          </a:xfrm>
          <a:prstGeom prst="rect">
            <a:avLst/>
          </a:prstGeom>
        </p:spPr>
      </p:pic>
      <p:pic>
        <p:nvPicPr>
          <p:cNvPr id="44" name="Picture 43">
            <a:extLst>
              <a:ext uri="{FF2B5EF4-FFF2-40B4-BE49-F238E27FC236}">
                <a16:creationId xmlns:a16="http://schemas.microsoft.com/office/drawing/2014/main" id="{34B40BAA-3ED5-420A-87A3-283681EA4DCB}"/>
              </a:ext>
            </a:extLst>
          </p:cNvPr>
          <p:cNvPicPr>
            <a:picLocks noChangeAspect="1"/>
          </p:cNvPicPr>
          <p:nvPr/>
        </p:nvPicPr>
        <p:blipFill>
          <a:blip r:embed="rId15"/>
          <a:stretch>
            <a:fillRect/>
          </a:stretch>
        </p:blipFill>
        <p:spPr>
          <a:xfrm>
            <a:off x="3391268" y="2371610"/>
            <a:ext cx="1168380" cy="146497"/>
          </a:xfrm>
          <a:prstGeom prst="rect">
            <a:avLst/>
          </a:prstGeom>
        </p:spPr>
      </p:pic>
      <p:pic>
        <p:nvPicPr>
          <p:cNvPr id="45" name="Picture 44">
            <a:extLst>
              <a:ext uri="{FF2B5EF4-FFF2-40B4-BE49-F238E27FC236}">
                <a16:creationId xmlns:a16="http://schemas.microsoft.com/office/drawing/2014/main" id="{DC17B476-0DA7-4416-A72C-23D534BDC0B5}"/>
              </a:ext>
            </a:extLst>
          </p:cNvPr>
          <p:cNvPicPr>
            <a:picLocks noChangeAspect="1"/>
          </p:cNvPicPr>
          <p:nvPr/>
        </p:nvPicPr>
        <p:blipFill>
          <a:blip r:embed="rId16"/>
          <a:stretch>
            <a:fillRect/>
          </a:stretch>
        </p:blipFill>
        <p:spPr>
          <a:xfrm>
            <a:off x="1883058" y="1390528"/>
            <a:ext cx="720905" cy="382223"/>
          </a:xfrm>
          <a:prstGeom prst="rect">
            <a:avLst/>
          </a:prstGeom>
        </p:spPr>
      </p:pic>
      <p:pic>
        <p:nvPicPr>
          <p:cNvPr id="46" name="Picture 45">
            <a:extLst>
              <a:ext uri="{FF2B5EF4-FFF2-40B4-BE49-F238E27FC236}">
                <a16:creationId xmlns:a16="http://schemas.microsoft.com/office/drawing/2014/main" id="{3E62B472-C12D-49FA-8451-EBCF49746EA5}"/>
              </a:ext>
            </a:extLst>
          </p:cNvPr>
          <p:cNvPicPr>
            <a:picLocks noChangeAspect="1"/>
          </p:cNvPicPr>
          <p:nvPr/>
        </p:nvPicPr>
        <p:blipFill>
          <a:blip r:embed="rId17"/>
          <a:stretch>
            <a:fillRect/>
          </a:stretch>
        </p:blipFill>
        <p:spPr>
          <a:xfrm>
            <a:off x="2248985" y="1366297"/>
            <a:ext cx="1217475" cy="762162"/>
          </a:xfrm>
          <a:prstGeom prst="rect">
            <a:avLst/>
          </a:prstGeom>
        </p:spPr>
      </p:pic>
      <p:pic>
        <p:nvPicPr>
          <p:cNvPr id="49" name="Picture 48">
            <a:extLst>
              <a:ext uri="{FF2B5EF4-FFF2-40B4-BE49-F238E27FC236}">
                <a16:creationId xmlns:a16="http://schemas.microsoft.com/office/drawing/2014/main" id="{04537EED-69F3-44E4-B69B-06900746AE29}"/>
              </a:ext>
            </a:extLst>
          </p:cNvPr>
          <p:cNvPicPr>
            <a:picLocks noChangeAspect="1"/>
          </p:cNvPicPr>
          <p:nvPr/>
        </p:nvPicPr>
        <p:blipFill>
          <a:blip r:embed="rId18"/>
          <a:stretch>
            <a:fillRect/>
          </a:stretch>
        </p:blipFill>
        <p:spPr>
          <a:xfrm>
            <a:off x="1938512" y="2180498"/>
            <a:ext cx="665451" cy="382223"/>
          </a:xfrm>
          <a:prstGeom prst="rect">
            <a:avLst/>
          </a:prstGeom>
        </p:spPr>
      </p:pic>
      <p:pic>
        <p:nvPicPr>
          <p:cNvPr id="51" name="Picture 50">
            <a:extLst>
              <a:ext uri="{FF2B5EF4-FFF2-40B4-BE49-F238E27FC236}">
                <a16:creationId xmlns:a16="http://schemas.microsoft.com/office/drawing/2014/main" id="{55D9381F-56BF-46C4-BDFA-C37549603501}"/>
              </a:ext>
            </a:extLst>
          </p:cNvPr>
          <p:cNvPicPr>
            <a:picLocks noChangeAspect="1"/>
          </p:cNvPicPr>
          <p:nvPr/>
        </p:nvPicPr>
        <p:blipFill>
          <a:blip r:embed="rId17"/>
          <a:stretch>
            <a:fillRect/>
          </a:stretch>
        </p:blipFill>
        <p:spPr>
          <a:xfrm>
            <a:off x="4305860" y="1372983"/>
            <a:ext cx="1217475" cy="762162"/>
          </a:xfrm>
          <a:prstGeom prst="rect">
            <a:avLst/>
          </a:prstGeom>
        </p:spPr>
      </p:pic>
      <p:pic>
        <p:nvPicPr>
          <p:cNvPr id="56" name="Picture 55">
            <a:extLst>
              <a:ext uri="{FF2B5EF4-FFF2-40B4-BE49-F238E27FC236}">
                <a16:creationId xmlns:a16="http://schemas.microsoft.com/office/drawing/2014/main" id="{86A81A9B-FE7F-4851-B72F-DE26BCD1F0A3}"/>
              </a:ext>
            </a:extLst>
          </p:cNvPr>
          <p:cNvPicPr>
            <a:picLocks noChangeAspect="1"/>
          </p:cNvPicPr>
          <p:nvPr/>
        </p:nvPicPr>
        <p:blipFill>
          <a:blip r:embed="rId19"/>
          <a:stretch>
            <a:fillRect/>
          </a:stretch>
        </p:blipFill>
        <p:spPr>
          <a:xfrm>
            <a:off x="5353464" y="1464671"/>
            <a:ext cx="656953" cy="145131"/>
          </a:xfrm>
          <a:prstGeom prst="rect">
            <a:avLst/>
          </a:prstGeom>
        </p:spPr>
      </p:pic>
      <p:pic>
        <p:nvPicPr>
          <p:cNvPr id="61" name="Picture 60">
            <a:extLst>
              <a:ext uri="{FF2B5EF4-FFF2-40B4-BE49-F238E27FC236}">
                <a16:creationId xmlns:a16="http://schemas.microsoft.com/office/drawing/2014/main" id="{36C16FA1-8847-47A6-B257-697A2309B64A}"/>
              </a:ext>
            </a:extLst>
          </p:cNvPr>
          <p:cNvPicPr>
            <a:picLocks noChangeAspect="1"/>
          </p:cNvPicPr>
          <p:nvPr/>
        </p:nvPicPr>
        <p:blipFill>
          <a:blip r:embed="rId20"/>
          <a:stretch>
            <a:fillRect/>
          </a:stretch>
        </p:blipFill>
        <p:spPr>
          <a:xfrm>
            <a:off x="2246496" y="2055793"/>
            <a:ext cx="1525835" cy="822479"/>
          </a:xfrm>
          <a:prstGeom prst="rect">
            <a:avLst/>
          </a:prstGeom>
        </p:spPr>
      </p:pic>
      <p:pic>
        <p:nvPicPr>
          <p:cNvPr id="63" name="Picture 62">
            <a:extLst>
              <a:ext uri="{FF2B5EF4-FFF2-40B4-BE49-F238E27FC236}">
                <a16:creationId xmlns:a16="http://schemas.microsoft.com/office/drawing/2014/main" id="{2D1AB413-D8B1-4AE6-8D99-451105CEDD50}"/>
              </a:ext>
            </a:extLst>
          </p:cNvPr>
          <p:cNvPicPr>
            <a:picLocks noChangeAspect="1"/>
          </p:cNvPicPr>
          <p:nvPr/>
        </p:nvPicPr>
        <p:blipFill>
          <a:blip r:embed="rId20"/>
          <a:stretch>
            <a:fillRect/>
          </a:stretch>
        </p:blipFill>
        <p:spPr>
          <a:xfrm>
            <a:off x="4164864" y="2072721"/>
            <a:ext cx="1525835" cy="822479"/>
          </a:xfrm>
          <a:prstGeom prst="rect">
            <a:avLst/>
          </a:prstGeom>
        </p:spPr>
      </p:pic>
      <p:pic>
        <p:nvPicPr>
          <p:cNvPr id="68" name="Picture 67">
            <a:extLst>
              <a:ext uri="{FF2B5EF4-FFF2-40B4-BE49-F238E27FC236}">
                <a16:creationId xmlns:a16="http://schemas.microsoft.com/office/drawing/2014/main" id="{E0030A0A-FEC1-4473-9221-7D3331CD9D80}"/>
              </a:ext>
            </a:extLst>
          </p:cNvPr>
          <p:cNvPicPr>
            <a:picLocks noChangeAspect="1"/>
          </p:cNvPicPr>
          <p:nvPr/>
        </p:nvPicPr>
        <p:blipFill>
          <a:blip r:embed="rId21"/>
          <a:stretch>
            <a:fillRect/>
          </a:stretch>
        </p:blipFill>
        <p:spPr>
          <a:xfrm>
            <a:off x="5386781" y="2344831"/>
            <a:ext cx="607837" cy="134281"/>
          </a:xfrm>
          <a:prstGeom prst="rect">
            <a:avLst/>
          </a:prstGeom>
        </p:spPr>
      </p:pic>
      <p:sp>
        <p:nvSpPr>
          <p:cNvPr id="71" name="Rectangle 70">
            <a:extLst>
              <a:ext uri="{FF2B5EF4-FFF2-40B4-BE49-F238E27FC236}">
                <a16:creationId xmlns:a16="http://schemas.microsoft.com/office/drawing/2014/main" id="{AB1DC727-7696-438C-843B-385A7265E751}"/>
              </a:ext>
            </a:extLst>
          </p:cNvPr>
          <p:cNvSpPr/>
          <p:nvPr/>
        </p:nvSpPr>
        <p:spPr>
          <a:xfrm>
            <a:off x="0" y="4362567"/>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5BEAD252-62AB-44B2-B687-AEBFC58851E4}"/>
              </a:ext>
            </a:extLst>
          </p:cNvPr>
          <p:cNvSpPr txBox="1"/>
          <p:nvPr/>
        </p:nvSpPr>
        <p:spPr>
          <a:xfrm>
            <a:off x="147393" y="3199729"/>
            <a:ext cx="5282182" cy="1015663"/>
          </a:xfrm>
          <a:prstGeom prst="rect">
            <a:avLst/>
          </a:prstGeom>
          <a:noFill/>
        </p:spPr>
        <p:txBody>
          <a:bodyPr wrap="square">
            <a:spAutoFit/>
          </a:bodyPr>
          <a:lstStyle/>
          <a:p>
            <a:r>
              <a:rPr lang="en-US" sz="2000" b="1" dirty="0">
                <a:solidFill>
                  <a:srgbClr val="00B050"/>
                </a:solidFill>
                <a:latin typeface="+mj-lt"/>
              </a:rPr>
              <a:t>+</a:t>
            </a:r>
            <a:r>
              <a:rPr lang="en-US" sz="1600" b="1" dirty="0">
                <a:solidFill>
                  <a:srgbClr val="00B050"/>
                </a:solidFill>
                <a:latin typeface="+mj-lt"/>
              </a:rPr>
              <a:t> </a:t>
            </a:r>
            <a:r>
              <a:rPr lang="en-US" sz="1600" dirty="0">
                <a:latin typeface="+mj-lt"/>
              </a:rPr>
              <a:t>Offload compute to cloud</a:t>
            </a:r>
          </a:p>
          <a:p>
            <a:r>
              <a:rPr lang="en-US" sz="2000" b="1" dirty="0">
                <a:solidFill>
                  <a:srgbClr val="00B050"/>
                </a:solidFill>
                <a:latin typeface="+mj-lt"/>
              </a:rPr>
              <a:t>+</a:t>
            </a:r>
            <a:r>
              <a:rPr lang="en-US" sz="1600" b="1" dirty="0">
                <a:solidFill>
                  <a:srgbClr val="00B050"/>
                </a:solidFill>
                <a:latin typeface="+mj-lt"/>
              </a:rPr>
              <a:t> </a:t>
            </a:r>
            <a:r>
              <a:rPr lang="en-US" sz="1600" dirty="0">
                <a:latin typeface="+mj-lt"/>
              </a:rPr>
              <a:t>Preserve data privacy</a:t>
            </a:r>
          </a:p>
          <a:p>
            <a:r>
              <a:rPr lang="en-US" sz="2000" b="1" dirty="0">
                <a:solidFill>
                  <a:srgbClr val="00B050"/>
                </a:solidFill>
                <a:latin typeface="+mj-lt"/>
              </a:rPr>
              <a:t>+</a:t>
            </a:r>
            <a:r>
              <a:rPr lang="en-US" sz="1600" b="1" dirty="0">
                <a:solidFill>
                  <a:srgbClr val="00B050"/>
                </a:solidFill>
                <a:latin typeface="+mj-lt"/>
              </a:rPr>
              <a:t> </a:t>
            </a:r>
            <a:r>
              <a:rPr lang="en-US" sz="1600" dirty="0">
                <a:latin typeface="+mj-lt"/>
              </a:rPr>
              <a:t>No need to trust the 3</a:t>
            </a:r>
            <a:r>
              <a:rPr lang="en-US" sz="1600" baseline="30000" dirty="0">
                <a:latin typeface="+mj-lt"/>
              </a:rPr>
              <a:t>rd</a:t>
            </a:r>
            <a:r>
              <a:rPr lang="en-US" sz="1600" dirty="0">
                <a:latin typeface="+mj-lt"/>
              </a:rPr>
              <a:t> party like Intel/Google</a:t>
            </a:r>
          </a:p>
        </p:txBody>
      </p:sp>
      <p:sp>
        <p:nvSpPr>
          <p:cNvPr id="73" name="TextBox 72">
            <a:extLst>
              <a:ext uri="{FF2B5EF4-FFF2-40B4-BE49-F238E27FC236}">
                <a16:creationId xmlns:a16="http://schemas.microsoft.com/office/drawing/2014/main" id="{3BC568F5-5198-4E59-ADF6-660028649EE1}"/>
              </a:ext>
            </a:extLst>
          </p:cNvPr>
          <p:cNvSpPr txBox="1"/>
          <p:nvPr/>
        </p:nvSpPr>
        <p:spPr>
          <a:xfrm>
            <a:off x="5071883" y="4229076"/>
            <a:ext cx="3405367" cy="400110"/>
          </a:xfrm>
          <a:prstGeom prst="rect">
            <a:avLst/>
          </a:prstGeom>
          <a:noFill/>
        </p:spPr>
        <p:txBody>
          <a:bodyPr wrap="square" rtlCol="0">
            <a:spAutoFit/>
          </a:bodyPr>
          <a:lstStyle/>
          <a:p>
            <a:pPr defTabSz="685800"/>
            <a:r>
              <a:rPr lang="en-US" sz="2000" dirty="0">
                <a:solidFill>
                  <a:srgbClr val="00B050"/>
                </a:solidFill>
                <a:latin typeface="Calibri" panose="020F0502020204030204"/>
              </a:rPr>
              <a:t> </a:t>
            </a:r>
            <a:r>
              <a:rPr lang="en-US" sz="2000" dirty="0">
                <a:solidFill>
                  <a:srgbClr val="00B050"/>
                </a:solidFill>
                <a:latin typeface="+mj-lt"/>
              </a:rPr>
              <a:t>All are optimized by our work</a:t>
            </a:r>
          </a:p>
        </p:txBody>
      </p:sp>
      <p:sp>
        <p:nvSpPr>
          <p:cNvPr id="75" name="TextBox 74">
            <a:extLst>
              <a:ext uri="{FF2B5EF4-FFF2-40B4-BE49-F238E27FC236}">
                <a16:creationId xmlns:a16="http://schemas.microsoft.com/office/drawing/2014/main" id="{C8AB075A-8D48-4E27-A818-8451B8BD66D1}"/>
              </a:ext>
            </a:extLst>
          </p:cNvPr>
          <p:cNvSpPr txBox="1"/>
          <p:nvPr/>
        </p:nvSpPr>
        <p:spPr>
          <a:xfrm>
            <a:off x="4416542" y="3404613"/>
            <a:ext cx="4572000" cy="523220"/>
          </a:xfrm>
          <a:prstGeom prst="rect">
            <a:avLst/>
          </a:prstGeom>
          <a:noFill/>
        </p:spPr>
        <p:txBody>
          <a:bodyPr wrap="square">
            <a:spAutoFit/>
          </a:bodyPr>
          <a:lstStyle/>
          <a:p>
            <a:r>
              <a:rPr lang="en-US" sz="2800" b="1" dirty="0">
                <a:solidFill>
                  <a:srgbClr val="C00000"/>
                </a:solidFill>
                <a:latin typeface="+mj-lt"/>
              </a:rPr>
              <a:t>- </a:t>
            </a:r>
            <a:r>
              <a:rPr lang="en-US" altLang="zh-CN" sz="1600" dirty="0">
                <a:latin typeface="+mj-lt"/>
              </a:rPr>
              <a:t>long latency (A CIFAR-10 image inference </a:t>
            </a:r>
            <a:r>
              <a:rPr lang="en-US" altLang="zh-CN" sz="1600" b="1" dirty="0">
                <a:solidFill>
                  <a:srgbClr val="FF0000"/>
                </a:solidFill>
                <a:latin typeface="+mj-lt"/>
              </a:rPr>
              <a:t>&gt;720s</a:t>
            </a:r>
            <a:r>
              <a:rPr lang="en-US" altLang="zh-CN" sz="1600" dirty="0">
                <a:latin typeface="+mj-lt"/>
              </a:rPr>
              <a:t>)</a:t>
            </a:r>
            <a:r>
              <a:rPr lang="en-US" altLang="zh-CN" sz="1600" b="1" dirty="0">
                <a:latin typeface="+mj-lt"/>
              </a:rPr>
              <a:t>.</a:t>
            </a:r>
          </a:p>
        </p:txBody>
      </p:sp>
      <p:sp>
        <p:nvSpPr>
          <p:cNvPr id="76" name="TextBox 75">
            <a:extLst>
              <a:ext uri="{FF2B5EF4-FFF2-40B4-BE49-F238E27FC236}">
                <a16:creationId xmlns:a16="http://schemas.microsoft.com/office/drawing/2014/main" id="{C533D8F8-D605-478B-BD71-42E3721B5CAB}"/>
              </a:ext>
            </a:extLst>
          </p:cNvPr>
          <p:cNvSpPr txBox="1"/>
          <p:nvPr/>
        </p:nvSpPr>
        <p:spPr>
          <a:xfrm>
            <a:off x="4416542" y="3069101"/>
            <a:ext cx="4572000" cy="523220"/>
          </a:xfrm>
          <a:prstGeom prst="rect">
            <a:avLst/>
          </a:prstGeom>
          <a:noFill/>
        </p:spPr>
        <p:txBody>
          <a:bodyPr wrap="square">
            <a:spAutoFit/>
          </a:bodyPr>
          <a:lstStyle/>
          <a:p>
            <a:r>
              <a:rPr lang="en-US" sz="2800" b="1" dirty="0">
                <a:solidFill>
                  <a:srgbClr val="C00000"/>
                </a:solidFill>
                <a:latin typeface="+mj-lt"/>
              </a:rPr>
              <a:t>- </a:t>
            </a:r>
            <a:r>
              <a:rPr lang="en-US" sz="1600" dirty="0">
                <a:latin typeface="+mj-lt"/>
              </a:rPr>
              <a:t>In</a:t>
            </a:r>
            <a:r>
              <a:rPr lang="en-US" altLang="zh-CN" sz="1600" dirty="0">
                <a:latin typeface="+mj-lt"/>
              </a:rPr>
              <a:t>efficient homomorphic activations.</a:t>
            </a:r>
          </a:p>
        </p:txBody>
      </p:sp>
      <p:sp>
        <p:nvSpPr>
          <p:cNvPr id="78" name="TextBox 77">
            <a:extLst>
              <a:ext uri="{FF2B5EF4-FFF2-40B4-BE49-F238E27FC236}">
                <a16:creationId xmlns:a16="http://schemas.microsoft.com/office/drawing/2014/main" id="{D973D8A9-44D0-462E-A12C-C051E0FC264B}"/>
              </a:ext>
            </a:extLst>
          </p:cNvPr>
          <p:cNvSpPr txBox="1"/>
          <p:nvPr/>
        </p:nvSpPr>
        <p:spPr>
          <a:xfrm>
            <a:off x="4426392" y="3759980"/>
            <a:ext cx="4572000" cy="523220"/>
          </a:xfrm>
          <a:prstGeom prst="rect">
            <a:avLst/>
          </a:prstGeom>
          <a:noFill/>
        </p:spPr>
        <p:txBody>
          <a:bodyPr wrap="square">
            <a:spAutoFit/>
          </a:bodyPr>
          <a:lstStyle/>
          <a:p>
            <a:r>
              <a:rPr lang="en-US" sz="2800" b="1" dirty="0">
                <a:solidFill>
                  <a:srgbClr val="C00000"/>
                </a:solidFill>
              </a:rPr>
              <a:t>- </a:t>
            </a:r>
            <a:r>
              <a:rPr lang="en-US" sz="1600" dirty="0">
                <a:latin typeface="+mj-lt"/>
              </a:rPr>
              <a:t>HE-enabled training?</a:t>
            </a:r>
            <a:r>
              <a:rPr lang="en-US" altLang="zh-CN" sz="1600" dirty="0">
                <a:latin typeface="+mj-lt"/>
              </a:rPr>
              <a:t> </a:t>
            </a:r>
            <a:endParaRPr lang="en-US" altLang="zh-CN" sz="1600" b="1" dirty="0">
              <a:latin typeface="+mj-lt"/>
            </a:endParaRPr>
          </a:p>
        </p:txBody>
      </p:sp>
      <p:sp>
        <p:nvSpPr>
          <p:cNvPr id="79" name="Rectangle 78">
            <a:extLst>
              <a:ext uri="{FF2B5EF4-FFF2-40B4-BE49-F238E27FC236}">
                <a16:creationId xmlns:a16="http://schemas.microsoft.com/office/drawing/2014/main" id="{E7F3B5B9-2C62-494D-AEA6-8C2E17F03557}"/>
              </a:ext>
            </a:extLst>
          </p:cNvPr>
          <p:cNvSpPr/>
          <p:nvPr/>
        </p:nvSpPr>
        <p:spPr>
          <a:xfrm>
            <a:off x="4330585" y="3222684"/>
            <a:ext cx="369417" cy="8808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DB80A3B7-566A-426F-B58B-83D2DC900507}"/>
              </a:ext>
            </a:extLst>
          </p:cNvPr>
          <p:cNvSpPr/>
          <p:nvPr/>
        </p:nvSpPr>
        <p:spPr>
          <a:xfrm>
            <a:off x="4515293" y="3251424"/>
            <a:ext cx="4331240" cy="963968"/>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32650264-3873-43EC-9B4E-26A5AACE8237}"/>
              </a:ext>
            </a:extLst>
          </p:cNvPr>
          <p:cNvSpPr txBox="1"/>
          <p:nvPr/>
        </p:nvSpPr>
        <p:spPr>
          <a:xfrm>
            <a:off x="5980224" y="2443050"/>
            <a:ext cx="1729739" cy="300082"/>
          </a:xfrm>
          <a:prstGeom prst="rect">
            <a:avLst/>
          </a:prstGeom>
          <a:noFill/>
        </p:spPr>
        <p:txBody>
          <a:bodyPr wrap="square">
            <a:spAutoFit/>
          </a:bodyPr>
          <a:lstStyle/>
          <a:p>
            <a:r>
              <a:rPr lang="en-US" dirty="0">
                <a:latin typeface="Arial Narrow" panose="020B0606020202030204" pitchFamily="34" charset="0"/>
              </a:rPr>
              <a:t>HE-enabled model</a:t>
            </a:r>
          </a:p>
        </p:txBody>
      </p:sp>
      <p:sp>
        <p:nvSpPr>
          <p:cNvPr id="36" name="Slide Number Placeholder 4">
            <a:extLst>
              <a:ext uri="{FF2B5EF4-FFF2-40B4-BE49-F238E27FC236}">
                <a16:creationId xmlns:a16="http://schemas.microsoft.com/office/drawing/2014/main" id="{28378268-86A2-439B-AB00-ACF82C468769}"/>
              </a:ext>
            </a:extLst>
          </p:cNvPr>
          <p:cNvSpPr txBox="1">
            <a:spLocks/>
          </p:cNvSpPr>
          <p:nvPr/>
        </p:nvSpPr>
        <p:spPr>
          <a:xfrm>
            <a:off x="7425345" y="4844840"/>
            <a:ext cx="984019" cy="273844"/>
          </a:xfrm>
          <a:prstGeom prst="rect">
            <a:avLst/>
          </a:prstGeom>
        </p:spPr>
        <p:txBody>
          <a:bodyPr spcFirstLastPara="1" vert="horz" wrap="square" lIns="91425" tIns="91425" rIns="91425" bIns="91425" rtlCol="0" anchor="ctr" anchorCtr="0">
            <a:noAutofit/>
          </a:bodyPr>
          <a:lstStyle>
            <a:defPPr>
              <a:defRPr lang="en-US"/>
            </a:defPPr>
            <a:lvl1pPr marL="0" lvl="0" algn="r" defTabSz="342900" rtl="0" eaLnBrk="1" latinLnBrk="0" hangingPunct="1">
              <a:buNone/>
              <a:defRPr sz="1600" kern="1200">
                <a:solidFill>
                  <a:srgbClr val="FFFFFF"/>
                </a:solidFill>
                <a:latin typeface="+mn-lt"/>
                <a:ea typeface="+mn-ea"/>
                <a:cs typeface="+mn-cs"/>
              </a:defRPr>
            </a:lvl1pPr>
            <a:lvl2pPr marL="342900" lvl="1" algn="l" defTabSz="342900" rtl="0" eaLnBrk="1" latinLnBrk="0" hangingPunct="1">
              <a:buNone/>
              <a:defRPr sz="1350" kern="1200">
                <a:solidFill>
                  <a:schemeClr val="tx1"/>
                </a:solidFill>
                <a:latin typeface="+mn-lt"/>
                <a:ea typeface="+mn-ea"/>
                <a:cs typeface="+mn-cs"/>
              </a:defRPr>
            </a:lvl2pPr>
            <a:lvl3pPr marL="685800" lvl="2" algn="l" defTabSz="342900" rtl="0" eaLnBrk="1" latinLnBrk="0" hangingPunct="1">
              <a:buNone/>
              <a:defRPr sz="1350" kern="1200">
                <a:solidFill>
                  <a:schemeClr val="tx1"/>
                </a:solidFill>
                <a:latin typeface="+mn-lt"/>
                <a:ea typeface="+mn-ea"/>
                <a:cs typeface="+mn-cs"/>
              </a:defRPr>
            </a:lvl3pPr>
            <a:lvl4pPr marL="1028700" lvl="3" algn="l" defTabSz="342900" rtl="0" eaLnBrk="1" latinLnBrk="0" hangingPunct="1">
              <a:buNone/>
              <a:defRPr sz="1350" kern="1200">
                <a:solidFill>
                  <a:schemeClr val="tx1"/>
                </a:solidFill>
                <a:latin typeface="+mn-lt"/>
                <a:ea typeface="+mn-ea"/>
                <a:cs typeface="+mn-cs"/>
              </a:defRPr>
            </a:lvl4pPr>
            <a:lvl5pPr marL="1371600" lvl="4" algn="l" defTabSz="342900" rtl="0" eaLnBrk="1" latinLnBrk="0" hangingPunct="1">
              <a:buNone/>
              <a:defRPr sz="1350" kern="1200">
                <a:solidFill>
                  <a:schemeClr val="tx1"/>
                </a:solidFill>
                <a:latin typeface="+mn-lt"/>
                <a:ea typeface="+mn-ea"/>
                <a:cs typeface="+mn-cs"/>
              </a:defRPr>
            </a:lvl5pPr>
            <a:lvl6pPr marL="1714500" lvl="5" algn="l" defTabSz="342900" rtl="0" eaLnBrk="1" latinLnBrk="0" hangingPunct="1">
              <a:buNone/>
              <a:defRPr sz="1350" kern="1200">
                <a:solidFill>
                  <a:schemeClr val="tx1"/>
                </a:solidFill>
                <a:latin typeface="+mn-lt"/>
                <a:ea typeface="+mn-ea"/>
                <a:cs typeface="+mn-cs"/>
              </a:defRPr>
            </a:lvl6pPr>
            <a:lvl7pPr marL="2057400" lvl="6" algn="l" defTabSz="342900" rtl="0" eaLnBrk="1" latinLnBrk="0" hangingPunct="1">
              <a:buNone/>
              <a:defRPr sz="1350" kern="1200">
                <a:solidFill>
                  <a:schemeClr val="tx1"/>
                </a:solidFill>
                <a:latin typeface="+mn-lt"/>
                <a:ea typeface="+mn-ea"/>
                <a:cs typeface="+mn-cs"/>
              </a:defRPr>
            </a:lvl7pPr>
            <a:lvl8pPr marL="2400300" lvl="7" algn="l" defTabSz="342900" rtl="0" eaLnBrk="1" latinLnBrk="0" hangingPunct="1">
              <a:buNone/>
              <a:defRPr sz="1350" kern="1200">
                <a:solidFill>
                  <a:schemeClr val="tx1"/>
                </a:solidFill>
                <a:latin typeface="+mn-lt"/>
                <a:ea typeface="+mn-ea"/>
                <a:cs typeface="+mn-cs"/>
              </a:defRPr>
            </a:lvl8pPr>
            <a:lvl9pPr marL="2743200" lvl="8" algn="l" defTabSz="342900" rtl="0" eaLnBrk="1" latinLnBrk="0" hangingPunct="1">
              <a:buNone/>
              <a:defRPr sz="1350" kern="1200">
                <a:solidFill>
                  <a:schemeClr val="tx1"/>
                </a:solidFill>
                <a:latin typeface="+mn-lt"/>
                <a:ea typeface="+mn-ea"/>
                <a:cs typeface="+mn-cs"/>
              </a:defRPr>
            </a:lvl9pPr>
          </a:lstStyle>
          <a:p>
            <a:fld id="{8C71CAF9-4461-454A-B702-D536C3775752}" type="slidenum">
              <a:rPr lang="en-US" smtClean="0"/>
              <a:pPr/>
              <a:t>4</a:t>
            </a:fld>
            <a:endParaRPr lang="en-US" dirty="0"/>
          </a:p>
        </p:txBody>
      </p:sp>
      <p:sp>
        <p:nvSpPr>
          <p:cNvPr id="4" name="Slide Number Placeholder 3">
            <a:extLst>
              <a:ext uri="{FF2B5EF4-FFF2-40B4-BE49-F238E27FC236}">
                <a16:creationId xmlns:a16="http://schemas.microsoft.com/office/drawing/2014/main" id="{BDC9EEDC-C4AB-4367-899C-695DD9A763BC}"/>
              </a:ext>
            </a:extLst>
          </p:cNvPr>
          <p:cNvSpPr>
            <a:spLocks noGrp="1"/>
          </p:cNvSpPr>
          <p:nvPr>
            <p:ph type="sldNum"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4</a:t>
            </a:fld>
            <a:endParaRPr lang="en" kern="0">
              <a:latin typeface="Arial"/>
              <a:cs typeface="Arial"/>
              <a:sym typeface="Arial"/>
            </a:endParaRPr>
          </a:p>
        </p:txBody>
      </p:sp>
      <p:pic>
        <p:nvPicPr>
          <p:cNvPr id="10" name="Audio 9">
            <a:hlinkClick r:id="" action="ppaction://media"/>
            <a:extLst>
              <a:ext uri="{FF2B5EF4-FFF2-40B4-BE49-F238E27FC236}">
                <a16:creationId xmlns:a16="http://schemas.microsoft.com/office/drawing/2014/main" id="{AE6B5C96-4EB5-4643-ABA8-4359DF5A1FA4}"/>
              </a:ext>
            </a:extLst>
          </p:cNvPr>
          <p:cNvPicPr>
            <a:picLocks noChangeAspect="1"/>
          </p:cNvPicPr>
          <p:nvPr>
            <a:audioFile r:link="rId3"/>
            <p:extLst>
              <p:ext uri="{DAA4B4D4-6D71-4841-9C94-3DE7FCFB9230}">
                <p14:media xmlns:p14="http://schemas.microsoft.com/office/powerpoint/2010/main" r:embed="rId2"/>
              </p:ext>
            </p:extLst>
          </p:nvPr>
        </p:nvPicPr>
        <p:blipFill>
          <a:blip r:embed="rId22"/>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930952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9390">
        <p159:morph option="byObject"/>
      </p:transition>
    </mc:Choice>
    <mc:Fallback xmlns="">
      <p:transition spd="slow" advTm="893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500"/>
                                        <p:tgtEl>
                                          <p:spTgt spid="43"/>
                                        </p:tgtEl>
                                      </p:cBhvr>
                                    </p:animEffect>
                                  </p:childTnLst>
                                </p:cTn>
                              </p:par>
                              <p:par>
                                <p:cTn id="22" presetID="22" presetClass="entr" presetSubtype="8"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left)">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10"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right)">
                                      <p:cBhvr>
                                        <p:cTn id="40" dur="500"/>
                                        <p:tgtEl>
                                          <p:spTgt spid="44"/>
                                        </p:tgtEl>
                                      </p:cBhvr>
                                    </p:animEffect>
                                  </p:childTnLst>
                                </p:cTn>
                              </p:par>
                              <p:par>
                                <p:cTn id="41" presetID="22" presetClass="entr" presetSubtype="2"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right)">
                                      <p:cBhvr>
                                        <p:cTn id="43" dur="500"/>
                                        <p:tgtEl>
                                          <p:spTgt spid="6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wipe(right)">
                                      <p:cBhvr>
                                        <p:cTn id="48" dur="500"/>
                                        <p:tgtEl>
                                          <p:spTgt spid="49"/>
                                        </p:tgtEl>
                                      </p:cBhvr>
                                    </p:animEffect>
                                  </p:childTnLst>
                                </p:cTn>
                              </p:par>
                              <p:par>
                                <p:cTn id="49" presetID="22" presetClass="entr" presetSubtype="2"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right)">
                                      <p:cBhvr>
                                        <p:cTn id="51" dur="500"/>
                                        <p:tgtEl>
                                          <p:spTgt spid="40"/>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72">
                                            <p:txEl>
                                              <p:pRg st="2" end="2"/>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80"/>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3"/>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4" fill="hold" display="0">
                  <p:stCondLst>
                    <p:cond delay="indefinite"/>
                  </p:stCondLst>
                  <p:endCondLst>
                    <p:cond evt="onStopAudio" delay="0">
                      <p:tgtEl>
                        <p:sldTgt/>
                      </p:tgtEl>
                    </p:cond>
                  </p:endCondLst>
                </p:cTn>
                <p:tgtEl>
                  <p:spTgt spid="10"/>
                </p:tgtEl>
              </p:cMediaNode>
            </p:audio>
          </p:childTnLst>
        </p:cTn>
      </p:par>
    </p:tnLst>
    <p:bldLst>
      <p:bldP spid="3" grpId="0" animBg="1"/>
      <p:bldP spid="73" grpId="0"/>
      <p:bldP spid="75" grpId="0"/>
      <p:bldP spid="76" grpId="0"/>
      <p:bldP spid="78" grpId="0"/>
      <p:bldP spid="79" grpId="0"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5775396-5F7F-DF4A-A6AA-DE4C475C5F02}"/>
              </a:ext>
            </a:extLst>
          </p:cNvPr>
          <p:cNvSpPr/>
          <p:nvPr/>
        </p:nvSpPr>
        <p:spPr>
          <a:xfrm>
            <a:off x="1745748" y="1028719"/>
            <a:ext cx="7112986" cy="1107830"/>
          </a:xfrm>
          <a:prstGeom prst="roundRect">
            <a:avLst>
              <a:gd name="adj" fmla="val 7608"/>
            </a:avLst>
          </a:prstGeom>
          <a:solidFill>
            <a:srgbClr val="E7E5CE">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lumMod val="85000"/>
                    <a:lumOff val="15000"/>
                  </a:schemeClr>
                </a:solidFill>
                <a:latin typeface="+mj-lt"/>
              </a:rPr>
              <a:t>Algorithms with network and cryptography optimization for practical private deep learning</a:t>
            </a:r>
          </a:p>
        </p:txBody>
      </p:sp>
      <p:sp>
        <p:nvSpPr>
          <p:cNvPr id="40" name="Rounded Rectangle 39">
            <a:extLst>
              <a:ext uri="{FF2B5EF4-FFF2-40B4-BE49-F238E27FC236}">
                <a16:creationId xmlns:a16="http://schemas.microsoft.com/office/drawing/2014/main" id="{BCFA0CDA-870B-F845-847F-6A312AD2BE2C}"/>
              </a:ext>
            </a:extLst>
          </p:cNvPr>
          <p:cNvSpPr/>
          <p:nvPr/>
        </p:nvSpPr>
        <p:spPr>
          <a:xfrm>
            <a:off x="1745748" y="2171816"/>
            <a:ext cx="7107083" cy="1110996"/>
          </a:xfrm>
          <a:prstGeom prst="roundRect">
            <a:avLst>
              <a:gd name="adj" fmla="val 6128"/>
            </a:avLst>
          </a:prstGeom>
          <a:solidFill>
            <a:srgbClr val="F1CFC2">
              <a:alpha val="294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mj-lt"/>
            </a:endParaRPr>
          </a:p>
        </p:txBody>
      </p:sp>
      <p:sp>
        <p:nvSpPr>
          <p:cNvPr id="41" name="Rounded Rectangle 40">
            <a:extLst>
              <a:ext uri="{FF2B5EF4-FFF2-40B4-BE49-F238E27FC236}">
                <a16:creationId xmlns:a16="http://schemas.microsoft.com/office/drawing/2014/main" id="{2E6F294C-2941-7A4F-92F3-A508FED8718A}"/>
              </a:ext>
            </a:extLst>
          </p:cNvPr>
          <p:cNvSpPr/>
          <p:nvPr/>
        </p:nvSpPr>
        <p:spPr>
          <a:xfrm>
            <a:off x="1745748" y="3315500"/>
            <a:ext cx="7107083" cy="1110996"/>
          </a:xfrm>
          <a:prstGeom prst="roundRect">
            <a:avLst>
              <a:gd name="adj" fmla="val 6881"/>
            </a:avLst>
          </a:prstGeom>
          <a:solidFill>
            <a:srgbClr val="E7E5CE">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85000"/>
                  <a:lumOff val="15000"/>
                </a:schemeClr>
              </a:solidFill>
              <a:latin typeface="+mj-lt"/>
            </a:endParaRPr>
          </a:p>
        </p:txBody>
      </p:sp>
      <p:sp>
        <p:nvSpPr>
          <p:cNvPr id="42" name="Rounded Rectangle 41">
            <a:extLst>
              <a:ext uri="{FF2B5EF4-FFF2-40B4-BE49-F238E27FC236}">
                <a16:creationId xmlns:a16="http://schemas.microsoft.com/office/drawing/2014/main" id="{1F360AA2-C6B6-0843-A599-D0E8F9367904}"/>
              </a:ext>
            </a:extLst>
          </p:cNvPr>
          <p:cNvSpPr/>
          <p:nvPr/>
        </p:nvSpPr>
        <p:spPr>
          <a:xfrm>
            <a:off x="273559" y="1028719"/>
            <a:ext cx="1440180" cy="1107830"/>
          </a:xfrm>
          <a:prstGeom prst="roundRect">
            <a:avLst>
              <a:gd name="adj" fmla="val 7981"/>
            </a:avLst>
          </a:prstGeom>
          <a:solidFill>
            <a:srgbClr val="E7E5CE">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tx1">
                    <a:lumMod val="85000"/>
                    <a:lumOff val="15000"/>
                  </a:schemeClr>
                </a:solidFill>
                <a:latin typeface="+mj-lt"/>
              </a:rPr>
              <a:t>Theory &amp; algorithms</a:t>
            </a:r>
          </a:p>
        </p:txBody>
      </p:sp>
      <p:sp>
        <p:nvSpPr>
          <p:cNvPr id="43" name="Rounded Rectangle 42">
            <a:extLst>
              <a:ext uri="{FF2B5EF4-FFF2-40B4-BE49-F238E27FC236}">
                <a16:creationId xmlns:a16="http://schemas.microsoft.com/office/drawing/2014/main" id="{DC459F42-C562-A542-B8E8-ACFA460FD4AB}"/>
              </a:ext>
            </a:extLst>
          </p:cNvPr>
          <p:cNvSpPr/>
          <p:nvPr/>
        </p:nvSpPr>
        <p:spPr>
          <a:xfrm>
            <a:off x="273559" y="2174983"/>
            <a:ext cx="1440180" cy="1107830"/>
          </a:xfrm>
          <a:prstGeom prst="roundRect">
            <a:avLst>
              <a:gd name="adj" fmla="val 5636"/>
            </a:avLst>
          </a:prstGeom>
          <a:solidFill>
            <a:srgbClr val="F1CFC2">
              <a:alpha val="294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50" dirty="0">
                <a:solidFill>
                  <a:schemeClr val="tx1">
                    <a:lumMod val="85000"/>
                    <a:lumOff val="15000"/>
                  </a:schemeClr>
                </a:solidFill>
                <a:latin typeface="+mj-lt"/>
              </a:rPr>
              <a:t>Tools</a:t>
            </a:r>
          </a:p>
        </p:txBody>
      </p:sp>
      <p:sp>
        <p:nvSpPr>
          <p:cNvPr id="44" name="Rounded Rectangle 43">
            <a:extLst>
              <a:ext uri="{FF2B5EF4-FFF2-40B4-BE49-F238E27FC236}">
                <a16:creationId xmlns:a16="http://schemas.microsoft.com/office/drawing/2014/main" id="{79C529E8-2ABE-C949-AFC0-FCE791CD81B6}"/>
              </a:ext>
            </a:extLst>
          </p:cNvPr>
          <p:cNvSpPr/>
          <p:nvPr/>
        </p:nvSpPr>
        <p:spPr>
          <a:xfrm>
            <a:off x="273559" y="3318667"/>
            <a:ext cx="1440180" cy="1107830"/>
          </a:xfrm>
          <a:prstGeom prst="roundRect">
            <a:avLst>
              <a:gd name="adj" fmla="val 6098"/>
            </a:avLst>
          </a:prstGeom>
          <a:solidFill>
            <a:srgbClr val="E7E5CE">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950" dirty="0">
                <a:solidFill>
                  <a:prstClr val="black">
                    <a:lumMod val="85000"/>
                    <a:lumOff val="15000"/>
                  </a:prstClr>
                </a:solidFill>
                <a:latin typeface="+mj-lt"/>
              </a:rPr>
              <a:t>Applications</a:t>
            </a:r>
          </a:p>
        </p:txBody>
      </p:sp>
      <p:sp>
        <p:nvSpPr>
          <p:cNvPr id="7" name="Rectangle 6">
            <a:extLst>
              <a:ext uri="{FF2B5EF4-FFF2-40B4-BE49-F238E27FC236}">
                <a16:creationId xmlns:a16="http://schemas.microsoft.com/office/drawing/2014/main" id="{31F0C3B7-B797-694B-8FEC-291B7C9DFCE3}"/>
              </a:ext>
            </a:extLst>
          </p:cNvPr>
          <p:cNvSpPr/>
          <p:nvPr/>
        </p:nvSpPr>
        <p:spPr>
          <a:xfrm>
            <a:off x="2250660" y="2909547"/>
            <a:ext cx="835680" cy="248209"/>
          </a:xfrm>
          <a:prstGeom prst="rect">
            <a:avLst/>
          </a:prstGeom>
        </p:spPr>
        <p:txBody>
          <a:bodyPr wrap="square">
            <a:spAutoFit/>
          </a:bodyPr>
          <a:lstStyle/>
          <a:p>
            <a:r>
              <a:rPr lang="en-US" altLang="zh-CN" sz="1013" dirty="0">
                <a:solidFill>
                  <a:schemeClr val="accent1">
                    <a:lumMod val="75000"/>
                  </a:schemeClr>
                </a:solidFill>
                <a:latin typeface="+mj-lt"/>
              </a:rPr>
              <a:t>[NeurIPS19]</a:t>
            </a:r>
            <a:endParaRPr lang="en-US" sz="1013" dirty="0">
              <a:latin typeface="+mj-lt"/>
            </a:endParaRPr>
          </a:p>
        </p:txBody>
      </p:sp>
      <p:sp>
        <p:nvSpPr>
          <p:cNvPr id="8" name="Rectangle 7">
            <a:extLst>
              <a:ext uri="{FF2B5EF4-FFF2-40B4-BE49-F238E27FC236}">
                <a16:creationId xmlns:a16="http://schemas.microsoft.com/office/drawing/2014/main" id="{7756CCFC-5A54-3A4B-80D4-A8A7A26127AF}"/>
              </a:ext>
            </a:extLst>
          </p:cNvPr>
          <p:cNvSpPr/>
          <p:nvPr/>
        </p:nvSpPr>
        <p:spPr>
          <a:xfrm>
            <a:off x="4552000" y="2918661"/>
            <a:ext cx="792525" cy="248209"/>
          </a:xfrm>
          <a:prstGeom prst="rect">
            <a:avLst/>
          </a:prstGeom>
        </p:spPr>
        <p:txBody>
          <a:bodyPr wrap="square">
            <a:spAutoFit/>
          </a:bodyPr>
          <a:lstStyle/>
          <a:p>
            <a:r>
              <a:rPr lang="en-US" altLang="zh-CN" sz="1013" dirty="0">
                <a:solidFill>
                  <a:schemeClr val="accent1">
                    <a:lumMod val="75000"/>
                  </a:schemeClr>
                </a:solidFill>
                <a:latin typeface="+mj-lt"/>
                <a:cs typeface="Calibri" panose="020F0502020204030204" pitchFamily="34" charset="0"/>
              </a:rPr>
              <a:t>[ICLR21]</a:t>
            </a:r>
            <a:endParaRPr lang="en-US" sz="1013" dirty="0">
              <a:latin typeface="+mj-lt"/>
            </a:endParaRPr>
          </a:p>
        </p:txBody>
      </p:sp>
      <p:sp>
        <p:nvSpPr>
          <p:cNvPr id="54" name="Rectangle 53">
            <a:extLst>
              <a:ext uri="{FF2B5EF4-FFF2-40B4-BE49-F238E27FC236}">
                <a16:creationId xmlns:a16="http://schemas.microsoft.com/office/drawing/2014/main" id="{C7D81474-5ACB-2247-940C-2B25C12E1D27}"/>
              </a:ext>
            </a:extLst>
          </p:cNvPr>
          <p:cNvSpPr/>
          <p:nvPr/>
        </p:nvSpPr>
        <p:spPr>
          <a:xfrm>
            <a:off x="7178074" y="4216200"/>
            <a:ext cx="1235241" cy="248209"/>
          </a:xfrm>
          <a:prstGeom prst="rect">
            <a:avLst/>
          </a:prstGeom>
        </p:spPr>
        <p:txBody>
          <a:bodyPr wrap="square">
            <a:spAutoFit/>
          </a:bodyPr>
          <a:lstStyle/>
          <a:p>
            <a:pPr algn="ctr">
              <a:spcBef>
                <a:spcPts val="450"/>
              </a:spcBef>
              <a:spcAft>
                <a:spcPts val="450"/>
              </a:spcAft>
            </a:pPr>
            <a:r>
              <a:rPr lang="en-US" altLang="zh-CN" sz="1013" dirty="0">
                <a:solidFill>
                  <a:schemeClr val="accent1">
                    <a:lumMod val="75000"/>
                  </a:schemeClr>
                </a:solidFill>
                <a:latin typeface="+mj-lt"/>
              </a:rPr>
              <a:t>[NeurIPS19]</a:t>
            </a:r>
            <a:endParaRPr lang="en-US" altLang="zh-CN" sz="1013" dirty="0">
              <a:solidFill>
                <a:schemeClr val="accent1">
                  <a:lumMod val="75000"/>
                </a:schemeClr>
              </a:solidFill>
              <a:latin typeface="+mj-lt"/>
              <a:cs typeface="Calibri" panose="020F0502020204030204" pitchFamily="34" charset="0"/>
            </a:endParaRPr>
          </a:p>
        </p:txBody>
      </p:sp>
      <p:sp>
        <p:nvSpPr>
          <p:cNvPr id="27" name="Title 20">
            <a:extLst>
              <a:ext uri="{FF2B5EF4-FFF2-40B4-BE49-F238E27FC236}">
                <a16:creationId xmlns:a16="http://schemas.microsoft.com/office/drawing/2014/main" id="{E19AA8C5-3B3E-46C4-8373-A3C244E947E3}"/>
              </a:ext>
            </a:extLst>
          </p:cNvPr>
          <p:cNvSpPr txBox="1">
            <a:spLocks/>
          </p:cNvSpPr>
          <p:nvPr/>
        </p:nvSpPr>
        <p:spPr>
          <a:xfrm>
            <a:off x="842991" y="224670"/>
            <a:ext cx="7184810" cy="529044"/>
          </a:xfrm>
          <a:prstGeom prst="rect">
            <a:avLst/>
          </a:prstGeom>
        </p:spPr>
        <p:txBody>
          <a:bodyPr>
            <a:noAutofit/>
          </a:bodyPr>
          <a:lstStyle>
            <a:lvl1pPr algn="ctr" defTabSz="914400" rtl="0" eaLnBrk="1" latinLnBrk="0" hangingPunct="1">
              <a:lnSpc>
                <a:spcPct val="90000"/>
              </a:lnSpc>
              <a:spcBef>
                <a:spcPct val="0"/>
              </a:spcBef>
              <a:buNone/>
              <a:defRPr sz="4400" b="0" kern="1200">
                <a:solidFill>
                  <a:schemeClr val="tx1"/>
                </a:solidFill>
                <a:latin typeface="+mj-lt"/>
                <a:ea typeface="+mj-ea"/>
                <a:cs typeface="+mj-cs"/>
              </a:defRPr>
            </a:lvl1pPr>
          </a:lstStyle>
          <a:p>
            <a:r>
              <a:rPr lang="en-US" altLang="zh-CN" sz="3000" dirty="0"/>
              <a:t>My</a:t>
            </a:r>
            <a:r>
              <a:rPr lang="zh-CN" altLang="en-US" sz="3000" dirty="0"/>
              <a:t> </a:t>
            </a:r>
            <a:r>
              <a:rPr lang="en-US" altLang="zh-CN" sz="3000" dirty="0"/>
              <a:t>research: design for private deep learning</a:t>
            </a:r>
            <a:endParaRPr lang="en-US" sz="3000" dirty="0"/>
          </a:p>
        </p:txBody>
      </p:sp>
      <p:sp>
        <p:nvSpPr>
          <p:cNvPr id="22" name="Rectangle 21">
            <a:extLst>
              <a:ext uri="{FF2B5EF4-FFF2-40B4-BE49-F238E27FC236}">
                <a16:creationId xmlns:a16="http://schemas.microsoft.com/office/drawing/2014/main" id="{4711FB4E-79CF-4557-972C-536FB322C2DC}"/>
              </a:ext>
            </a:extLst>
          </p:cNvPr>
          <p:cNvSpPr/>
          <p:nvPr/>
        </p:nvSpPr>
        <p:spPr>
          <a:xfrm>
            <a:off x="3989418" y="4201286"/>
            <a:ext cx="813043" cy="248209"/>
          </a:xfrm>
          <a:prstGeom prst="rect">
            <a:avLst/>
          </a:prstGeom>
        </p:spPr>
        <p:txBody>
          <a:bodyPr wrap="none">
            <a:spAutoFit/>
          </a:bodyPr>
          <a:lstStyle/>
          <a:p>
            <a:r>
              <a:rPr lang="en-US" altLang="zh-CN" sz="1013" dirty="0">
                <a:solidFill>
                  <a:srgbClr val="4472C4">
                    <a:lumMod val="75000"/>
                  </a:srgbClr>
                </a:solidFill>
                <a:latin typeface="Calibri Light" panose="020F0302020204030204"/>
              </a:rPr>
              <a:t>[ASPDAC20]</a:t>
            </a:r>
            <a:endParaRPr lang="en-US" sz="1013" dirty="0"/>
          </a:p>
        </p:txBody>
      </p:sp>
      <p:sp>
        <p:nvSpPr>
          <p:cNvPr id="32" name="Rectangle 31">
            <a:extLst>
              <a:ext uri="{FF2B5EF4-FFF2-40B4-BE49-F238E27FC236}">
                <a16:creationId xmlns:a16="http://schemas.microsoft.com/office/drawing/2014/main" id="{744235E1-107C-4E3F-80F3-17F8EAE4656B}"/>
              </a:ext>
            </a:extLst>
          </p:cNvPr>
          <p:cNvSpPr/>
          <p:nvPr/>
        </p:nvSpPr>
        <p:spPr>
          <a:xfrm>
            <a:off x="2217324" y="4140497"/>
            <a:ext cx="944489" cy="248209"/>
          </a:xfrm>
          <a:prstGeom prst="rect">
            <a:avLst/>
          </a:prstGeom>
        </p:spPr>
        <p:txBody>
          <a:bodyPr wrap="none">
            <a:spAutoFit/>
          </a:bodyPr>
          <a:lstStyle/>
          <a:p>
            <a:r>
              <a:rPr lang="en-US" altLang="zh-CN" sz="1013" dirty="0">
                <a:solidFill>
                  <a:srgbClr val="4472C4">
                    <a:lumMod val="75000"/>
                  </a:srgbClr>
                </a:solidFill>
                <a:latin typeface="Calibri Light" panose="020F0302020204030204"/>
              </a:rPr>
              <a:t>[ACM PACT20]</a:t>
            </a:r>
            <a:endParaRPr lang="en-US" sz="1013" dirty="0"/>
          </a:p>
        </p:txBody>
      </p:sp>
      <p:sp>
        <p:nvSpPr>
          <p:cNvPr id="12" name="Slide Number Placeholder 11">
            <a:extLst>
              <a:ext uri="{FF2B5EF4-FFF2-40B4-BE49-F238E27FC236}">
                <a16:creationId xmlns:a16="http://schemas.microsoft.com/office/drawing/2014/main" id="{8F89CD9A-C251-4344-BBC2-4BD564E77964}"/>
              </a:ext>
            </a:extLst>
          </p:cNvPr>
          <p:cNvSpPr>
            <a:spLocks noGrp="1"/>
          </p:cNvSpPr>
          <p:nvPr>
            <p:ph type="sldNum" sz="quarter" idx="12"/>
          </p:nvPr>
        </p:nvSpPr>
        <p:spPr/>
        <p:txBody>
          <a:bodyPr/>
          <a:lstStyle/>
          <a:p>
            <a:fld id="{18F12658-04CA-524A-AAF3-7AB58C568EF9}" type="slidenum">
              <a:rPr lang="en-US" smtClean="0"/>
              <a:t>5</a:t>
            </a:fld>
            <a:endParaRPr lang="en-US"/>
          </a:p>
        </p:txBody>
      </p:sp>
      <p:sp>
        <p:nvSpPr>
          <p:cNvPr id="38" name="Rectangle 37">
            <a:extLst>
              <a:ext uri="{FF2B5EF4-FFF2-40B4-BE49-F238E27FC236}">
                <a16:creationId xmlns:a16="http://schemas.microsoft.com/office/drawing/2014/main" id="{69FB4D0B-E6DF-4897-8EF4-86B633C0C95D}"/>
              </a:ext>
            </a:extLst>
          </p:cNvPr>
          <p:cNvSpPr/>
          <p:nvPr/>
        </p:nvSpPr>
        <p:spPr>
          <a:xfrm>
            <a:off x="2272511" y="1862232"/>
            <a:ext cx="5277871" cy="248209"/>
          </a:xfrm>
          <a:prstGeom prst="rect">
            <a:avLst/>
          </a:prstGeom>
        </p:spPr>
        <p:txBody>
          <a:bodyPr wrap="square">
            <a:spAutoFit/>
          </a:bodyPr>
          <a:lstStyle/>
          <a:p>
            <a:pPr algn="ctr">
              <a:spcBef>
                <a:spcPts val="450"/>
              </a:spcBef>
              <a:spcAft>
                <a:spcPts val="450"/>
              </a:spcAft>
            </a:pPr>
            <a:r>
              <a:rPr lang="en-US" altLang="zh-CN" sz="1013" dirty="0">
                <a:solidFill>
                  <a:schemeClr val="accent1">
                    <a:lumMod val="75000"/>
                  </a:schemeClr>
                </a:solidFill>
                <a:latin typeface="+mj-lt"/>
              </a:rPr>
              <a:t>[NeurIPS19][CCS20w][ICLR20][NeurIPS20a][NeuIPS20b]][NeurIPS20c]</a:t>
            </a:r>
            <a:r>
              <a:rPr lang="en-US" altLang="zh-CN" sz="1013" dirty="0">
                <a:solidFill>
                  <a:schemeClr val="accent1">
                    <a:lumMod val="75000"/>
                  </a:schemeClr>
                </a:solidFill>
                <a:latin typeface="+mj-lt"/>
                <a:cs typeface="Calibri" panose="020F0502020204030204" pitchFamily="34" charset="0"/>
              </a:rPr>
              <a:t>[ICLR21] </a:t>
            </a:r>
            <a:endParaRPr lang="en-US" sz="1013" dirty="0">
              <a:latin typeface="+mj-lt"/>
            </a:endParaRPr>
          </a:p>
        </p:txBody>
      </p:sp>
      <p:sp>
        <p:nvSpPr>
          <p:cNvPr id="39" name="Rectangle 38">
            <a:extLst>
              <a:ext uri="{FF2B5EF4-FFF2-40B4-BE49-F238E27FC236}">
                <a16:creationId xmlns:a16="http://schemas.microsoft.com/office/drawing/2014/main" id="{C7D81474-5ACB-2247-940C-2B25C12E1D27}"/>
              </a:ext>
            </a:extLst>
          </p:cNvPr>
          <p:cNvSpPr/>
          <p:nvPr/>
        </p:nvSpPr>
        <p:spPr>
          <a:xfrm>
            <a:off x="5456025" y="4199509"/>
            <a:ext cx="1235241" cy="248209"/>
          </a:xfrm>
          <a:prstGeom prst="rect">
            <a:avLst/>
          </a:prstGeom>
        </p:spPr>
        <p:txBody>
          <a:bodyPr wrap="square">
            <a:spAutoFit/>
          </a:bodyPr>
          <a:lstStyle/>
          <a:p>
            <a:pPr algn="ctr">
              <a:spcBef>
                <a:spcPts val="450"/>
              </a:spcBef>
              <a:spcAft>
                <a:spcPts val="450"/>
              </a:spcAft>
            </a:pPr>
            <a:r>
              <a:rPr lang="en-US" altLang="zh-CN" sz="1013" dirty="0">
                <a:solidFill>
                  <a:schemeClr val="accent1">
                    <a:lumMod val="75000"/>
                  </a:schemeClr>
                </a:solidFill>
                <a:latin typeface="+mj-lt"/>
              </a:rPr>
              <a:t>[NeurIPS20b]</a:t>
            </a:r>
            <a:endParaRPr lang="en-US" altLang="zh-CN" sz="1013" dirty="0">
              <a:solidFill>
                <a:schemeClr val="accent1">
                  <a:lumMod val="75000"/>
                </a:schemeClr>
              </a:solidFill>
              <a:latin typeface="+mj-lt"/>
              <a:cs typeface="Calibri" panose="020F0502020204030204" pitchFamily="34" charset="0"/>
            </a:endParaRPr>
          </a:p>
        </p:txBody>
      </p:sp>
      <p:sp>
        <p:nvSpPr>
          <p:cNvPr id="37" name="TextBox 36">
            <a:extLst>
              <a:ext uri="{FF2B5EF4-FFF2-40B4-BE49-F238E27FC236}">
                <a16:creationId xmlns:a16="http://schemas.microsoft.com/office/drawing/2014/main" id="{B44F27D9-71DF-4EB8-A96D-626E2D728851}"/>
              </a:ext>
            </a:extLst>
          </p:cNvPr>
          <p:cNvSpPr txBox="1"/>
          <p:nvPr/>
        </p:nvSpPr>
        <p:spPr>
          <a:xfrm>
            <a:off x="2165188" y="2324732"/>
            <a:ext cx="964571" cy="646331"/>
          </a:xfrm>
          <a:prstGeom prst="rect">
            <a:avLst/>
          </a:prstGeom>
          <a:noFill/>
        </p:spPr>
        <p:txBody>
          <a:bodyPr wrap="square">
            <a:spAutoFit/>
          </a:bodyPr>
          <a:lstStyle/>
          <a:p>
            <a:r>
              <a:rPr lang="en-US" altLang="zh-CN" sz="3600" b="1" dirty="0"/>
              <a:t>SHE</a:t>
            </a:r>
            <a:endParaRPr lang="en-US" sz="3600" b="1" dirty="0"/>
          </a:p>
        </p:txBody>
      </p:sp>
      <p:sp>
        <p:nvSpPr>
          <p:cNvPr id="46" name="TextBox 45">
            <a:extLst>
              <a:ext uri="{FF2B5EF4-FFF2-40B4-BE49-F238E27FC236}">
                <a16:creationId xmlns:a16="http://schemas.microsoft.com/office/drawing/2014/main" id="{932574D1-5349-4A3F-8A0F-49AF4251F43C}"/>
              </a:ext>
            </a:extLst>
          </p:cNvPr>
          <p:cNvSpPr txBox="1"/>
          <p:nvPr/>
        </p:nvSpPr>
        <p:spPr>
          <a:xfrm>
            <a:off x="4029911" y="2294054"/>
            <a:ext cx="2070120" cy="646331"/>
          </a:xfrm>
          <a:prstGeom prst="rect">
            <a:avLst/>
          </a:prstGeom>
          <a:noFill/>
        </p:spPr>
        <p:txBody>
          <a:bodyPr wrap="square">
            <a:spAutoFit/>
          </a:bodyPr>
          <a:lstStyle/>
          <a:p>
            <a:r>
              <a:rPr lang="en-US" altLang="zh-CN" sz="3600" b="1" dirty="0">
                <a:solidFill>
                  <a:schemeClr val="accent2"/>
                </a:solidFill>
              </a:rPr>
              <a:t>SafeNet</a:t>
            </a:r>
            <a:endParaRPr lang="en-US" sz="3600" b="1" dirty="0">
              <a:solidFill>
                <a:schemeClr val="accent2"/>
              </a:solidFill>
            </a:endParaRPr>
          </a:p>
        </p:txBody>
      </p:sp>
      <p:sp>
        <p:nvSpPr>
          <p:cNvPr id="47" name="TextBox 46">
            <a:extLst>
              <a:ext uri="{FF2B5EF4-FFF2-40B4-BE49-F238E27FC236}">
                <a16:creationId xmlns:a16="http://schemas.microsoft.com/office/drawing/2014/main" id="{436F3C59-ED13-4359-8A75-6CCE53AF75AB}"/>
              </a:ext>
            </a:extLst>
          </p:cNvPr>
          <p:cNvSpPr txBox="1"/>
          <p:nvPr/>
        </p:nvSpPr>
        <p:spPr>
          <a:xfrm>
            <a:off x="6868183" y="2312010"/>
            <a:ext cx="2070120" cy="646331"/>
          </a:xfrm>
          <a:prstGeom prst="rect">
            <a:avLst/>
          </a:prstGeom>
          <a:noFill/>
        </p:spPr>
        <p:txBody>
          <a:bodyPr wrap="square">
            <a:spAutoFit/>
          </a:bodyPr>
          <a:lstStyle/>
          <a:p>
            <a:r>
              <a:rPr lang="en-US" altLang="zh-CN" sz="3600" b="1" dirty="0">
                <a:solidFill>
                  <a:schemeClr val="bg2">
                    <a:lumMod val="75000"/>
                  </a:schemeClr>
                </a:solidFill>
              </a:rPr>
              <a:t>Falcon</a:t>
            </a:r>
            <a:endParaRPr lang="en-US" sz="3600" b="1" dirty="0">
              <a:solidFill>
                <a:schemeClr val="bg2">
                  <a:lumMod val="75000"/>
                </a:schemeClr>
              </a:solidFill>
            </a:endParaRPr>
          </a:p>
        </p:txBody>
      </p:sp>
      <p:sp>
        <p:nvSpPr>
          <p:cNvPr id="48" name="Rectangle 47">
            <a:extLst>
              <a:ext uri="{FF2B5EF4-FFF2-40B4-BE49-F238E27FC236}">
                <a16:creationId xmlns:a16="http://schemas.microsoft.com/office/drawing/2014/main" id="{D50D3DEF-950A-41EA-9E30-FF35179E1CCC}"/>
              </a:ext>
            </a:extLst>
          </p:cNvPr>
          <p:cNvSpPr/>
          <p:nvPr/>
        </p:nvSpPr>
        <p:spPr>
          <a:xfrm>
            <a:off x="7130156" y="2907190"/>
            <a:ext cx="1192737" cy="248209"/>
          </a:xfrm>
          <a:prstGeom prst="rect">
            <a:avLst/>
          </a:prstGeom>
        </p:spPr>
        <p:txBody>
          <a:bodyPr wrap="square">
            <a:spAutoFit/>
          </a:bodyPr>
          <a:lstStyle/>
          <a:p>
            <a:r>
              <a:rPr lang="en-US" altLang="zh-CN" sz="1013" dirty="0">
                <a:solidFill>
                  <a:schemeClr val="accent1">
                    <a:lumMod val="75000"/>
                  </a:schemeClr>
                </a:solidFill>
                <a:latin typeface="+mj-lt"/>
                <a:cs typeface="Calibri" panose="020F0502020204030204" pitchFamily="34" charset="0"/>
              </a:rPr>
              <a:t>[NeurIPS20a]</a:t>
            </a:r>
            <a:endParaRPr lang="en-US" sz="1013" dirty="0">
              <a:latin typeface="+mj-lt"/>
            </a:endParaRPr>
          </a:p>
        </p:txBody>
      </p:sp>
      <mc:AlternateContent xmlns:mc="http://schemas.openxmlformats.org/markup-compatibility/2006">
        <mc:Choice xmlns:am3d="http://schemas.microsoft.com/office/drawing/2017/model3d" Requires="am3d">
          <p:graphicFrame>
            <p:nvGraphicFramePr>
              <p:cNvPr id="49" name="3D Model 48" descr="DNA">
                <a:extLst>
                  <a:ext uri="{FF2B5EF4-FFF2-40B4-BE49-F238E27FC236}">
                    <a16:creationId xmlns:a16="http://schemas.microsoft.com/office/drawing/2014/main" id="{E3F4F3E8-9C4A-43CA-9837-DEF939F4562D}"/>
                  </a:ext>
                </a:extLst>
              </p:cNvPr>
              <p:cNvGraphicFramePr>
                <a:graphicFrameLocks noChangeAspect="1"/>
              </p:cNvGraphicFramePr>
              <p:nvPr>
                <p:extLst>
                  <p:ext uri="{D42A27DB-BD31-4B8C-83A1-F6EECF244321}">
                    <p14:modId xmlns:p14="http://schemas.microsoft.com/office/powerpoint/2010/main" val="1970380352"/>
                  </p:ext>
                </p:extLst>
              </p:nvPr>
            </p:nvGraphicFramePr>
            <p:xfrm rot="5400000">
              <a:off x="2366709" y="3172425"/>
              <a:ext cx="773339" cy="1333426"/>
            </p:xfrm>
            <a:graphic>
              <a:graphicData uri="http://schemas.microsoft.com/office/drawing/2017/model3d">
                <am3d:model3d r:embed="rId5">
                  <am3d:spPr>
                    <a:xfrm rot="5400000">
                      <a:off x="0" y="0"/>
                      <a:ext cx="773339" cy="1333426"/>
                    </a:xfrm>
                    <a:prstGeom prst="rect">
                      <a:avLst/>
                    </a:prstGeom>
                  </am3d:spPr>
                  <am3d:camera>
                    <am3d:pos x="0" y="0" z="49127550"/>
                    <am3d:up dx="0" dy="36000000" dz="0"/>
                    <am3d:lookAt x="0" y="0" z="0"/>
                    <am3d:perspective fov="2700000"/>
                  </am3d:camera>
                  <am3d:trans>
                    <am3d:meterPerModelUnit n="1724731" d="1000000"/>
                    <am3d:preTrans dx="-118" dy="-18000000" dz="-1"/>
                    <am3d:scale>
                      <am3d:sx n="1000000" d="1000000"/>
                      <am3d:sy n="1000000" d="1000000"/>
                      <am3d:sz n="1000000" d="1000000"/>
                    </am3d:scale>
                    <am3d:rot ax="-164958" ay="2797848" az="-119933"/>
                    <am3d:postTrans dx="0" dy="0" dz="0"/>
                  </am3d:trans>
                  <am3d:raster rName="Office3DRenderer" rVer="16.0.8326">
                    <am3d:blip r:embed="rId6"/>
                  </am3d:raster>
                  <am3d:objViewport viewportSz="1336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3D Model 48" descr="DNA">
                <a:extLst>
                  <a:ext uri="{FF2B5EF4-FFF2-40B4-BE49-F238E27FC236}">
                    <a16:creationId xmlns:a16="http://schemas.microsoft.com/office/drawing/2014/main" id="{E3F4F3E8-9C4A-43CA-9837-DEF939F4562D}"/>
                  </a:ext>
                </a:extLst>
              </p:cNvPr>
              <p:cNvPicPr>
                <a:picLocks noGrp="1" noRot="1" noChangeAspect="1" noMove="1" noResize="1" noEditPoints="1" noAdjustHandles="1" noChangeArrowheads="1" noChangeShapeType="1" noCrop="1"/>
              </p:cNvPicPr>
              <p:nvPr/>
            </p:nvPicPr>
            <p:blipFill>
              <a:blip r:embed="rId6"/>
              <a:stretch>
                <a:fillRect/>
              </a:stretch>
            </p:blipFill>
            <p:spPr>
              <a:xfrm rot="5400000">
                <a:off x="2366709" y="3172425"/>
                <a:ext cx="773339" cy="1333426"/>
              </a:xfrm>
              <a:prstGeom prst="rect">
                <a:avLst/>
              </a:prstGeom>
            </p:spPr>
          </p:pic>
        </mc:Fallback>
      </mc:AlternateContent>
      <p:pic>
        <p:nvPicPr>
          <p:cNvPr id="1028" name="Picture 4" descr="New Kickstarter EEG Kit Promises Cheap Mind Reading">
            <a:extLst>
              <a:ext uri="{FF2B5EF4-FFF2-40B4-BE49-F238E27FC236}">
                <a16:creationId xmlns:a16="http://schemas.microsoft.com/office/drawing/2014/main" id="{508E5D97-A40B-43AE-B2B7-2BC33329E8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5634" y="3564992"/>
            <a:ext cx="1165755" cy="6557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kin cancer detection technology promises early diagnosis | myVMC">
            <a:extLst>
              <a:ext uri="{FF2B5EF4-FFF2-40B4-BE49-F238E27FC236}">
                <a16:creationId xmlns:a16="http://schemas.microsoft.com/office/drawing/2014/main" id="{F8BFE7D7-FA15-4D3C-9110-6BF8E9E94E3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572" r="14281"/>
          <a:stretch/>
        </p:blipFill>
        <p:spPr bwMode="auto">
          <a:xfrm>
            <a:off x="5492058" y="3563867"/>
            <a:ext cx="1165755" cy="6762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y Patient Has Diabetic Retinopathy...Now What?">
            <a:extLst>
              <a:ext uri="{FF2B5EF4-FFF2-40B4-BE49-F238E27FC236}">
                <a16:creationId xmlns:a16="http://schemas.microsoft.com/office/drawing/2014/main" id="{A9DB1157-19D2-45F7-AD99-62D66C2C614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63875" y="3391765"/>
            <a:ext cx="1001479" cy="866665"/>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E150F155-8059-47AE-B23D-F4E4275BE65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237544792"/>
      </p:ext>
    </p:extLst>
  </p:cSld>
  <p:clrMapOvr>
    <a:masterClrMapping/>
  </p:clrMapOvr>
  <mc:AlternateContent xmlns:mc="http://schemas.openxmlformats.org/markup-compatibility/2006" xmlns:p14="http://schemas.microsoft.com/office/powerpoint/2010/main">
    <mc:Choice Requires="p14">
      <p:transition spd="med" p14:dur="700" advTm="30265">
        <p:fade/>
      </p:transition>
    </mc:Choice>
    <mc:Fallback xmlns="">
      <p:transition spd="med" advTm="302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C7206A7-AE95-4F99-AD5D-5F607F3240F1}"/>
              </a:ext>
            </a:extLst>
          </p:cNvPr>
          <p:cNvGrpSpPr/>
          <p:nvPr/>
        </p:nvGrpSpPr>
        <p:grpSpPr>
          <a:xfrm>
            <a:off x="2033037" y="913418"/>
            <a:ext cx="1652347" cy="332237"/>
            <a:chOff x="2173314" y="1191213"/>
            <a:chExt cx="1652347" cy="332237"/>
          </a:xfrm>
        </p:grpSpPr>
        <p:cxnSp>
          <p:nvCxnSpPr>
            <p:cNvPr id="17" name="Straight Arrow Connector 16">
              <a:extLst>
                <a:ext uri="{FF2B5EF4-FFF2-40B4-BE49-F238E27FC236}">
                  <a16:creationId xmlns:a16="http://schemas.microsoft.com/office/drawing/2014/main" id="{36E60860-7B88-49BC-9E81-1261621931E1}"/>
                </a:ext>
              </a:extLst>
            </p:cNvPr>
            <p:cNvCxnSpPr>
              <a:cxnSpLocks/>
            </p:cNvCxnSpPr>
            <p:nvPr/>
          </p:nvCxnSpPr>
          <p:spPr>
            <a:xfrm flipV="1">
              <a:off x="2173314" y="1511253"/>
              <a:ext cx="1341598" cy="12197"/>
            </a:xfrm>
            <a:prstGeom prst="straightConnector1">
              <a:avLst/>
            </a:prstGeom>
            <a:ln w="25400" cmpd="sng">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C9B0A546-C80C-49F7-9007-1CC9C3A5F4EC}"/>
                </a:ext>
              </a:extLst>
            </p:cNvPr>
            <p:cNvSpPr txBox="1"/>
            <p:nvPr/>
          </p:nvSpPr>
          <p:spPr>
            <a:xfrm>
              <a:off x="2176779" y="1191213"/>
              <a:ext cx="1648882" cy="300082"/>
            </a:xfrm>
            <a:prstGeom prst="rect">
              <a:avLst/>
            </a:prstGeom>
            <a:noFill/>
          </p:spPr>
          <p:txBody>
            <a:bodyPr wrap="square" rtlCol="0">
              <a:spAutoFit/>
            </a:bodyPr>
            <a:lstStyle/>
            <a:p>
              <a:pPr algn="ctr" defTabSz="685800"/>
              <a:r>
                <a:rPr lang="en-US" dirty="0">
                  <a:solidFill>
                    <a:prstClr val="black"/>
                  </a:solidFill>
                  <a:latin typeface="+mj-lt"/>
                </a:rPr>
                <a:t>Encoding</a:t>
              </a:r>
            </a:p>
          </p:txBody>
        </p:sp>
      </p:gr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HE  operations</a:t>
            </a:r>
          </a:p>
        </p:txBody>
      </p:sp>
      <p:grpSp>
        <p:nvGrpSpPr>
          <p:cNvPr id="18" name="Group 17">
            <a:extLst>
              <a:ext uri="{FF2B5EF4-FFF2-40B4-BE49-F238E27FC236}">
                <a16:creationId xmlns:a16="http://schemas.microsoft.com/office/drawing/2014/main" id="{A6F6DCDC-A48A-41EF-A152-9F5198C74FF7}"/>
              </a:ext>
            </a:extLst>
          </p:cNvPr>
          <p:cNvGrpSpPr/>
          <p:nvPr/>
        </p:nvGrpSpPr>
        <p:grpSpPr>
          <a:xfrm>
            <a:off x="6295521" y="782416"/>
            <a:ext cx="2192087" cy="1204866"/>
            <a:chOff x="6295521" y="782416"/>
            <a:chExt cx="2192087" cy="1204866"/>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19C820-EA22-4376-BC35-B16B1B3B22E6}"/>
                    </a:ext>
                  </a:extLst>
                </p:cNvPr>
                <p:cNvSpPr txBox="1"/>
                <p:nvPr/>
              </p:nvSpPr>
              <p:spPr>
                <a:xfrm>
                  <a:off x="6388612" y="782416"/>
                  <a:ext cx="1876425" cy="885692"/>
                </a:xfrm>
                <a:prstGeom prst="rect">
                  <a:avLst/>
                </a:prstGeom>
                <a:solidFill>
                  <a:srgbClr val="0070C0"/>
                </a:solidFill>
              </p:spPr>
              <p:txBody>
                <a:bodyPr wrap="square">
                  <a:spAutoFit/>
                </a:bodyPr>
                <a:lstStyle/>
                <a:p>
                  <a:pPr algn="ctr" defTabSz="342892"/>
                  <a:r>
                    <a:rPr lang="en-US" sz="1800" dirty="0">
                      <a:solidFill>
                        <a:prstClr val="white"/>
                      </a:solidFill>
                      <a:latin typeface="+mj-lt"/>
                    </a:rPr>
                    <a:t>Ciphertext</a:t>
                  </a:r>
                </a:p>
                <a:p>
                  <a:pPr algn="ctr" defTabSz="342892"/>
                  <a:r>
                    <a:rPr lang="en-US" sz="1600" dirty="0">
                      <a:solidFill>
                        <a:prstClr val="white"/>
                      </a:solidFill>
                      <a:latin typeface="+mj-lt"/>
                    </a:rPr>
                    <a:t>Two polynomials</a:t>
                  </a:r>
                </a:p>
                <a:p>
                  <a:pPr algn="ctr" defTabSz="342892"/>
                  <a14:m>
                    <m:oMath xmlns:m="http://schemas.openxmlformats.org/officeDocument/2006/math">
                      <m:sSubSup>
                        <m:sSubSupPr>
                          <m:ctrlPr>
                            <a:rPr lang="en-US" sz="1600" i="1" dirty="0" smtClean="0">
                              <a:solidFill>
                                <a:schemeClr val="bg1"/>
                              </a:solidFill>
                              <a:latin typeface="Cambria Math" panose="02040503050406030204" pitchFamily="18" charset="0"/>
                            </a:rPr>
                          </m:ctrlPr>
                        </m:sSubSupPr>
                        <m:e>
                          <m:r>
                            <a:rPr lang="en-US" sz="1600" i="1" dirty="0" smtClean="0">
                              <a:solidFill>
                                <a:schemeClr val="bg1"/>
                              </a:solidFill>
                              <a:latin typeface="Cambria Math" panose="02040503050406030204" pitchFamily="18" charset="0"/>
                              <a:ea typeface="Cambria Math" panose="02040503050406030204" pitchFamily="18" charset="0"/>
                            </a:rPr>
                            <m:t>ℤ</m:t>
                          </m:r>
                        </m:e>
                        <m:sub>
                          <m:r>
                            <a:rPr lang="en-US" sz="1600" b="0" i="1" dirty="0" smtClean="0">
                              <a:solidFill>
                                <a:schemeClr val="bg1"/>
                              </a:solidFill>
                              <a:latin typeface="Cambria Math" panose="02040503050406030204" pitchFamily="18" charset="0"/>
                            </a:rPr>
                            <m:t>𝑞</m:t>
                          </m:r>
                        </m:sub>
                        <m:sup>
                          <m:r>
                            <a:rPr lang="en-US" sz="1600" b="0" i="1" dirty="0" smtClean="0">
                              <a:solidFill>
                                <a:schemeClr val="bg1"/>
                              </a:solidFill>
                              <a:latin typeface="Cambria Math" panose="02040503050406030204" pitchFamily="18" charset="0"/>
                            </a:rPr>
                            <m:t>2</m:t>
                          </m:r>
                        </m:sup>
                      </m:sSubSup>
                      <m:r>
                        <a:rPr lang="en-US" sz="1600" i="1" dirty="0">
                          <a:solidFill>
                            <a:schemeClr val="bg1"/>
                          </a:solidFill>
                          <a:latin typeface="Cambria Math" panose="02040503050406030204" pitchFamily="18" charset="0"/>
                          <a:ea typeface="Cambria Math" panose="02040503050406030204" pitchFamily="18" charset="0"/>
                        </a:rPr>
                        <m:t>(</m:t>
                      </m:r>
                      <m:r>
                        <a:rPr lang="en-US" sz="1600" i="1" dirty="0">
                          <a:solidFill>
                            <a:schemeClr val="bg1"/>
                          </a:solidFill>
                          <a:latin typeface="Cambria Math" panose="02040503050406030204" pitchFamily="18" charset="0"/>
                          <a:ea typeface="Cambria Math" panose="02040503050406030204" pitchFamily="18" charset="0"/>
                        </a:rPr>
                        <m:t>𝑥</m:t>
                      </m:r>
                      <m:r>
                        <a:rPr lang="en-US" sz="1600" i="1" dirty="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14:m>
                    <m:oMath xmlns:m="http://schemas.openxmlformats.org/officeDocument/2006/math">
                      <m:sSup>
                        <m:sSupPr>
                          <m:ctrlPr>
                            <a:rPr lang="en-US" sz="1600" i="1" dirty="0">
                              <a:solidFill>
                                <a:schemeClr val="bg1"/>
                              </a:solidFill>
                              <a:latin typeface="Cambria Math" panose="02040503050406030204" pitchFamily="18" charset="0"/>
                            </a:rPr>
                          </m:ctrlPr>
                        </m:sSupPr>
                        <m:e>
                          <m:r>
                            <a:rPr lang="en-US" sz="1600" i="1" dirty="0">
                              <a:solidFill>
                                <a:schemeClr val="bg1"/>
                              </a:solidFill>
                              <a:latin typeface="Cambria Math" panose="02040503050406030204" pitchFamily="18" charset="0"/>
                            </a:rPr>
                            <m:t>𝑥</m:t>
                          </m:r>
                        </m:e>
                        <m:sup>
                          <m:r>
                            <a:rPr lang="en-US" sz="1600" i="1" dirty="0">
                              <a:solidFill>
                                <a:schemeClr val="bg1"/>
                              </a:solidFill>
                              <a:latin typeface="Cambria Math" panose="02040503050406030204" pitchFamily="18" charset="0"/>
                            </a:rPr>
                            <m:t>𝑁</m:t>
                          </m:r>
                        </m:sup>
                      </m:sSup>
                    </m:oMath>
                  </a14:m>
                  <a:r>
                    <a:rPr lang="en-US" sz="1600" dirty="0">
                      <a:solidFill>
                        <a:schemeClr val="bg1"/>
                      </a:solidFill>
                      <a:latin typeface="Cambria Math" panose="02040503050406030204" pitchFamily="18" charset="0"/>
                    </a:rPr>
                    <a:t>+1</a:t>
                  </a:r>
                  <a:endParaRPr lang="en-US" sz="1600" dirty="0">
                    <a:solidFill>
                      <a:prstClr val="white"/>
                    </a:solidFill>
                    <a:latin typeface="Calibri" panose="020F0502020204030204"/>
                  </a:endParaRPr>
                </a:p>
              </p:txBody>
            </p:sp>
          </mc:Choice>
          <mc:Fallback xmlns="">
            <p:sp>
              <p:nvSpPr>
                <p:cNvPr id="4" name="TextBox 3">
                  <a:extLst>
                    <a:ext uri="{FF2B5EF4-FFF2-40B4-BE49-F238E27FC236}">
                      <a16:creationId xmlns:a16="http://schemas.microsoft.com/office/drawing/2014/main" id="{4119C820-EA22-4376-BC35-B16B1B3B22E6}"/>
                    </a:ext>
                  </a:extLst>
                </p:cNvPr>
                <p:cNvSpPr txBox="1">
                  <a:spLocks noRot="1" noChangeAspect="1" noMove="1" noResize="1" noEditPoints="1" noAdjustHandles="1" noChangeArrowheads="1" noChangeShapeType="1" noTextEdit="1"/>
                </p:cNvSpPr>
                <p:nvPr/>
              </p:nvSpPr>
              <p:spPr>
                <a:xfrm>
                  <a:off x="6388612" y="782416"/>
                  <a:ext cx="1876425" cy="885692"/>
                </a:xfrm>
                <a:prstGeom prst="rect">
                  <a:avLst/>
                </a:prstGeom>
                <a:blipFill>
                  <a:blip r:embed="rId6"/>
                  <a:stretch>
                    <a:fillRect t="-3425" b="-5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BD2BD6-3AAF-4B2F-9622-45B80A01B058}"/>
                    </a:ext>
                  </a:extLst>
                </p:cNvPr>
                <p:cNvSpPr txBox="1"/>
                <p:nvPr/>
              </p:nvSpPr>
              <p:spPr>
                <a:xfrm>
                  <a:off x="6295521" y="1679505"/>
                  <a:ext cx="2192087" cy="307777"/>
                </a:xfrm>
                <a:prstGeom prst="rect">
                  <a:avLst/>
                </a:prstGeom>
                <a:noFill/>
              </p:spPr>
              <p:txBody>
                <a:bodyPr wrap="square">
                  <a:spAutoFit/>
                </a:bodyPr>
                <a:lstStyle/>
                <a:p>
                  <a:pPr defTabSz="685800"/>
                  <a14:m>
                    <m:oMath xmlns:m="http://schemas.openxmlformats.org/officeDocument/2006/math">
                      <m:sSup>
                        <m:sSupPr>
                          <m:ctrlPr>
                            <a:rPr lang="en-US" sz="1400" i="1" smtClean="0">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−1</m:t>
                          </m:r>
                        </m:sup>
                      </m:sSup>
                      <m:r>
                        <a:rPr lang="en-US" sz="1400" i="1">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25673</m:t>
                      </m:r>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−2</m:t>
                          </m:r>
                        </m:sup>
                      </m:sSup>
                      <m:r>
                        <a:rPr lang="en-US" sz="1400">
                          <a:solidFill>
                            <a:prstClr val="black"/>
                          </a:solidFill>
                          <a:latin typeface="Cambria Math" panose="02040503050406030204" pitchFamily="18" charset="0"/>
                        </a:rPr>
                        <m:t>+</m:t>
                      </m:r>
                      <m:r>
                        <m:rPr>
                          <m:nor/>
                        </m:rPr>
                        <a:rPr lang="en-US" sz="1400" dirty="0">
                          <a:solidFill>
                            <a:prstClr val="black"/>
                          </a:solidFill>
                          <a:cs typeface="Calibri" panose="020F0502020204030204" pitchFamily="34" charset="0"/>
                        </a:rPr>
                        <m:t>·</m:t>
                      </m:r>
                    </m:oMath>
                  </a14:m>
                  <a:r>
                    <a:rPr lang="en-US" sz="1400" dirty="0">
                      <a:solidFill>
                        <a:prstClr val="black"/>
                      </a:solidFill>
                      <a:cs typeface="Calibri" panose="020F0502020204030204" pitchFamily="34" charset="0"/>
                    </a:rPr>
                    <a:t> · ·</a:t>
                  </a:r>
                </a:p>
              </p:txBody>
            </p:sp>
          </mc:Choice>
          <mc:Fallback xmlns="">
            <p:sp>
              <p:nvSpPr>
                <p:cNvPr id="6" name="TextBox 5">
                  <a:extLst>
                    <a:ext uri="{FF2B5EF4-FFF2-40B4-BE49-F238E27FC236}">
                      <a16:creationId xmlns:a16="http://schemas.microsoft.com/office/drawing/2014/main" id="{6CBD2BD6-3AAF-4B2F-9622-45B80A01B058}"/>
                    </a:ext>
                  </a:extLst>
                </p:cNvPr>
                <p:cNvSpPr txBox="1">
                  <a:spLocks noRot="1" noChangeAspect="1" noMove="1" noResize="1" noEditPoints="1" noAdjustHandles="1" noChangeArrowheads="1" noChangeShapeType="1" noTextEdit="1"/>
                </p:cNvSpPr>
                <p:nvPr/>
              </p:nvSpPr>
              <p:spPr>
                <a:xfrm>
                  <a:off x="6295521" y="1679505"/>
                  <a:ext cx="2192087" cy="307777"/>
                </a:xfrm>
                <a:prstGeom prst="rect">
                  <a:avLst/>
                </a:prstGeom>
                <a:blipFill>
                  <a:blip r:embed="rId7"/>
                  <a:stretch>
                    <a:fillRect t="-2000" b="-22000"/>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622DBA2E-CF0E-451A-A576-613B74FCFFCC}"/>
              </a:ext>
            </a:extLst>
          </p:cNvPr>
          <p:cNvGrpSpPr/>
          <p:nvPr/>
        </p:nvGrpSpPr>
        <p:grpSpPr>
          <a:xfrm>
            <a:off x="4983543" y="884494"/>
            <a:ext cx="1648882" cy="356233"/>
            <a:chOff x="4983543" y="884494"/>
            <a:chExt cx="1648882" cy="356233"/>
          </a:xfrm>
        </p:grpSpPr>
        <p:cxnSp>
          <p:nvCxnSpPr>
            <p:cNvPr id="33" name="Straight Arrow Connector 32">
              <a:extLst>
                <a:ext uri="{FF2B5EF4-FFF2-40B4-BE49-F238E27FC236}">
                  <a16:creationId xmlns:a16="http://schemas.microsoft.com/office/drawing/2014/main" id="{7C177AFC-079A-4891-A219-D361C487C89D}"/>
                </a:ext>
              </a:extLst>
            </p:cNvPr>
            <p:cNvCxnSpPr>
              <a:cxnSpLocks/>
            </p:cNvCxnSpPr>
            <p:nvPr/>
          </p:nvCxnSpPr>
          <p:spPr>
            <a:xfrm flipV="1">
              <a:off x="4986900" y="1224842"/>
              <a:ext cx="1404640" cy="15885"/>
            </a:xfrm>
            <a:prstGeom prst="straightConnector1">
              <a:avLst/>
            </a:prstGeom>
            <a:ln w="25400" cmpd="sng">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1D85EE1-4558-49FE-AA91-53ADD4E1DC03}"/>
                    </a:ext>
                  </a:extLst>
                </p:cNvPr>
                <p:cNvSpPr txBox="1"/>
                <p:nvPr/>
              </p:nvSpPr>
              <p:spPr>
                <a:xfrm>
                  <a:off x="4983543" y="884494"/>
                  <a:ext cx="1648882" cy="300082"/>
                </a:xfrm>
                <a:prstGeom prst="rect">
                  <a:avLst/>
                </a:prstGeom>
                <a:noFill/>
              </p:spPr>
              <p:txBody>
                <a:bodyPr wrap="square" rtlCol="0">
                  <a:spAutoFit/>
                </a:bodyPr>
                <a:lstStyle/>
                <a:p>
                  <a:pPr algn="ctr" defTabSz="685800"/>
                  <a:r>
                    <a:rPr lang="en-US" dirty="0">
                      <a:solidFill>
                        <a:prstClr val="black"/>
                      </a:solidFill>
                      <a:latin typeface="+mj-lt"/>
                    </a:rPr>
                    <a:t>Encryption</a:t>
                  </a:r>
                  <a:r>
                    <a:rPr lang="en-US" dirty="0">
                      <a:solidFill>
                        <a:prstClr val="black"/>
                      </a:solidFill>
                      <a:latin typeface="Calibri" panose="020F0502020204030204"/>
                    </a:rPr>
                    <a:t> (</a:t>
                  </a:r>
                  <a14:m>
                    <m:oMath xmlns:m="http://schemas.openxmlformats.org/officeDocument/2006/math">
                      <m:r>
                        <a:rPr lang="en-US" sz="1400" b="0" i="1" smtClean="0">
                          <a:solidFill>
                            <a:prstClr val="black"/>
                          </a:solidFill>
                          <a:latin typeface="Cambria Math" panose="02040503050406030204" pitchFamily="18" charset="0"/>
                        </a:rPr>
                        <m:t>𝑝𝑘</m:t>
                      </m:r>
                    </m:oMath>
                  </a14:m>
                  <a:r>
                    <a:rPr lang="en-US" dirty="0">
                      <a:solidFill>
                        <a:prstClr val="black"/>
                      </a:solidFill>
                      <a:latin typeface="Calibri" panose="020F0502020204030204"/>
                    </a:rPr>
                    <a:t>)</a:t>
                  </a:r>
                </a:p>
              </p:txBody>
            </p:sp>
          </mc:Choice>
          <mc:Fallback xmlns="">
            <p:sp>
              <p:nvSpPr>
                <p:cNvPr id="28" name="TextBox 27">
                  <a:extLst>
                    <a:ext uri="{FF2B5EF4-FFF2-40B4-BE49-F238E27FC236}">
                      <a16:creationId xmlns:a16="http://schemas.microsoft.com/office/drawing/2014/main" id="{31D85EE1-4558-49FE-AA91-53ADD4E1DC03}"/>
                    </a:ext>
                  </a:extLst>
                </p:cNvPr>
                <p:cNvSpPr txBox="1">
                  <a:spLocks noRot="1" noChangeAspect="1" noMove="1" noResize="1" noEditPoints="1" noAdjustHandles="1" noChangeArrowheads="1" noChangeShapeType="1" noTextEdit="1"/>
                </p:cNvSpPr>
                <p:nvPr/>
              </p:nvSpPr>
              <p:spPr>
                <a:xfrm>
                  <a:off x="4983543" y="884494"/>
                  <a:ext cx="1648882" cy="300082"/>
                </a:xfrm>
                <a:prstGeom prst="rect">
                  <a:avLst/>
                </a:prstGeom>
                <a:blipFill>
                  <a:blip r:embed="rId8"/>
                  <a:stretch>
                    <a:fillRect b="-22449"/>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47828A74-04D5-4CB1-8E55-D37B08A6BCCC}"/>
              </a:ext>
            </a:extLst>
          </p:cNvPr>
          <p:cNvGrpSpPr/>
          <p:nvPr/>
        </p:nvGrpSpPr>
        <p:grpSpPr>
          <a:xfrm>
            <a:off x="552852" y="805278"/>
            <a:ext cx="1876425" cy="1143905"/>
            <a:chOff x="552852" y="805278"/>
            <a:chExt cx="1876425" cy="114390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6CF8749-3679-442D-BEB6-3AA6D168BD0C}"/>
                    </a:ext>
                  </a:extLst>
                </p:cNvPr>
                <p:cNvSpPr txBox="1"/>
                <p:nvPr/>
              </p:nvSpPr>
              <p:spPr>
                <a:xfrm>
                  <a:off x="552852" y="805278"/>
                  <a:ext cx="1876425" cy="880754"/>
                </a:xfrm>
                <a:prstGeom prst="rect">
                  <a:avLst/>
                </a:prstGeom>
                <a:solidFill>
                  <a:srgbClr val="0070C0"/>
                </a:solidFill>
              </p:spPr>
              <p:txBody>
                <a:bodyPr wrap="square">
                  <a:spAutoFit/>
                </a:bodyPr>
                <a:lstStyle/>
                <a:p>
                  <a:pPr algn="ctr" defTabSz="342892"/>
                  <a:r>
                    <a:rPr lang="en-US" sz="1800" dirty="0">
                      <a:solidFill>
                        <a:prstClr val="white"/>
                      </a:solidFill>
                      <a:latin typeface="+mj-lt"/>
                    </a:rPr>
                    <a:t>Message</a:t>
                  </a:r>
                </a:p>
                <a:p>
                  <a:pPr algn="ctr" defTabSz="342892"/>
                  <a:r>
                    <a:rPr lang="en-US" sz="1600" dirty="0">
                      <a:solidFill>
                        <a:prstClr val="white"/>
                      </a:solidFill>
                      <a:latin typeface="+mj-lt"/>
                    </a:rPr>
                    <a:t>A single integer</a:t>
                  </a:r>
                </a:p>
                <a:p>
                  <a:pPr algn="ctr" defTabSz="342892"/>
                  <a14:m>
                    <m:oMathPara xmlns:m="http://schemas.openxmlformats.org/officeDocument/2006/math">
                      <m:oMathParaPr>
                        <m:jc m:val="centerGroup"/>
                      </m:oMathParaPr>
                      <m:oMath xmlns:m="http://schemas.openxmlformats.org/officeDocument/2006/math">
                        <m:sSub>
                          <m:sSubPr>
                            <m:ctrlPr>
                              <a:rPr lang="en-US" sz="1600" i="1" smtClean="0">
                                <a:solidFill>
                                  <a:prstClr val="white"/>
                                </a:solidFill>
                                <a:latin typeface="Cambria Math" panose="02040503050406030204" pitchFamily="18" charset="0"/>
                              </a:rPr>
                            </m:ctrlPr>
                          </m:sSubPr>
                          <m:e>
                            <m:r>
                              <a:rPr lang="en-US" sz="1600" i="1" smtClean="0">
                                <a:solidFill>
                                  <a:prstClr val="white"/>
                                </a:solidFill>
                                <a:latin typeface="Cambria Math" panose="02040503050406030204" pitchFamily="18" charset="0"/>
                                <a:ea typeface="Cambria Math" panose="02040503050406030204" pitchFamily="18" charset="0"/>
                              </a:rPr>
                              <m:t>ℤ</m:t>
                            </m:r>
                          </m:e>
                          <m:sub>
                            <m:r>
                              <a:rPr lang="en-US" sz="1600" b="0" i="1" smtClean="0">
                                <a:solidFill>
                                  <a:prstClr val="white"/>
                                </a:solidFill>
                                <a:latin typeface="Cambria Math" panose="02040503050406030204" pitchFamily="18" charset="0"/>
                              </a:rPr>
                              <m:t>𝑝</m:t>
                            </m:r>
                          </m:sub>
                        </m:sSub>
                      </m:oMath>
                    </m:oMathPara>
                  </a14:m>
                  <a:endParaRPr lang="en-US" sz="1600" dirty="0">
                    <a:solidFill>
                      <a:prstClr val="white"/>
                    </a:solidFill>
                    <a:latin typeface="Calibri" panose="020F0502020204030204"/>
                  </a:endParaRPr>
                </a:p>
              </p:txBody>
            </p:sp>
          </mc:Choice>
          <mc:Fallback xmlns="">
            <p:sp>
              <p:nvSpPr>
                <p:cNvPr id="36" name="TextBox 35">
                  <a:extLst>
                    <a:ext uri="{FF2B5EF4-FFF2-40B4-BE49-F238E27FC236}">
                      <a16:creationId xmlns:a16="http://schemas.microsoft.com/office/drawing/2014/main" id="{D6CF8749-3679-442D-BEB6-3AA6D168BD0C}"/>
                    </a:ext>
                  </a:extLst>
                </p:cNvPr>
                <p:cNvSpPr txBox="1">
                  <a:spLocks noRot="1" noChangeAspect="1" noMove="1" noResize="1" noEditPoints="1" noAdjustHandles="1" noChangeArrowheads="1" noChangeShapeType="1" noTextEdit="1"/>
                </p:cNvSpPr>
                <p:nvPr/>
              </p:nvSpPr>
              <p:spPr>
                <a:xfrm>
                  <a:off x="552852" y="805278"/>
                  <a:ext cx="1876425" cy="880754"/>
                </a:xfrm>
                <a:prstGeom prst="rect">
                  <a:avLst/>
                </a:prstGeom>
                <a:blipFill>
                  <a:blip r:embed="rId9"/>
                  <a:stretch>
                    <a:fillRect t="-3448" b="-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C1AECDC-DE72-4362-BDA3-4691CB711823}"/>
                    </a:ext>
                  </a:extLst>
                </p:cNvPr>
                <p:cNvSpPr txBox="1"/>
                <p:nvPr/>
              </p:nvSpPr>
              <p:spPr>
                <a:xfrm>
                  <a:off x="1112336" y="1641406"/>
                  <a:ext cx="694665" cy="307777"/>
                </a:xfrm>
                <a:prstGeom prst="rect">
                  <a:avLst/>
                </a:prstGeom>
                <a:noFill/>
              </p:spPr>
              <p:txBody>
                <a:bodyPr wrap="square">
                  <a:spAutoFit/>
                </a:bodyPr>
                <a:lstStyle/>
                <a:p>
                  <a:pPr algn="ctr" defTabSz="342892"/>
                  <a14:m>
                    <m:oMathPara xmlns:m="http://schemas.openxmlformats.org/officeDocument/2006/math">
                      <m:oMathParaPr>
                        <m:jc m:val="centerGroup"/>
                      </m:oMathParaPr>
                      <m:oMath xmlns:m="http://schemas.openxmlformats.org/officeDocument/2006/math">
                        <m:r>
                          <a:rPr lang="en-US" sz="1400" i="1" smtClean="0">
                            <a:solidFill>
                              <a:prstClr val="black"/>
                            </a:solidFill>
                            <a:latin typeface="Cambria Math" panose="02040503050406030204" pitchFamily="18" charset="0"/>
                          </a:rPr>
                          <m:t>2</m:t>
                        </m:r>
                      </m:oMath>
                    </m:oMathPara>
                  </a14:m>
                  <a:endParaRPr lang="en-US" sz="1400" dirty="0">
                    <a:solidFill>
                      <a:prstClr val="black"/>
                    </a:solidFill>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FC1AECDC-DE72-4362-BDA3-4691CB711823}"/>
                    </a:ext>
                  </a:extLst>
                </p:cNvPr>
                <p:cNvSpPr txBox="1">
                  <a:spLocks noRot="1" noChangeAspect="1" noMove="1" noResize="1" noEditPoints="1" noAdjustHandles="1" noChangeArrowheads="1" noChangeShapeType="1" noTextEdit="1"/>
                </p:cNvSpPr>
                <p:nvPr/>
              </p:nvSpPr>
              <p:spPr>
                <a:xfrm>
                  <a:off x="1112336" y="1641406"/>
                  <a:ext cx="694665" cy="307777"/>
                </a:xfrm>
                <a:prstGeom prst="rect">
                  <a:avLst/>
                </a:prstGeom>
                <a:blipFill>
                  <a:blip r:embed="rId10"/>
                  <a:stretch>
                    <a:fillRect/>
                  </a:stretch>
                </a:blipFill>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D565A44D-9F1D-4501-9E79-4592DEC743A2}"/>
              </a:ext>
            </a:extLst>
          </p:cNvPr>
          <p:cNvGrpSpPr/>
          <p:nvPr/>
        </p:nvGrpSpPr>
        <p:grpSpPr>
          <a:xfrm>
            <a:off x="4983543" y="2831926"/>
            <a:ext cx="1648882" cy="360660"/>
            <a:chOff x="4983543" y="2831926"/>
            <a:chExt cx="1648882" cy="360660"/>
          </a:xfrm>
        </p:grpSpPr>
        <p:cxnSp>
          <p:nvCxnSpPr>
            <p:cNvPr id="40" name="Straight Arrow Connector 39">
              <a:extLst>
                <a:ext uri="{FF2B5EF4-FFF2-40B4-BE49-F238E27FC236}">
                  <a16:creationId xmlns:a16="http://schemas.microsoft.com/office/drawing/2014/main" id="{F9D99CA0-816A-4443-A8D3-F502AAAA1D30}"/>
                </a:ext>
              </a:extLst>
            </p:cNvPr>
            <p:cNvCxnSpPr>
              <a:cxnSpLocks/>
            </p:cNvCxnSpPr>
            <p:nvPr/>
          </p:nvCxnSpPr>
          <p:spPr>
            <a:xfrm flipV="1">
              <a:off x="5246124" y="3192585"/>
              <a:ext cx="1132328" cy="1"/>
            </a:xfrm>
            <a:prstGeom prst="straightConnector1">
              <a:avLst/>
            </a:prstGeom>
            <a:ln w="25400" cmpd="sng">
              <a:headEnd type="triangle"/>
              <a:tailEnd type="non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978F68B-F485-4F6D-AB26-77F2620E9644}"/>
                    </a:ext>
                  </a:extLst>
                </p:cNvPr>
                <p:cNvSpPr txBox="1"/>
                <p:nvPr/>
              </p:nvSpPr>
              <p:spPr>
                <a:xfrm>
                  <a:off x="4983543" y="2831926"/>
                  <a:ext cx="1648882" cy="300082"/>
                </a:xfrm>
                <a:prstGeom prst="rect">
                  <a:avLst/>
                </a:prstGeom>
                <a:noFill/>
              </p:spPr>
              <p:txBody>
                <a:bodyPr wrap="square" rtlCol="0">
                  <a:spAutoFit/>
                </a:bodyPr>
                <a:lstStyle/>
                <a:p>
                  <a:pPr algn="ctr" defTabSz="685800"/>
                  <a:r>
                    <a:rPr lang="en-US" dirty="0">
                      <a:solidFill>
                        <a:prstClr val="black"/>
                      </a:solidFill>
                      <a:latin typeface="+mj-lt"/>
                    </a:rPr>
                    <a:t>Decryption</a:t>
                  </a:r>
                  <a:r>
                    <a:rPr lang="en-US" dirty="0">
                      <a:solidFill>
                        <a:prstClr val="black"/>
                      </a:solidFill>
                      <a:latin typeface="Calibri" panose="020F0502020204030204"/>
                    </a:rPr>
                    <a:t> (</a:t>
                  </a:r>
                  <a14:m>
                    <m:oMath xmlns:m="http://schemas.openxmlformats.org/officeDocument/2006/math">
                      <m:r>
                        <a:rPr lang="en-US" sz="1400" b="0" i="1" smtClean="0">
                          <a:solidFill>
                            <a:prstClr val="black"/>
                          </a:solidFill>
                          <a:latin typeface="Cambria Math" panose="02040503050406030204" pitchFamily="18" charset="0"/>
                        </a:rPr>
                        <m:t>𝑠𝑘</m:t>
                      </m:r>
                    </m:oMath>
                  </a14:m>
                  <a:r>
                    <a:rPr lang="en-US" dirty="0">
                      <a:solidFill>
                        <a:prstClr val="black"/>
                      </a:solidFill>
                      <a:latin typeface="Calibri" panose="020F0502020204030204"/>
                    </a:rPr>
                    <a:t>)</a:t>
                  </a:r>
                </a:p>
              </p:txBody>
            </p:sp>
          </mc:Choice>
          <mc:Fallback xmlns="">
            <p:sp>
              <p:nvSpPr>
                <p:cNvPr id="41" name="TextBox 40">
                  <a:extLst>
                    <a:ext uri="{FF2B5EF4-FFF2-40B4-BE49-F238E27FC236}">
                      <a16:creationId xmlns:a16="http://schemas.microsoft.com/office/drawing/2014/main" id="{0978F68B-F485-4F6D-AB26-77F2620E9644}"/>
                    </a:ext>
                  </a:extLst>
                </p:cNvPr>
                <p:cNvSpPr txBox="1">
                  <a:spLocks noRot="1" noChangeAspect="1" noMove="1" noResize="1" noEditPoints="1" noAdjustHandles="1" noChangeArrowheads="1" noChangeShapeType="1" noTextEdit="1"/>
                </p:cNvSpPr>
                <p:nvPr/>
              </p:nvSpPr>
              <p:spPr>
                <a:xfrm>
                  <a:off x="4983543" y="2831926"/>
                  <a:ext cx="1648882" cy="300082"/>
                </a:xfrm>
                <a:prstGeom prst="rect">
                  <a:avLst/>
                </a:prstGeom>
                <a:blipFill>
                  <a:blip r:embed="rId11"/>
                  <a:stretch>
                    <a:fillRect t="-2041" b="-22449"/>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4527EAAC-3832-47F9-9C4B-6889C0EEB9DE}"/>
              </a:ext>
            </a:extLst>
          </p:cNvPr>
          <p:cNvGrpSpPr/>
          <p:nvPr/>
        </p:nvGrpSpPr>
        <p:grpSpPr>
          <a:xfrm>
            <a:off x="1985373" y="2797320"/>
            <a:ext cx="1648882" cy="374795"/>
            <a:chOff x="1985373" y="2797320"/>
            <a:chExt cx="1648882" cy="374795"/>
          </a:xfrm>
        </p:grpSpPr>
        <p:cxnSp>
          <p:nvCxnSpPr>
            <p:cNvPr id="44" name="Straight Arrow Connector 43">
              <a:extLst>
                <a:ext uri="{FF2B5EF4-FFF2-40B4-BE49-F238E27FC236}">
                  <a16:creationId xmlns:a16="http://schemas.microsoft.com/office/drawing/2014/main" id="{B2D1CF01-E9A3-4E99-AF11-BC453318AB1D}"/>
                </a:ext>
              </a:extLst>
            </p:cNvPr>
            <p:cNvCxnSpPr>
              <a:cxnSpLocks/>
            </p:cNvCxnSpPr>
            <p:nvPr/>
          </p:nvCxnSpPr>
          <p:spPr>
            <a:xfrm>
              <a:off x="2394844" y="3170211"/>
              <a:ext cx="979791" cy="1904"/>
            </a:xfrm>
            <a:prstGeom prst="straightConnector1">
              <a:avLst/>
            </a:prstGeom>
            <a:ln w="25400" cmpd="sng">
              <a:headEnd type="triangle"/>
              <a:tailEnd type="none"/>
            </a:ln>
          </p:spPr>
          <p:style>
            <a:lnRef idx="1">
              <a:schemeClr val="accent2"/>
            </a:lnRef>
            <a:fillRef idx="0">
              <a:schemeClr val="accent2"/>
            </a:fillRef>
            <a:effectRef idx="0">
              <a:schemeClr val="accent2"/>
            </a:effectRef>
            <a:fontRef idx="minor">
              <a:schemeClr val="tx1"/>
            </a:fontRef>
          </p:style>
        </p:cxnSp>
        <p:sp>
          <p:nvSpPr>
            <p:cNvPr id="48" name="TextBox 47">
              <a:extLst>
                <a:ext uri="{FF2B5EF4-FFF2-40B4-BE49-F238E27FC236}">
                  <a16:creationId xmlns:a16="http://schemas.microsoft.com/office/drawing/2014/main" id="{5870ACFE-0692-46FF-8421-54689D68FF1B}"/>
                </a:ext>
              </a:extLst>
            </p:cNvPr>
            <p:cNvSpPr txBox="1"/>
            <p:nvPr/>
          </p:nvSpPr>
          <p:spPr>
            <a:xfrm>
              <a:off x="1985373" y="2797320"/>
              <a:ext cx="1648882" cy="300082"/>
            </a:xfrm>
            <a:prstGeom prst="rect">
              <a:avLst/>
            </a:prstGeom>
            <a:noFill/>
          </p:spPr>
          <p:txBody>
            <a:bodyPr wrap="square" rtlCol="0">
              <a:spAutoFit/>
            </a:bodyPr>
            <a:lstStyle/>
            <a:p>
              <a:pPr algn="ctr" defTabSz="685800"/>
              <a:r>
                <a:rPr lang="en-US" dirty="0">
                  <a:solidFill>
                    <a:prstClr val="black"/>
                  </a:solidFill>
                  <a:latin typeface="+mj-lt"/>
                </a:rPr>
                <a:t>Decoding</a:t>
              </a:r>
            </a:p>
          </p:txBody>
        </p:sp>
      </p:grpSp>
      <p:grpSp>
        <p:nvGrpSpPr>
          <p:cNvPr id="30" name="Group 29">
            <a:extLst>
              <a:ext uri="{FF2B5EF4-FFF2-40B4-BE49-F238E27FC236}">
                <a16:creationId xmlns:a16="http://schemas.microsoft.com/office/drawing/2014/main" id="{F23C38B2-0C16-46C1-A652-7DC1B43B22E4}"/>
              </a:ext>
            </a:extLst>
          </p:cNvPr>
          <p:cNvGrpSpPr/>
          <p:nvPr/>
        </p:nvGrpSpPr>
        <p:grpSpPr>
          <a:xfrm>
            <a:off x="2702068" y="2741006"/>
            <a:ext cx="2993923" cy="1142455"/>
            <a:chOff x="2702068" y="2741006"/>
            <a:chExt cx="2993923" cy="1142455"/>
          </a:xfrm>
        </p:grpSpPr>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1952964-AC6D-4700-937F-B165A74CF130}"/>
                    </a:ext>
                  </a:extLst>
                </p:cNvPr>
                <p:cNvSpPr txBox="1"/>
                <p:nvPr/>
              </p:nvSpPr>
              <p:spPr>
                <a:xfrm>
                  <a:off x="3382242" y="2741006"/>
                  <a:ext cx="1876425" cy="880754"/>
                </a:xfrm>
                <a:prstGeom prst="rect">
                  <a:avLst/>
                </a:prstGeom>
                <a:solidFill>
                  <a:srgbClr val="0070C0"/>
                </a:solidFill>
              </p:spPr>
              <p:txBody>
                <a:bodyPr wrap="square">
                  <a:spAutoFit/>
                </a:bodyPr>
                <a:lstStyle/>
                <a:p>
                  <a:pPr algn="ctr" defTabSz="342892"/>
                  <a:r>
                    <a:rPr lang="en-US" sz="1800" dirty="0">
                      <a:solidFill>
                        <a:prstClr val="white"/>
                      </a:solidFill>
                      <a:latin typeface="+mj-lt"/>
                    </a:rPr>
                    <a:t>Plaintext</a:t>
                  </a:r>
                </a:p>
                <a:p>
                  <a:pPr algn="ctr" defTabSz="342892"/>
                  <a:r>
                    <a:rPr lang="en-US" sz="1600" dirty="0">
                      <a:solidFill>
                        <a:prstClr val="white"/>
                      </a:solidFill>
                      <a:latin typeface="+mj-lt"/>
                    </a:rPr>
                    <a:t>A polynomial</a:t>
                  </a:r>
                </a:p>
                <a:p>
                  <a:pPr algn="ctr" defTabSz="342892"/>
                  <a14:m>
                    <m:oMath xmlns:m="http://schemas.openxmlformats.org/officeDocument/2006/math">
                      <m:sSub>
                        <m:sSubPr>
                          <m:ctrlPr>
                            <a:rPr lang="en-US" sz="1600" i="1" dirty="0" smtClean="0">
                              <a:solidFill>
                                <a:schemeClr val="bg1"/>
                              </a:solidFill>
                              <a:latin typeface="Cambria Math" panose="02040503050406030204" pitchFamily="18" charset="0"/>
                            </a:rPr>
                          </m:ctrlPr>
                        </m:sSubPr>
                        <m:e>
                          <m:r>
                            <a:rPr lang="en-US" sz="1600" i="1" dirty="0">
                              <a:solidFill>
                                <a:schemeClr val="bg1"/>
                              </a:solidFill>
                              <a:latin typeface="Cambria Math" panose="02040503050406030204" pitchFamily="18" charset="0"/>
                              <a:ea typeface="Cambria Math" panose="02040503050406030204" pitchFamily="18" charset="0"/>
                            </a:rPr>
                            <m:t>ℤ</m:t>
                          </m:r>
                        </m:e>
                        <m:sub>
                          <m:r>
                            <a:rPr lang="en-US" sz="1600" i="1" dirty="0">
                              <a:solidFill>
                                <a:schemeClr val="bg1"/>
                              </a:solidFill>
                              <a:latin typeface="Cambria Math" panose="02040503050406030204" pitchFamily="18" charset="0"/>
                            </a:rPr>
                            <m:t>𝑝</m:t>
                          </m:r>
                        </m:sub>
                      </m:sSub>
                      <m:r>
                        <a:rPr lang="en-US" sz="1600" i="1" dirty="0">
                          <a:solidFill>
                            <a:schemeClr val="bg1"/>
                          </a:solidFill>
                          <a:latin typeface="Cambria Math" panose="02040503050406030204" pitchFamily="18" charset="0"/>
                          <a:ea typeface="Cambria Math" panose="02040503050406030204" pitchFamily="18" charset="0"/>
                        </a:rPr>
                        <m:t>(</m:t>
                      </m:r>
                      <m:r>
                        <a:rPr lang="en-US" sz="1600" i="1" dirty="0">
                          <a:solidFill>
                            <a:schemeClr val="bg1"/>
                          </a:solidFill>
                          <a:latin typeface="Cambria Math" panose="02040503050406030204" pitchFamily="18" charset="0"/>
                          <a:ea typeface="Cambria Math" panose="02040503050406030204" pitchFamily="18" charset="0"/>
                        </a:rPr>
                        <m:t>𝑥</m:t>
                      </m:r>
                      <m:r>
                        <a:rPr lang="en-US" sz="1600" i="1" dirty="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14:m>
                    <m:oMath xmlns:m="http://schemas.openxmlformats.org/officeDocument/2006/math">
                      <m:sSup>
                        <m:sSupPr>
                          <m:ctrlPr>
                            <a:rPr lang="en-US" sz="1600" i="1" dirty="0">
                              <a:solidFill>
                                <a:schemeClr val="bg1"/>
                              </a:solidFill>
                              <a:latin typeface="Cambria Math" panose="02040503050406030204" pitchFamily="18" charset="0"/>
                            </a:rPr>
                          </m:ctrlPr>
                        </m:sSupPr>
                        <m:e>
                          <m:r>
                            <a:rPr lang="en-US" sz="1600" i="1" dirty="0">
                              <a:solidFill>
                                <a:schemeClr val="bg1"/>
                              </a:solidFill>
                              <a:latin typeface="Cambria Math" panose="02040503050406030204" pitchFamily="18" charset="0"/>
                            </a:rPr>
                            <m:t>𝑥</m:t>
                          </m:r>
                        </m:e>
                        <m:sup>
                          <m:r>
                            <a:rPr lang="en-US" sz="1600" i="1" dirty="0">
                              <a:solidFill>
                                <a:schemeClr val="bg1"/>
                              </a:solidFill>
                              <a:latin typeface="Cambria Math" panose="02040503050406030204" pitchFamily="18" charset="0"/>
                            </a:rPr>
                            <m:t>𝑁</m:t>
                          </m:r>
                        </m:sup>
                      </m:sSup>
                    </m:oMath>
                  </a14:m>
                  <a:r>
                    <a:rPr lang="en-US" sz="1600" dirty="0">
                      <a:solidFill>
                        <a:schemeClr val="bg1"/>
                      </a:solidFill>
                      <a:latin typeface="Cambria Math" panose="02040503050406030204" pitchFamily="18" charset="0"/>
                    </a:rPr>
                    <a:t>+1</a:t>
                  </a:r>
                  <a:endParaRPr lang="en-US" sz="1600" dirty="0">
                    <a:solidFill>
                      <a:prstClr val="white"/>
                    </a:solidFill>
                    <a:latin typeface="Calibri" panose="020F0502020204030204"/>
                  </a:endParaRPr>
                </a:p>
              </p:txBody>
            </p:sp>
          </mc:Choice>
          <mc:Fallback xmlns="">
            <p:sp>
              <p:nvSpPr>
                <p:cNvPr id="42" name="TextBox 41">
                  <a:extLst>
                    <a:ext uri="{FF2B5EF4-FFF2-40B4-BE49-F238E27FC236}">
                      <a16:creationId xmlns:a16="http://schemas.microsoft.com/office/drawing/2014/main" id="{91952964-AC6D-4700-937F-B165A74CF130}"/>
                    </a:ext>
                  </a:extLst>
                </p:cNvPr>
                <p:cNvSpPr txBox="1">
                  <a:spLocks noRot="1" noChangeAspect="1" noMove="1" noResize="1" noEditPoints="1" noAdjustHandles="1" noChangeArrowheads="1" noChangeShapeType="1" noTextEdit="1"/>
                </p:cNvSpPr>
                <p:nvPr/>
              </p:nvSpPr>
              <p:spPr>
                <a:xfrm>
                  <a:off x="3382242" y="2741006"/>
                  <a:ext cx="1876425" cy="880754"/>
                </a:xfrm>
                <a:prstGeom prst="rect">
                  <a:avLst/>
                </a:prstGeom>
                <a:blipFill>
                  <a:blip r:embed="rId12"/>
                  <a:stretch>
                    <a:fillRect t="-4167"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1612D96-5EFD-4099-AA5B-542092761E5A}"/>
                    </a:ext>
                  </a:extLst>
                </p:cNvPr>
                <p:cNvSpPr txBox="1"/>
                <p:nvPr/>
              </p:nvSpPr>
              <p:spPr>
                <a:xfrm>
                  <a:off x="2702068" y="3575684"/>
                  <a:ext cx="2993923" cy="307777"/>
                </a:xfrm>
                <a:prstGeom prst="rect">
                  <a:avLst/>
                </a:prstGeom>
                <a:noFill/>
              </p:spPr>
              <p:txBody>
                <a:bodyPr wrap="square">
                  <a:spAutoFit/>
                </a:bodyPr>
                <a:lstStyle/>
                <a:p>
                  <a:pPr algn="ctr" defTabSz="342892"/>
                  <a14:m>
                    <m:oMath xmlns:m="http://schemas.openxmlformats.org/officeDocument/2006/math">
                      <m:sSup>
                        <m:sSupPr>
                          <m:ctrlPr>
                            <a:rPr lang="en-US" sz="1400" i="1" smtClean="0">
                              <a:solidFill>
                                <a:prstClr val="black"/>
                              </a:solidFill>
                              <a:latin typeface="Cambria Math" panose="02040503050406030204" pitchFamily="18" charset="0"/>
                            </a:rPr>
                          </m:ctrlPr>
                        </m:sSupPr>
                        <m:e>
                          <m:r>
                            <a:rPr lang="en-US" sz="1400" b="0" i="1" smtClean="0">
                              <a:solidFill>
                                <a:prstClr val="black"/>
                              </a:solidFill>
                              <a:latin typeface="Cambria Math" panose="02040503050406030204" pitchFamily="18" charset="0"/>
                            </a:rPr>
                            <m:t>3</m:t>
                          </m:r>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−1</m:t>
                          </m:r>
                        </m:sup>
                      </m:sSup>
                      <m:r>
                        <a:rPr lang="en-US" sz="1400">
                          <a:solidFill>
                            <a:prstClr val="black"/>
                          </a:solidFill>
                          <a:latin typeface="Cambria Math" panose="02040503050406030204" pitchFamily="18" charset="0"/>
                        </a:rPr>
                        <m:t>+</m:t>
                      </m:r>
                    </m:oMath>
                  </a14:m>
                  <a:r>
                    <a:rPr lang="en-US" sz="1400" dirty="0">
                      <a:solidFill>
                        <a:prstClr val="black"/>
                      </a:solidFill>
                    </a:rPr>
                    <a:t> </a:t>
                  </a:r>
                  <a14:m>
                    <m:oMath xmlns:m="http://schemas.openxmlformats.org/officeDocument/2006/math">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−2</m:t>
                          </m:r>
                        </m:sup>
                      </m:sSup>
                      <m:r>
                        <a:rPr lang="en-US" sz="1400">
                          <a:solidFill>
                            <a:prstClr val="black"/>
                          </a:solidFill>
                          <a:latin typeface="Cambria Math" panose="02040503050406030204" pitchFamily="18" charset="0"/>
                        </a:rPr>
                        <m:t>+</m:t>
                      </m:r>
                      <m:r>
                        <m:rPr>
                          <m:nor/>
                        </m:rPr>
                        <a:rPr lang="en-US" sz="1400" dirty="0">
                          <a:solidFill>
                            <a:prstClr val="black"/>
                          </a:solidFill>
                          <a:cs typeface="Calibri" panose="020F0502020204030204" pitchFamily="34" charset="0"/>
                        </a:rPr>
                        <m:t>·</m:t>
                      </m:r>
                    </m:oMath>
                  </a14:m>
                  <a:r>
                    <a:rPr lang="en-US" sz="1400" dirty="0">
                      <a:solidFill>
                        <a:prstClr val="black"/>
                      </a:solidFill>
                      <a:cs typeface="Calibri" panose="020F0502020204030204" pitchFamily="34" charset="0"/>
                    </a:rPr>
                    <a:t> · · </a:t>
                  </a:r>
                  <a14:m>
                    <m:oMath xmlns:m="http://schemas.openxmlformats.org/officeDocument/2006/math">
                      <m:r>
                        <a:rPr lang="en-US" sz="1400" i="1">
                          <a:solidFill>
                            <a:prstClr val="black"/>
                          </a:solidFill>
                          <a:latin typeface="Cambria Math" panose="02040503050406030204" pitchFamily="18" charset="0"/>
                        </a:rPr>
                        <m:t>− </m:t>
                      </m:r>
                    </m:oMath>
                  </a14:m>
                  <a:r>
                    <a:rPr lang="en-US" sz="1400" dirty="0">
                      <a:solidFill>
                        <a:prstClr val="black"/>
                      </a:solidFill>
                    </a:rPr>
                    <a:t> </a:t>
                  </a:r>
                  <a14:m>
                    <m:oMath xmlns:m="http://schemas.openxmlformats.org/officeDocument/2006/math">
                      <m:sSup>
                        <m:sSupPr>
                          <m:ctrlPr>
                            <a:rPr lang="en-US" sz="1400" i="1">
                              <a:solidFill>
                                <a:prstClr val="black"/>
                              </a:solidFill>
                              <a:latin typeface="Cambria Math" panose="02040503050406030204" pitchFamily="18" charset="0"/>
                            </a:rPr>
                          </m:ctrlPr>
                        </m:sSupPr>
                        <m:e>
                          <m:r>
                            <a:rPr lang="en-US" sz="1400" b="0" i="1" smtClean="0">
                              <a:solidFill>
                                <a:prstClr val="black"/>
                              </a:solidFill>
                              <a:latin typeface="Cambria Math" panose="02040503050406030204" pitchFamily="18" charset="0"/>
                            </a:rPr>
                            <m:t>5</m:t>
                          </m:r>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1</m:t>
                          </m:r>
                        </m:sup>
                      </m:sSup>
                      <m:r>
                        <a:rPr lang="en-US" sz="140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1 </m:t>
                      </m:r>
                    </m:oMath>
                  </a14:m>
                  <a:endParaRPr lang="en-US" sz="1400" dirty="0">
                    <a:solidFill>
                      <a:prstClr val="black"/>
                    </a:solidFill>
                    <a:latin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01612D96-5EFD-4099-AA5B-542092761E5A}"/>
                    </a:ext>
                  </a:extLst>
                </p:cNvPr>
                <p:cNvSpPr txBox="1">
                  <a:spLocks noRot="1" noChangeAspect="1" noMove="1" noResize="1" noEditPoints="1" noAdjustHandles="1" noChangeArrowheads="1" noChangeShapeType="1" noTextEdit="1"/>
                </p:cNvSpPr>
                <p:nvPr/>
              </p:nvSpPr>
              <p:spPr>
                <a:xfrm>
                  <a:off x="2702068" y="3575684"/>
                  <a:ext cx="2993923" cy="307777"/>
                </a:xfrm>
                <a:prstGeom prst="rect">
                  <a:avLst/>
                </a:prstGeom>
                <a:blipFill>
                  <a:blip r:embed="rId13"/>
                  <a:stretch>
                    <a:fillRect t="-2000" b="-22000"/>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1647E516-102C-483E-B78F-13A5AB72657C}"/>
              </a:ext>
            </a:extLst>
          </p:cNvPr>
          <p:cNvGrpSpPr/>
          <p:nvPr/>
        </p:nvGrpSpPr>
        <p:grpSpPr>
          <a:xfrm>
            <a:off x="6181704" y="2716950"/>
            <a:ext cx="2192087" cy="1193469"/>
            <a:chOff x="6181704" y="2716950"/>
            <a:chExt cx="2192087" cy="1193469"/>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8B8CE3B-7137-4EA2-AE96-576AC12A0EDA}"/>
                    </a:ext>
                  </a:extLst>
                </p:cNvPr>
                <p:cNvSpPr txBox="1"/>
                <p:nvPr/>
              </p:nvSpPr>
              <p:spPr>
                <a:xfrm>
                  <a:off x="6391540" y="2716950"/>
                  <a:ext cx="1876425" cy="885692"/>
                </a:xfrm>
                <a:prstGeom prst="rect">
                  <a:avLst/>
                </a:prstGeom>
                <a:solidFill>
                  <a:srgbClr val="0070C0"/>
                </a:solidFill>
              </p:spPr>
              <p:txBody>
                <a:bodyPr wrap="square">
                  <a:spAutoFit/>
                </a:bodyPr>
                <a:lstStyle/>
                <a:p>
                  <a:pPr algn="ctr" defTabSz="342892"/>
                  <a:r>
                    <a:rPr lang="en-US" sz="1800" dirty="0">
                      <a:solidFill>
                        <a:prstClr val="white"/>
                      </a:solidFill>
                      <a:latin typeface="+mj-lt"/>
                    </a:rPr>
                    <a:t>Ciphertext</a:t>
                  </a:r>
                </a:p>
                <a:p>
                  <a:pPr algn="ctr" defTabSz="342892"/>
                  <a:r>
                    <a:rPr lang="en-US" sz="1600" dirty="0">
                      <a:solidFill>
                        <a:prstClr val="white"/>
                      </a:solidFill>
                      <a:latin typeface="+mj-lt"/>
                    </a:rPr>
                    <a:t>Two polynomials</a:t>
                  </a:r>
                </a:p>
                <a:p>
                  <a:pPr algn="ctr" defTabSz="342892"/>
                  <a14:m>
                    <m:oMath xmlns:m="http://schemas.openxmlformats.org/officeDocument/2006/math">
                      <m:sSubSup>
                        <m:sSubSupPr>
                          <m:ctrlPr>
                            <a:rPr lang="en-US" sz="1600" i="1" dirty="0" smtClean="0">
                              <a:solidFill>
                                <a:schemeClr val="bg1"/>
                              </a:solidFill>
                              <a:latin typeface="Cambria Math" panose="02040503050406030204" pitchFamily="18" charset="0"/>
                            </a:rPr>
                          </m:ctrlPr>
                        </m:sSubSupPr>
                        <m:e>
                          <m:r>
                            <a:rPr lang="en-US" sz="1600" i="1" dirty="0" smtClean="0">
                              <a:solidFill>
                                <a:schemeClr val="bg1"/>
                              </a:solidFill>
                              <a:latin typeface="Cambria Math" panose="02040503050406030204" pitchFamily="18" charset="0"/>
                              <a:ea typeface="Cambria Math" panose="02040503050406030204" pitchFamily="18" charset="0"/>
                            </a:rPr>
                            <m:t>ℤ</m:t>
                          </m:r>
                        </m:e>
                        <m:sub>
                          <m:r>
                            <a:rPr lang="en-US" sz="1600" b="0" i="1" dirty="0" smtClean="0">
                              <a:solidFill>
                                <a:schemeClr val="bg1"/>
                              </a:solidFill>
                              <a:latin typeface="Cambria Math" panose="02040503050406030204" pitchFamily="18" charset="0"/>
                            </a:rPr>
                            <m:t>𝑞</m:t>
                          </m:r>
                        </m:sub>
                        <m:sup>
                          <m:r>
                            <a:rPr lang="en-US" sz="1600" b="0" i="1" dirty="0" smtClean="0">
                              <a:solidFill>
                                <a:schemeClr val="bg1"/>
                              </a:solidFill>
                              <a:latin typeface="Cambria Math" panose="02040503050406030204" pitchFamily="18" charset="0"/>
                            </a:rPr>
                            <m:t>2</m:t>
                          </m:r>
                        </m:sup>
                      </m:sSubSup>
                      <m:r>
                        <a:rPr lang="en-US" sz="1600" i="1" dirty="0">
                          <a:solidFill>
                            <a:schemeClr val="bg1"/>
                          </a:solidFill>
                          <a:latin typeface="Cambria Math" panose="02040503050406030204" pitchFamily="18" charset="0"/>
                          <a:ea typeface="Cambria Math" panose="02040503050406030204" pitchFamily="18" charset="0"/>
                        </a:rPr>
                        <m:t>(</m:t>
                      </m:r>
                      <m:r>
                        <a:rPr lang="en-US" sz="1600" i="1" dirty="0">
                          <a:solidFill>
                            <a:schemeClr val="bg1"/>
                          </a:solidFill>
                          <a:latin typeface="Cambria Math" panose="02040503050406030204" pitchFamily="18" charset="0"/>
                          <a:ea typeface="Cambria Math" panose="02040503050406030204" pitchFamily="18" charset="0"/>
                        </a:rPr>
                        <m:t>𝑥</m:t>
                      </m:r>
                      <m:r>
                        <a:rPr lang="en-US" sz="1600" i="1" dirty="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14:m>
                    <m:oMath xmlns:m="http://schemas.openxmlformats.org/officeDocument/2006/math">
                      <m:sSup>
                        <m:sSupPr>
                          <m:ctrlPr>
                            <a:rPr lang="en-US" sz="1600" i="1" dirty="0">
                              <a:solidFill>
                                <a:schemeClr val="bg1"/>
                              </a:solidFill>
                              <a:latin typeface="Cambria Math" panose="02040503050406030204" pitchFamily="18" charset="0"/>
                            </a:rPr>
                          </m:ctrlPr>
                        </m:sSupPr>
                        <m:e>
                          <m:r>
                            <a:rPr lang="en-US" sz="1600" i="1" dirty="0">
                              <a:solidFill>
                                <a:schemeClr val="bg1"/>
                              </a:solidFill>
                              <a:latin typeface="Cambria Math" panose="02040503050406030204" pitchFamily="18" charset="0"/>
                            </a:rPr>
                            <m:t>𝑥</m:t>
                          </m:r>
                        </m:e>
                        <m:sup>
                          <m:r>
                            <a:rPr lang="en-US" sz="1600" i="1" dirty="0">
                              <a:solidFill>
                                <a:schemeClr val="bg1"/>
                              </a:solidFill>
                              <a:latin typeface="Cambria Math" panose="02040503050406030204" pitchFamily="18" charset="0"/>
                            </a:rPr>
                            <m:t>𝑁</m:t>
                          </m:r>
                        </m:sup>
                      </m:sSup>
                    </m:oMath>
                  </a14:m>
                  <a:r>
                    <a:rPr lang="en-US" sz="1600" dirty="0">
                      <a:solidFill>
                        <a:schemeClr val="bg1"/>
                      </a:solidFill>
                      <a:latin typeface="Cambria Math" panose="02040503050406030204" pitchFamily="18" charset="0"/>
                    </a:rPr>
                    <a:t>+1</a:t>
                  </a:r>
                  <a:endParaRPr lang="en-US" sz="1600" dirty="0">
                    <a:solidFill>
                      <a:prstClr val="white"/>
                    </a:solidFill>
                    <a:latin typeface="Calibri" panose="020F0502020204030204"/>
                  </a:endParaRPr>
                </a:p>
              </p:txBody>
            </p:sp>
          </mc:Choice>
          <mc:Fallback xmlns="">
            <p:sp>
              <p:nvSpPr>
                <p:cNvPr id="34" name="TextBox 33">
                  <a:extLst>
                    <a:ext uri="{FF2B5EF4-FFF2-40B4-BE49-F238E27FC236}">
                      <a16:creationId xmlns:a16="http://schemas.microsoft.com/office/drawing/2014/main" id="{08B8CE3B-7137-4EA2-AE96-576AC12A0EDA}"/>
                    </a:ext>
                  </a:extLst>
                </p:cNvPr>
                <p:cNvSpPr txBox="1">
                  <a:spLocks noRot="1" noChangeAspect="1" noMove="1" noResize="1" noEditPoints="1" noAdjustHandles="1" noChangeArrowheads="1" noChangeShapeType="1" noTextEdit="1"/>
                </p:cNvSpPr>
                <p:nvPr/>
              </p:nvSpPr>
              <p:spPr>
                <a:xfrm>
                  <a:off x="6391540" y="2716950"/>
                  <a:ext cx="1876425" cy="885692"/>
                </a:xfrm>
                <a:prstGeom prst="rect">
                  <a:avLst/>
                </a:prstGeom>
                <a:blipFill>
                  <a:blip r:embed="rId14"/>
                  <a:stretch>
                    <a:fillRect t="-4138" b="-6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3ED278E-959C-434D-800E-F048278E0571}"/>
                    </a:ext>
                  </a:extLst>
                </p:cNvPr>
                <p:cNvSpPr txBox="1"/>
                <p:nvPr/>
              </p:nvSpPr>
              <p:spPr>
                <a:xfrm>
                  <a:off x="6181704" y="3602642"/>
                  <a:ext cx="2192087" cy="307777"/>
                </a:xfrm>
                <a:prstGeom prst="rect">
                  <a:avLst/>
                </a:prstGeom>
                <a:noFill/>
              </p:spPr>
              <p:txBody>
                <a:bodyPr wrap="square">
                  <a:spAutoFit/>
                </a:bodyPr>
                <a:lstStyle/>
                <a:p>
                  <a:pPr defTabSz="685800"/>
                  <a14:m>
                    <m:oMath xmlns:m="http://schemas.openxmlformats.org/officeDocument/2006/math">
                      <m:sSup>
                        <m:sSupPr>
                          <m:ctrlPr>
                            <a:rPr lang="en-US" sz="1400" i="1" smtClean="0">
                              <a:solidFill>
                                <a:prstClr val="black"/>
                              </a:solidFill>
                              <a:latin typeface="Cambria Math" panose="02040503050406030204" pitchFamily="18" charset="0"/>
                            </a:rPr>
                          </m:ctrlPr>
                        </m:sSupPr>
                        <m:e>
                          <m:r>
                            <a:rPr lang="en-US" sz="1400" b="0" i="1" smtClean="0">
                              <a:solidFill>
                                <a:prstClr val="black"/>
                              </a:solidFill>
                              <a:latin typeface="Cambria Math" panose="02040503050406030204" pitchFamily="18" charset="0"/>
                            </a:rPr>
                            <m:t>2</m:t>
                          </m:r>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−1</m:t>
                          </m:r>
                        </m:sup>
                      </m:sSup>
                      <m:r>
                        <a:rPr lang="en-US" sz="1400" i="1">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32467</m:t>
                      </m:r>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−2</m:t>
                          </m:r>
                        </m:sup>
                      </m:sSup>
                      <m:r>
                        <a:rPr lang="en-US" sz="1400">
                          <a:solidFill>
                            <a:prstClr val="black"/>
                          </a:solidFill>
                          <a:latin typeface="Cambria Math" panose="02040503050406030204" pitchFamily="18" charset="0"/>
                        </a:rPr>
                        <m:t>+</m:t>
                      </m:r>
                      <m:r>
                        <m:rPr>
                          <m:nor/>
                        </m:rPr>
                        <a:rPr lang="en-US" sz="1400" dirty="0">
                          <a:solidFill>
                            <a:prstClr val="black"/>
                          </a:solidFill>
                          <a:cs typeface="Calibri" panose="020F0502020204030204" pitchFamily="34" charset="0"/>
                        </a:rPr>
                        <m:t>·</m:t>
                      </m:r>
                    </m:oMath>
                  </a14:m>
                  <a:r>
                    <a:rPr lang="en-US" sz="1400" dirty="0">
                      <a:solidFill>
                        <a:prstClr val="black"/>
                      </a:solidFill>
                      <a:cs typeface="Calibri" panose="020F0502020204030204" pitchFamily="34" charset="0"/>
                    </a:rPr>
                    <a:t> · ·</a:t>
                  </a:r>
                </a:p>
              </p:txBody>
            </p:sp>
          </mc:Choice>
          <mc:Fallback xmlns="">
            <p:sp>
              <p:nvSpPr>
                <p:cNvPr id="46" name="TextBox 45">
                  <a:extLst>
                    <a:ext uri="{FF2B5EF4-FFF2-40B4-BE49-F238E27FC236}">
                      <a16:creationId xmlns:a16="http://schemas.microsoft.com/office/drawing/2014/main" id="{33ED278E-959C-434D-800E-F048278E0571}"/>
                    </a:ext>
                  </a:extLst>
                </p:cNvPr>
                <p:cNvSpPr txBox="1">
                  <a:spLocks noRot="1" noChangeAspect="1" noMove="1" noResize="1" noEditPoints="1" noAdjustHandles="1" noChangeArrowheads="1" noChangeShapeType="1" noTextEdit="1"/>
                </p:cNvSpPr>
                <p:nvPr/>
              </p:nvSpPr>
              <p:spPr>
                <a:xfrm>
                  <a:off x="6181704" y="3602642"/>
                  <a:ext cx="2192087" cy="307777"/>
                </a:xfrm>
                <a:prstGeom prst="rect">
                  <a:avLst/>
                </a:prstGeom>
                <a:blipFill>
                  <a:blip r:embed="rId15"/>
                  <a:stretch>
                    <a:fillRect t="-2000" b="-22000"/>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FA5F1BE1-2637-4403-AB85-AD05F777CA4B}"/>
              </a:ext>
            </a:extLst>
          </p:cNvPr>
          <p:cNvGrpSpPr/>
          <p:nvPr/>
        </p:nvGrpSpPr>
        <p:grpSpPr>
          <a:xfrm>
            <a:off x="523355" y="2716950"/>
            <a:ext cx="1876425" cy="1124890"/>
            <a:chOff x="523355" y="2716950"/>
            <a:chExt cx="1876425" cy="1124890"/>
          </a:xfrm>
        </p:grpSpPr>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07AAE53-C204-4EB4-93B0-BA544DB6B454}"/>
                    </a:ext>
                  </a:extLst>
                </p:cNvPr>
                <p:cNvSpPr txBox="1"/>
                <p:nvPr/>
              </p:nvSpPr>
              <p:spPr>
                <a:xfrm>
                  <a:off x="523355" y="2716950"/>
                  <a:ext cx="1876425" cy="880754"/>
                </a:xfrm>
                <a:prstGeom prst="rect">
                  <a:avLst/>
                </a:prstGeom>
                <a:solidFill>
                  <a:srgbClr val="0070C0"/>
                </a:solidFill>
              </p:spPr>
              <p:txBody>
                <a:bodyPr wrap="square">
                  <a:spAutoFit/>
                </a:bodyPr>
                <a:lstStyle/>
                <a:p>
                  <a:pPr algn="ctr" defTabSz="342892"/>
                  <a:r>
                    <a:rPr lang="en-US" sz="1800" dirty="0">
                      <a:solidFill>
                        <a:prstClr val="white"/>
                      </a:solidFill>
                      <a:latin typeface="+mj-lt"/>
                    </a:rPr>
                    <a:t>Message</a:t>
                  </a:r>
                </a:p>
                <a:p>
                  <a:pPr algn="ctr" defTabSz="342892"/>
                  <a:r>
                    <a:rPr lang="en-US" sz="1600" dirty="0">
                      <a:solidFill>
                        <a:prstClr val="white"/>
                      </a:solidFill>
                      <a:latin typeface="+mj-lt"/>
                    </a:rPr>
                    <a:t>A single integer</a:t>
                  </a:r>
                </a:p>
                <a:p>
                  <a:pPr algn="ctr" defTabSz="342892"/>
                  <a14:m>
                    <m:oMathPara xmlns:m="http://schemas.openxmlformats.org/officeDocument/2006/math">
                      <m:oMathParaPr>
                        <m:jc m:val="centerGroup"/>
                      </m:oMathParaPr>
                      <m:oMath xmlns:m="http://schemas.openxmlformats.org/officeDocument/2006/math">
                        <m:sSub>
                          <m:sSubPr>
                            <m:ctrlPr>
                              <a:rPr lang="en-US" sz="1600" i="1" smtClean="0">
                                <a:solidFill>
                                  <a:prstClr val="white"/>
                                </a:solidFill>
                                <a:latin typeface="Cambria Math" panose="02040503050406030204" pitchFamily="18" charset="0"/>
                              </a:rPr>
                            </m:ctrlPr>
                          </m:sSubPr>
                          <m:e>
                            <m:r>
                              <a:rPr lang="en-US" sz="1600" i="1" smtClean="0">
                                <a:solidFill>
                                  <a:prstClr val="white"/>
                                </a:solidFill>
                                <a:latin typeface="Cambria Math" panose="02040503050406030204" pitchFamily="18" charset="0"/>
                                <a:ea typeface="Cambria Math" panose="02040503050406030204" pitchFamily="18" charset="0"/>
                              </a:rPr>
                              <m:t>ℤ</m:t>
                            </m:r>
                          </m:e>
                          <m:sub>
                            <m:r>
                              <a:rPr lang="en-US" sz="1600" b="0" i="1" smtClean="0">
                                <a:solidFill>
                                  <a:prstClr val="white"/>
                                </a:solidFill>
                                <a:latin typeface="Cambria Math" panose="02040503050406030204" pitchFamily="18" charset="0"/>
                              </a:rPr>
                              <m:t>𝑝</m:t>
                            </m:r>
                          </m:sub>
                        </m:sSub>
                      </m:oMath>
                    </m:oMathPara>
                  </a14:m>
                  <a:endParaRPr lang="en-US" sz="1600" dirty="0">
                    <a:solidFill>
                      <a:prstClr val="white"/>
                    </a:solidFill>
                    <a:latin typeface="Calibri" panose="020F0502020204030204"/>
                  </a:endParaRPr>
                </a:p>
              </p:txBody>
            </p:sp>
          </mc:Choice>
          <mc:Fallback xmlns="">
            <p:sp>
              <p:nvSpPr>
                <p:cNvPr id="45" name="TextBox 44">
                  <a:extLst>
                    <a:ext uri="{FF2B5EF4-FFF2-40B4-BE49-F238E27FC236}">
                      <a16:creationId xmlns:a16="http://schemas.microsoft.com/office/drawing/2014/main" id="{207AAE53-C204-4EB4-93B0-BA544DB6B454}"/>
                    </a:ext>
                  </a:extLst>
                </p:cNvPr>
                <p:cNvSpPr txBox="1">
                  <a:spLocks noRot="1" noChangeAspect="1" noMove="1" noResize="1" noEditPoints="1" noAdjustHandles="1" noChangeArrowheads="1" noChangeShapeType="1" noTextEdit="1"/>
                </p:cNvSpPr>
                <p:nvPr/>
              </p:nvSpPr>
              <p:spPr>
                <a:xfrm>
                  <a:off x="523355" y="2716950"/>
                  <a:ext cx="1876425" cy="880754"/>
                </a:xfrm>
                <a:prstGeom prst="rect">
                  <a:avLst/>
                </a:prstGeom>
                <a:blipFill>
                  <a:blip r:embed="rId16"/>
                  <a:stretch>
                    <a:fillRect t="-4167" b="-6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3BACEA81-6686-4616-B018-AE282B13608E}"/>
                    </a:ext>
                  </a:extLst>
                </p:cNvPr>
                <p:cNvSpPr txBox="1"/>
                <p:nvPr/>
              </p:nvSpPr>
              <p:spPr>
                <a:xfrm>
                  <a:off x="998519" y="3534063"/>
                  <a:ext cx="694665" cy="307777"/>
                </a:xfrm>
                <a:prstGeom prst="rect">
                  <a:avLst/>
                </a:prstGeom>
                <a:noFill/>
              </p:spPr>
              <p:txBody>
                <a:bodyPr wrap="square">
                  <a:spAutoFit/>
                </a:bodyPr>
                <a:lstStyle/>
                <a:p>
                  <a:pPr algn="ctr" defTabSz="342892"/>
                  <a14:m>
                    <m:oMathPara xmlns:m="http://schemas.openxmlformats.org/officeDocument/2006/math">
                      <m:oMathParaPr>
                        <m:jc m:val="centerGroup"/>
                      </m:oMathParaPr>
                      <m:oMath xmlns:m="http://schemas.openxmlformats.org/officeDocument/2006/math">
                        <m:r>
                          <a:rPr lang="en-US" sz="1400" i="1" smtClean="0">
                            <a:solidFill>
                              <a:prstClr val="black"/>
                            </a:solidFill>
                            <a:latin typeface="Cambria Math" panose="02040503050406030204" pitchFamily="18" charset="0"/>
                          </a:rPr>
                          <m:t>2</m:t>
                        </m:r>
                      </m:oMath>
                    </m:oMathPara>
                  </a14:m>
                  <a:endParaRPr lang="en-US" sz="1400" dirty="0">
                    <a:solidFill>
                      <a:prstClr val="black"/>
                    </a:solidFill>
                    <a:latin typeface="Cambria Math" panose="02040503050406030204" pitchFamily="18" charset="0"/>
                  </a:endParaRPr>
                </a:p>
              </p:txBody>
            </p:sp>
          </mc:Choice>
          <mc:Fallback xmlns="">
            <p:sp>
              <p:nvSpPr>
                <p:cNvPr id="47" name="TextBox 46">
                  <a:extLst>
                    <a:ext uri="{FF2B5EF4-FFF2-40B4-BE49-F238E27FC236}">
                      <a16:creationId xmlns:a16="http://schemas.microsoft.com/office/drawing/2014/main" id="{3BACEA81-6686-4616-B018-AE282B13608E}"/>
                    </a:ext>
                  </a:extLst>
                </p:cNvPr>
                <p:cNvSpPr txBox="1">
                  <a:spLocks noRot="1" noChangeAspect="1" noMove="1" noResize="1" noEditPoints="1" noAdjustHandles="1" noChangeArrowheads="1" noChangeShapeType="1" noTextEdit="1"/>
                </p:cNvSpPr>
                <p:nvPr/>
              </p:nvSpPr>
              <p:spPr>
                <a:xfrm>
                  <a:off x="998519" y="3534063"/>
                  <a:ext cx="694665" cy="307777"/>
                </a:xfrm>
                <a:prstGeom prst="rect">
                  <a:avLst/>
                </a:prstGeom>
                <a:blipFill>
                  <a:blip r:embed="rId17"/>
                  <a:stretch>
                    <a:fillRect/>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3DF60940-716C-463C-A1DE-EC42DF5207F6}"/>
              </a:ext>
            </a:extLst>
          </p:cNvPr>
          <p:cNvGrpSpPr/>
          <p:nvPr/>
        </p:nvGrpSpPr>
        <p:grpSpPr>
          <a:xfrm>
            <a:off x="396796" y="4036611"/>
            <a:ext cx="7868241" cy="1132992"/>
            <a:chOff x="396796" y="4036611"/>
            <a:chExt cx="7868241" cy="1132992"/>
          </a:xfrm>
        </p:grpSpPr>
        <p:sp>
          <p:nvSpPr>
            <p:cNvPr id="7" name="Rectangle 6">
              <a:extLst>
                <a:ext uri="{FF2B5EF4-FFF2-40B4-BE49-F238E27FC236}">
                  <a16:creationId xmlns:a16="http://schemas.microsoft.com/office/drawing/2014/main" id="{2158FA1B-2AA2-46B3-B3DC-2E1476144C07}"/>
                </a:ext>
              </a:extLst>
            </p:cNvPr>
            <p:cNvSpPr/>
            <p:nvPr/>
          </p:nvSpPr>
          <p:spPr>
            <a:xfrm>
              <a:off x="459029" y="4036611"/>
              <a:ext cx="7806008" cy="110688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C1E9C5-8E6B-45F2-9C85-36C95EFEC6F0}"/>
                    </a:ext>
                  </a:extLst>
                </p:cNvPr>
                <p:cNvSpPr txBox="1"/>
                <p:nvPr/>
              </p:nvSpPr>
              <p:spPr>
                <a:xfrm>
                  <a:off x="396796" y="4338606"/>
                  <a:ext cx="7604466" cy="830997"/>
                </a:xfrm>
                <a:prstGeom prst="rect">
                  <a:avLst/>
                </a:prstGeom>
                <a:noFill/>
              </p:spPr>
              <p:txBody>
                <a:bodyPr wrap="square" rtlCol="0">
                  <a:spAutoFit/>
                </a:bodyPr>
                <a:lstStyle/>
                <a:p>
                  <a:pPr marL="214313" indent="-214313" defTabSz="685800">
                    <a:buFont typeface="Arial" panose="020B0604020202020204" pitchFamily="34" charset="0"/>
                    <a:buChar char="•"/>
                  </a:pPr>
                  <a:r>
                    <a:rPr lang="en-US" sz="1600" dirty="0">
                      <a:solidFill>
                        <a:prstClr val="black"/>
                      </a:solidFill>
                      <a:latin typeface="+mj-lt"/>
                    </a:rPr>
                    <a:t>Ciphertext Addition: Enc </a:t>
                  </a:r>
                  <a14:m>
                    <m:oMath xmlns:m="http://schemas.openxmlformats.org/officeDocument/2006/math">
                      <m:r>
                        <a:rPr lang="en-US" sz="1600">
                          <a:solidFill>
                            <a:prstClr val="black"/>
                          </a:solidFill>
                          <a:latin typeface="Cambria Math" panose="02040503050406030204" pitchFamily="18" charset="0"/>
                        </a:rPr>
                        <m:t>(</m:t>
                      </m:r>
                      <m:r>
                        <a:rPr lang="en-US" sz="1600" b="0" i="0" smtClean="0">
                          <a:solidFill>
                            <a:prstClr val="black"/>
                          </a:solidFill>
                          <a:latin typeface="Cambria Math" panose="02040503050406030204" pitchFamily="18" charset="0"/>
                        </a:rPr>
                        <m:t>2</m:t>
                      </m:r>
                      <m:r>
                        <a:rPr lang="en-US" sz="1600">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 </m:t>
                      </m:r>
                    </m:oMath>
                  </a14:m>
                  <a:r>
                    <a:rPr lang="en-US" sz="1600" dirty="0">
                      <a:solidFill>
                        <a:prstClr val="black"/>
                      </a:solidFill>
                      <a:latin typeface="+mj-lt"/>
                    </a:rPr>
                    <a:t>+ Enc </a:t>
                  </a:r>
                  <a14:m>
                    <m:oMath xmlns:m="http://schemas.openxmlformats.org/officeDocument/2006/math">
                      <m:d>
                        <m:dPr>
                          <m:ctrlPr>
                            <a:rPr lang="en-US" sz="1600" i="1">
                              <a:solidFill>
                                <a:prstClr val="black"/>
                              </a:solidFill>
                              <a:latin typeface="Cambria Math" panose="02040503050406030204" pitchFamily="18" charset="0"/>
                            </a:rPr>
                          </m:ctrlPr>
                        </m:dPr>
                        <m:e>
                          <m:r>
                            <a:rPr lang="en-US" sz="1600" b="0" i="0" smtClean="0">
                              <a:solidFill>
                                <a:prstClr val="black"/>
                              </a:solidFill>
                              <a:latin typeface="Cambria Math" panose="02040503050406030204" pitchFamily="18" charset="0"/>
                            </a:rPr>
                            <m:t>3</m:t>
                          </m:r>
                        </m:e>
                      </m:d>
                    </m:oMath>
                  </a14:m>
                  <a:r>
                    <a:rPr lang="en-US" sz="1600" dirty="0">
                      <a:solidFill>
                        <a:prstClr val="black"/>
                      </a:solidFill>
                      <a:latin typeface="+mj-lt"/>
                      <a:sym typeface="Wingdings" panose="05000000000000000000" pitchFamily="2" charset="2"/>
                    </a:rPr>
                    <a:t>  </a:t>
                  </a:r>
                  <a:r>
                    <a:rPr lang="en-US" sz="1600" dirty="0">
                      <a:solidFill>
                        <a:prstClr val="black"/>
                      </a:solidFill>
                      <a:latin typeface="+mj-lt"/>
                    </a:rPr>
                    <a:t>Enc </a:t>
                  </a:r>
                  <a14:m>
                    <m:oMath xmlns:m="http://schemas.openxmlformats.org/officeDocument/2006/math">
                      <m:r>
                        <a:rPr lang="en-US" sz="1600">
                          <a:solidFill>
                            <a:prstClr val="black"/>
                          </a:solidFill>
                          <a:latin typeface="Cambria Math" panose="02040503050406030204" pitchFamily="18" charset="0"/>
                        </a:rPr>
                        <m:t>(</m:t>
                      </m:r>
                      <m:r>
                        <a:rPr lang="en-US" sz="1600" b="0" i="0" smtClean="0">
                          <a:solidFill>
                            <a:prstClr val="black"/>
                          </a:solidFill>
                          <a:latin typeface="Cambria Math" panose="02040503050406030204" pitchFamily="18" charset="0"/>
                        </a:rPr>
                        <m:t>5)</m:t>
                      </m:r>
                    </m:oMath>
                  </a14:m>
                  <a:endParaRPr lang="en-US" sz="1600" dirty="0">
                    <a:solidFill>
                      <a:prstClr val="black"/>
                    </a:solidFill>
                    <a:latin typeface="+mj-lt"/>
                  </a:endParaRPr>
                </a:p>
                <a:p>
                  <a:pPr marL="214313" indent="-214313" defTabSz="685800">
                    <a:buFont typeface="Arial" panose="020B0604020202020204" pitchFamily="34" charset="0"/>
                    <a:buChar char="•"/>
                  </a:pPr>
                  <a:r>
                    <a:rPr lang="en-US" sz="1600" dirty="0">
                      <a:solidFill>
                        <a:prstClr val="black"/>
                      </a:solidFill>
                      <a:latin typeface="+mj-lt"/>
                    </a:rPr>
                    <a:t>Ciphertext scaling:    Enc </a:t>
                  </a:r>
                  <a14:m>
                    <m:oMath xmlns:m="http://schemas.openxmlformats.org/officeDocument/2006/math">
                      <m:r>
                        <a:rPr lang="en-US" sz="1600">
                          <a:solidFill>
                            <a:prstClr val="black"/>
                          </a:solidFill>
                          <a:latin typeface="Cambria Math" panose="02040503050406030204" pitchFamily="18" charset="0"/>
                        </a:rPr>
                        <m:t>(2)</m:t>
                      </m:r>
                    </m:oMath>
                  </a14:m>
                  <a:r>
                    <a:rPr lang="en-US" sz="1600" dirty="0">
                      <a:solidFill>
                        <a:prstClr val="black"/>
                      </a:solidFill>
                      <a:latin typeface="+mj-lt"/>
                    </a:rPr>
                    <a:t> x 2 </a:t>
                  </a:r>
                  <a:r>
                    <a:rPr lang="en-US" sz="1600" dirty="0">
                      <a:solidFill>
                        <a:prstClr val="black"/>
                      </a:solidFill>
                      <a:latin typeface="+mj-lt"/>
                      <a:sym typeface="Wingdings" panose="05000000000000000000" pitchFamily="2" charset="2"/>
                    </a:rPr>
                    <a:t> </a:t>
                  </a:r>
                  <a:r>
                    <a:rPr lang="en-US" sz="1600" dirty="0">
                      <a:solidFill>
                        <a:prstClr val="black"/>
                      </a:solidFill>
                      <a:latin typeface="+mj-lt"/>
                    </a:rPr>
                    <a:t>Enc </a:t>
                  </a:r>
                  <a14:m>
                    <m:oMath xmlns:m="http://schemas.openxmlformats.org/officeDocument/2006/math">
                      <m:r>
                        <a:rPr lang="en-US" sz="1600">
                          <a:solidFill>
                            <a:prstClr val="black"/>
                          </a:solidFill>
                          <a:latin typeface="Cambria Math" panose="02040503050406030204" pitchFamily="18" charset="0"/>
                        </a:rPr>
                        <m:t>(</m:t>
                      </m:r>
                      <m:r>
                        <a:rPr lang="en-US" sz="1600" b="0" i="0" smtClean="0">
                          <a:solidFill>
                            <a:prstClr val="black"/>
                          </a:solidFill>
                          <a:latin typeface="Cambria Math" panose="02040503050406030204" pitchFamily="18" charset="0"/>
                        </a:rPr>
                        <m:t>4</m:t>
                      </m:r>
                      <m:r>
                        <a:rPr lang="en-US" sz="1600">
                          <a:solidFill>
                            <a:prstClr val="black"/>
                          </a:solidFill>
                          <a:latin typeface="Cambria Math" panose="02040503050406030204" pitchFamily="18" charset="0"/>
                        </a:rPr>
                        <m:t>)</m:t>
                      </m:r>
                    </m:oMath>
                  </a14:m>
                  <a:r>
                    <a:rPr lang="en-US" sz="1600" dirty="0">
                      <a:solidFill>
                        <a:prstClr val="black"/>
                      </a:solidFill>
                      <a:latin typeface="+mj-lt"/>
                    </a:rPr>
                    <a:t> </a:t>
                  </a:r>
                </a:p>
                <a:p>
                  <a:pPr marL="214313" indent="-214313" defTabSz="685800">
                    <a:buFont typeface="Arial" panose="020B0604020202020204" pitchFamily="34" charset="0"/>
                    <a:buChar char="•"/>
                  </a:pPr>
                  <a:r>
                    <a:rPr lang="en-US" sz="1600" dirty="0">
                      <a:solidFill>
                        <a:prstClr val="black"/>
                      </a:solidFill>
                      <a:latin typeface="+mj-lt"/>
                    </a:rPr>
                    <a:t>Ciphertext Multiplication: Enc </a:t>
                  </a:r>
                  <a14:m>
                    <m:oMath xmlns:m="http://schemas.openxmlformats.org/officeDocument/2006/math">
                      <m:r>
                        <a:rPr lang="en-US" sz="1600">
                          <a:solidFill>
                            <a:prstClr val="black"/>
                          </a:solidFill>
                          <a:latin typeface="Cambria Math" panose="02040503050406030204" pitchFamily="18" charset="0"/>
                        </a:rPr>
                        <m:t>(2)</m:t>
                      </m:r>
                    </m:oMath>
                  </a14:m>
                  <a:r>
                    <a:rPr lang="en-US" sz="1600" dirty="0">
                      <a:solidFill>
                        <a:prstClr val="black"/>
                      </a:solidFill>
                      <a:latin typeface="+mj-lt"/>
                    </a:rPr>
                    <a:t> x Enc </a:t>
                  </a:r>
                  <a14:m>
                    <m:oMath xmlns:m="http://schemas.openxmlformats.org/officeDocument/2006/math">
                      <m:d>
                        <m:dPr>
                          <m:ctrlPr>
                            <a:rPr lang="en-US" sz="1600" i="1">
                              <a:solidFill>
                                <a:prstClr val="black"/>
                              </a:solidFill>
                              <a:latin typeface="Cambria Math" panose="02040503050406030204" pitchFamily="18" charset="0"/>
                            </a:rPr>
                          </m:ctrlPr>
                        </m:dPr>
                        <m:e>
                          <m:r>
                            <a:rPr lang="en-US" sz="1600">
                              <a:solidFill>
                                <a:prstClr val="black"/>
                              </a:solidFill>
                              <a:latin typeface="Cambria Math" panose="02040503050406030204" pitchFamily="18" charset="0"/>
                            </a:rPr>
                            <m:t>4</m:t>
                          </m:r>
                        </m:e>
                      </m:d>
                    </m:oMath>
                  </a14:m>
                  <a:r>
                    <a:rPr lang="en-US" sz="1600" dirty="0">
                      <a:solidFill>
                        <a:prstClr val="black"/>
                      </a:solidFill>
                      <a:latin typeface="+mj-lt"/>
                      <a:sym typeface="Wingdings" panose="05000000000000000000" pitchFamily="2" charset="2"/>
                    </a:rPr>
                    <a:t>  </a:t>
                  </a:r>
                  <a:r>
                    <a:rPr lang="en-US" sz="1600" dirty="0">
                      <a:solidFill>
                        <a:prstClr val="black"/>
                      </a:solidFill>
                      <a:latin typeface="+mj-lt"/>
                    </a:rPr>
                    <a:t>Enc </a:t>
                  </a:r>
                  <a14:m>
                    <m:oMath xmlns:m="http://schemas.openxmlformats.org/officeDocument/2006/math">
                      <m:r>
                        <a:rPr lang="en-US" sz="1600">
                          <a:solidFill>
                            <a:prstClr val="black"/>
                          </a:solidFill>
                          <a:latin typeface="Cambria Math" panose="02040503050406030204" pitchFamily="18" charset="0"/>
                        </a:rPr>
                        <m:t>(</m:t>
                      </m:r>
                      <m:r>
                        <a:rPr lang="en-US" sz="1600" b="0" i="0" smtClean="0">
                          <a:solidFill>
                            <a:prstClr val="black"/>
                          </a:solidFill>
                          <a:latin typeface="Cambria Math" panose="02040503050406030204" pitchFamily="18" charset="0"/>
                        </a:rPr>
                        <m:t>8)</m:t>
                      </m:r>
                    </m:oMath>
                  </a14:m>
                  <a:endParaRPr lang="en-US" sz="1600" dirty="0">
                    <a:solidFill>
                      <a:prstClr val="black"/>
                    </a:solidFill>
                    <a:latin typeface="+mj-lt"/>
                  </a:endParaRPr>
                </a:p>
              </p:txBody>
            </p:sp>
          </mc:Choice>
          <mc:Fallback xmlns="">
            <p:sp>
              <p:nvSpPr>
                <p:cNvPr id="9" name="TextBox 8">
                  <a:extLst>
                    <a:ext uri="{FF2B5EF4-FFF2-40B4-BE49-F238E27FC236}">
                      <a16:creationId xmlns:a16="http://schemas.microsoft.com/office/drawing/2014/main" id="{61C1E9C5-8E6B-45F2-9C85-36C95EFEC6F0}"/>
                    </a:ext>
                  </a:extLst>
                </p:cNvPr>
                <p:cNvSpPr txBox="1">
                  <a:spLocks noRot="1" noChangeAspect="1" noMove="1" noResize="1" noEditPoints="1" noAdjustHandles="1" noChangeArrowheads="1" noChangeShapeType="1" noTextEdit="1"/>
                </p:cNvSpPr>
                <p:nvPr/>
              </p:nvSpPr>
              <p:spPr>
                <a:xfrm>
                  <a:off x="396796" y="4338606"/>
                  <a:ext cx="7604466" cy="830997"/>
                </a:xfrm>
                <a:prstGeom prst="rect">
                  <a:avLst/>
                </a:prstGeom>
                <a:blipFill>
                  <a:blip r:embed="rId18"/>
                  <a:stretch>
                    <a:fillRect l="-321" t="-2941" b="-8824"/>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C31DDB2C-131D-4E26-9E10-5B4CBB2D9C67}"/>
                </a:ext>
              </a:extLst>
            </p:cNvPr>
            <p:cNvSpPr txBox="1"/>
            <p:nvPr/>
          </p:nvSpPr>
          <p:spPr>
            <a:xfrm>
              <a:off x="459029" y="4036611"/>
              <a:ext cx="2695943" cy="369332"/>
            </a:xfrm>
            <a:prstGeom prst="rect">
              <a:avLst/>
            </a:prstGeom>
            <a:noFill/>
          </p:spPr>
          <p:txBody>
            <a:bodyPr wrap="square" rtlCol="0">
              <a:spAutoFit/>
            </a:bodyPr>
            <a:lstStyle/>
            <a:p>
              <a:pPr defTabSz="685800"/>
              <a:r>
                <a:rPr lang="en-US" sz="1800" b="1" dirty="0">
                  <a:solidFill>
                    <a:prstClr val="black"/>
                  </a:solidFill>
                  <a:latin typeface="+mj-lt"/>
                </a:rPr>
                <a:t>Ciphertext operations</a:t>
              </a:r>
            </a:p>
          </p:txBody>
        </p:sp>
      </p:grpSp>
      <p:grpSp>
        <p:nvGrpSpPr>
          <p:cNvPr id="20" name="Group 19">
            <a:extLst>
              <a:ext uri="{FF2B5EF4-FFF2-40B4-BE49-F238E27FC236}">
                <a16:creationId xmlns:a16="http://schemas.microsoft.com/office/drawing/2014/main" id="{3F1062FF-F994-4F3A-9D15-7C3E5F9428DD}"/>
              </a:ext>
            </a:extLst>
          </p:cNvPr>
          <p:cNvGrpSpPr/>
          <p:nvPr/>
        </p:nvGrpSpPr>
        <p:grpSpPr>
          <a:xfrm>
            <a:off x="7878306" y="1224842"/>
            <a:ext cx="1269263" cy="1968253"/>
            <a:chOff x="7878306" y="1224842"/>
            <a:chExt cx="1269263" cy="1968253"/>
          </a:xfrm>
        </p:grpSpPr>
        <p:grpSp>
          <p:nvGrpSpPr>
            <p:cNvPr id="10" name="Group 9">
              <a:extLst>
                <a:ext uri="{FF2B5EF4-FFF2-40B4-BE49-F238E27FC236}">
                  <a16:creationId xmlns:a16="http://schemas.microsoft.com/office/drawing/2014/main" id="{E07928F2-A856-4B0E-BE07-FD00152030FA}"/>
                </a:ext>
              </a:extLst>
            </p:cNvPr>
            <p:cNvGrpSpPr/>
            <p:nvPr/>
          </p:nvGrpSpPr>
          <p:grpSpPr>
            <a:xfrm>
              <a:off x="8236465" y="1224842"/>
              <a:ext cx="323418" cy="1968253"/>
              <a:chOff x="7828102" y="1502637"/>
              <a:chExt cx="323418" cy="1968253"/>
            </a:xfrm>
          </p:grpSpPr>
          <p:cxnSp>
            <p:nvCxnSpPr>
              <p:cNvPr id="23" name="Straight Arrow Connector 22">
                <a:extLst>
                  <a:ext uri="{FF2B5EF4-FFF2-40B4-BE49-F238E27FC236}">
                    <a16:creationId xmlns:a16="http://schemas.microsoft.com/office/drawing/2014/main" id="{76BA8457-13D6-430A-ABDC-4D17D9BC531B}"/>
                  </a:ext>
                </a:extLst>
              </p:cNvPr>
              <p:cNvCxnSpPr>
                <a:cxnSpLocks/>
              </p:cNvCxnSpPr>
              <p:nvPr/>
            </p:nvCxnSpPr>
            <p:spPr>
              <a:xfrm>
                <a:off x="7848546" y="1503057"/>
                <a:ext cx="284895" cy="0"/>
              </a:xfrm>
              <a:prstGeom prst="straightConnector1">
                <a:avLst/>
              </a:prstGeom>
              <a:ln w="25400" cmpd="sng">
                <a:tailEnd type="non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8BEFDC54-FA9C-44C0-88C7-B6B08DCD8709}"/>
                  </a:ext>
                </a:extLst>
              </p:cNvPr>
              <p:cNvCxnSpPr>
                <a:cxnSpLocks/>
              </p:cNvCxnSpPr>
              <p:nvPr/>
            </p:nvCxnSpPr>
            <p:spPr>
              <a:xfrm>
                <a:off x="8129904" y="1502637"/>
                <a:ext cx="19793" cy="1967743"/>
              </a:xfrm>
              <a:prstGeom prst="straightConnector1">
                <a:avLst/>
              </a:prstGeom>
              <a:ln w="25400" cmpd="sng">
                <a:tailEnd type="non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1FD06CCC-FFFD-4851-8F60-318AD12403B5}"/>
                  </a:ext>
                </a:extLst>
              </p:cNvPr>
              <p:cNvCxnSpPr>
                <a:cxnSpLocks/>
              </p:cNvCxnSpPr>
              <p:nvPr/>
            </p:nvCxnSpPr>
            <p:spPr>
              <a:xfrm flipH="1">
                <a:off x="7828102" y="3470890"/>
                <a:ext cx="323418" cy="0"/>
              </a:xfrm>
              <a:prstGeom prst="straightConnector1">
                <a:avLst/>
              </a:prstGeom>
              <a:ln w="25400" cmpd="sng">
                <a:tailEnd type="triangle"/>
              </a:ln>
            </p:spPr>
            <p:style>
              <a:lnRef idx="1">
                <a:schemeClr val="accent2"/>
              </a:lnRef>
              <a:fillRef idx="0">
                <a:schemeClr val="accent2"/>
              </a:fillRef>
              <a:effectRef idx="0">
                <a:schemeClr val="accent2"/>
              </a:effectRef>
              <a:fontRef idx="minor">
                <a:schemeClr val="tx1"/>
              </a:fontRef>
            </p:style>
          </p:cxnSp>
        </p:grpSp>
        <p:sp>
          <p:nvSpPr>
            <p:cNvPr id="50" name="TextBox 49">
              <a:extLst>
                <a:ext uri="{FF2B5EF4-FFF2-40B4-BE49-F238E27FC236}">
                  <a16:creationId xmlns:a16="http://schemas.microsoft.com/office/drawing/2014/main" id="{604744AC-214D-4955-9079-B68EC3A65FAC}"/>
                </a:ext>
              </a:extLst>
            </p:cNvPr>
            <p:cNvSpPr txBox="1"/>
            <p:nvPr/>
          </p:nvSpPr>
          <p:spPr>
            <a:xfrm>
              <a:off x="7878306" y="1967104"/>
              <a:ext cx="1269263" cy="646331"/>
            </a:xfrm>
            <a:prstGeom prst="rect">
              <a:avLst/>
            </a:prstGeom>
            <a:solidFill>
              <a:srgbClr val="C0DAD9"/>
            </a:solidFill>
          </p:spPr>
          <p:txBody>
            <a:bodyPr wrap="square">
              <a:spAutoFit/>
            </a:bodyPr>
            <a:lstStyle/>
            <a:p>
              <a:pPr algn="ctr" defTabSz="342892"/>
              <a:r>
                <a:rPr lang="en-US" sz="1800" b="1" dirty="0">
                  <a:latin typeface="+mj-lt"/>
                  <a:cs typeface="Calibri" panose="020F0502020204030204" pitchFamily="34" charset="0"/>
                </a:rPr>
                <a:t>Ciphertext</a:t>
              </a:r>
            </a:p>
            <a:p>
              <a:pPr algn="ctr" defTabSz="342892"/>
              <a:r>
                <a:rPr lang="en-US" sz="1800" b="1" dirty="0">
                  <a:latin typeface="+mj-lt"/>
                  <a:cs typeface="Calibri" panose="020F0502020204030204" pitchFamily="34" charset="0"/>
                </a:rPr>
                <a:t>Operations</a:t>
              </a:r>
            </a:p>
          </p:txBody>
        </p:sp>
      </p:grpSp>
      <p:sp>
        <p:nvSpPr>
          <p:cNvPr id="5" name="Slide Number Placeholder 4">
            <a:extLst>
              <a:ext uri="{FF2B5EF4-FFF2-40B4-BE49-F238E27FC236}">
                <a16:creationId xmlns:a16="http://schemas.microsoft.com/office/drawing/2014/main" id="{9B278848-FA59-412B-96DA-A9DA23710D59}"/>
              </a:ext>
            </a:extLst>
          </p:cNvPr>
          <p:cNvSpPr>
            <a:spLocks noGrp="1"/>
          </p:cNvSpPr>
          <p:nvPr>
            <p:ph type="sldNum"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6</a:t>
            </a:fld>
            <a:endParaRPr lang="en" kern="0">
              <a:latin typeface="Arial"/>
              <a:cs typeface="Arial"/>
              <a:sym typeface="Arial"/>
            </a:endParaRPr>
          </a:p>
        </p:txBody>
      </p:sp>
      <p:grpSp>
        <p:nvGrpSpPr>
          <p:cNvPr id="16" name="Group 15">
            <a:extLst>
              <a:ext uri="{FF2B5EF4-FFF2-40B4-BE49-F238E27FC236}">
                <a16:creationId xmlns:a16="http://schemas.microsoft.com/office/drawing/2014/main" id="{03FD7053-86BE-445D-A536-1E3CA1EC187D}"/>
              </a:ext>
            </a:extLst>
          </p:cNvPr>
          <p:cNvGrpSpPr/>
          <p:nvPr/>
        </p:nvGrpSpPr>
        <p:grpSpPr>
          <a:xfrm>
            <a:off x="2815885" y="792586"/>
            <a:ext cx="2993923" cy="1167738"/>
            <a:chOff x="2815885" y="792586"/>
            <a:chExt cx="2993923" cy="1167738"/>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B806C9-D9FC-4FFE-ACAC-93EA4ABF9207}"/>
                    </a:ext>
                  </a:extLst>
                </p:cNvPr>
                <p:cNvSpPr txBox="1"/>
                <p:nvPr/>
              </p:nvSpPr>
              <p:spPr>
                <a:xfrm>
                  <a:off x="3374635" y="792586"/>
                  <a:ext cx="1876425" cy="880754"/>
                </a:xfrm>
                <a:prstGeom prst="rect">
                  <a:avLst/>
                </a:prstGeom>
                <a:solidFill>
                  <a:srgbClr val="0070C0"/>
                </a:solidFill>
              </p:spPr>
              <p:txBody>
                <a:bodyPr wrap="square">
                  <a:spAutoFit/>
                </a:bodyPr>
                <a:lstStyle/>
                <a:p>
                  <a:pPr algn="ctr" defTabSz="342892"/>
                  <a:r>
                    <a:rPr lang="en-US" sz="1800" dirty="0">
                      <a:solidFill>
                        <a:prstClr val="white"/>
                      </a:solidFill>
                      <a:latin typeface="+mj-lt"/>
                    </a:rPr>
                    <a:t>Plaintext</a:t>
                  </a:r>
                </a:p>
                <a:p>
                  <a:pPr algn="ctr" defTabSz="342892"/>
                  <a:r>
                    <a:rPr lang="en-US" sz="1600" dirty="0">
                      <a:solidFill>
                        <a:prstClr val="white"/>
                      </a:solidFill>
                      <a:latin typeface="+mj-lt"/>
                    </a:rPr>
                    <a:t>A polynomial</a:t>
                  </a:r>
                </a:p>
                <a:p>
                  <a:pPr algn="ctr" defTabSz="342892"/>
                  <a14:m>
                    <m:oMath xmlns:m="http://schemas.openxmlformats.org/officeDocument/2006/math">
                      <m:sSub>
                        <m:sSubPr>
                          <m:ctrlPr>
                            <a:rPr lang="en-US" sz="1600" i="1" dirty="0" smtClean="0">
                              <a:solidFill>
                                <a:schemeClr val="bg1"/>
                              </a:solidFill>
                              <a:latin typeface="Cambria Math" panose="02040503050406030204" pitchFamily="18" charset="0"/>
                            </a:rPr>
                          </m:ctrlPr>
                        </m:sSubPr>
                        <m:e>
                          <m:r>
                            <a:rPr lang="en-US" sz="1600" i="1" dirty="0">
                              <a:solidFill>
                                <a:schemeClr val="bg1"/>
                              </a:solidFill>
                              <a:latin typeface="Cambria Math" panose="02040503050406030204" pitchFamily="18" charset="0"/>
                              <a:ea typeface="Cambria Math" panose="02040503050406030204" pitchFamily="18" charset="0"/>
                            </a:rPr>
                            <m:t>ℤ</m:t>
                          </m:r>
                        </m:e>
                        <m:sub>
                          <m:r>
                            <a:rPr lang="en-US" sz="1600" i="1" dirty="0">
                              <a:solidFill>
                                <a:schemeClr val="bg1"/>
                              </a:solidFill>
                              <a:latin typeface="Cambria Math" panose="02040503050406030204" pitchFamily="18" charset="0"/>
                            </a:rPr>
                            <m:t>𝑝</m:t>
                          </m:r>
                        </m:sub>
                      </m:sSub>
                      <m:r>
                        <a:rPr lang="en-US" sz="1600" i="1" dirty="0">
                          <a:solidFill>
                            <a:schemeClr val="bg1"/>
                          </a:solidFill>
                          <a:latin typeface="Cambria Math" panose="02040503050406030204" pitchFamily="18" charset="0"/>
                          <a:ea typeface="Cambria Math" panose="02040503050406030204" pitchFamily="18" charset="0"/>
                        </a:rPr>
                        <m:t>(</m:t>
                      </m:r>
                      <m:r>
                        <a:rPr lang="en-US" sz="1600" i="1" dirty="0">
                          <a:solidFill>
                            <a:schemeClr val="bg1"/>
                          </a:solidFill>
                          <a:latin typeface="Cambria Math" panose="02040503050406030204" pitchFamily="18" charset="0"/>
                          <a:ea typeface="Cambria Math" panose="02040503050406030204" pitchFamily="18" charset="0"/>
                        </a:rPr>
                        <m:t>𝑥</m:t>
                      </m:r>
                      <m:r>
                        <a:rPr lang="en-US" sz="1600" i="1" dirty="0">
                          <a:solidFill>
                            <a:schemeClr val="bg1"/>
                          </a:solidFill>
                          <a:latin typeface="Cambria Math" panose="02040503050406030204" pitchFamily="18" charset="0"/>
                          <a:ea typeface="Cambria Math" panose="02040503050406030204" pitchFamily="18" charset="0"/>
                        </a:rPr>
                        <m:t>)</m:t>
                      </m:r>
                    </m:oMath>
                  </a14:m>
                  <a:r>
                    <a:rPr lang="en-US" sz="1600" dirty="0">
                      <a:solidFill>
                        <a:schemeClr val="bg1"/>
                      </a:solidFill>
                    </a:rPr>
                    <a:t>/</a:t>
                  </a:r>
                  <a14:m>
                    <m:oMath xmlns:m="http://schemas.openxmlformats.org/officeDocument/2006/math">
                      <m:sSup>
                        <m:sSupPr>
                          <m:ctrlPr>
                            <a:rPr lang="en-US" sz="1600" i="1" dirty="0">
                              <a:solidFill>
                                <a:schemeClr val="bg1"/>
                              </a:solidFill>
                              <a:latin typeface="Cambria Math" panose="02040503050406030204" pitchFamily="18" charset="0"/>
                            </a:rPr>
                          </m:ctrlPr>
                        </m:sSupPr>
                        <m:e>
                          <m:r>
                            <a:rPr lang="en-US" sz="1600" i="1" dirty="0">
                              <a:solidFill>
                                <a:schemeClr val="bg1"/>
                              </a:solidFill>
                              <a:latin typeface="Cambria Math" panose="02040503050406030204" pitchFamily="18" charset="0"/>
                            </a:rPr>
                            <m:t>𝑥</m:t>
                          </m:r>
                        </m:e>
                        <m:sup>
                          <m:r>
                            <a:rPr lang="en-US" sz="1600" i="1" dirty="0">
                              <a:solidFill>
                                <a:schemeClr val="bg1"/>
                              </a:solidFill>
                              <a:latin typeface="Cambria Math" panose="02040503050406030204" pitchFamily="18" charset="0"/>
                            </a:rPr>
                            <m:t>𝑁</m:t>
                          </m:r>
                        </m:sup>
                      </m:sSup>
                    </m:oMath>
                  </a14:m>
                  <a:r>
                    <a:rPr lang="en-US" sz="1600" dirty="0">
                      <a:solidFill>
                        <a:schemeClr val="bg1"/>
                      </a:solidFill>
                      <a:latin typeface="Cambria Math" panose="02040503050406030204" pitchFamily="18" charset="0"/>
                    </a:rPr>
                    <a:t>+1</a:t>
                  </a:r>
                  <a:endParaRPr lang="en-US" sz="1600" dirty="0">
                    <a:solidFill>
                      <a:prstClr val="white"/>
                    </a:solidFill>
                    <a:latin typeface="Calibri" panose="020F0502020204030204"/>
                  </a:endParaRPr>
                </a:p>
              </p:txBody>
            </p:sp>
          </mc:Choice>
          <mc:Fallback xmlns="">
            <p:sp>
              <p:nvSpPr>
                <p:cNvPr id="13" name="TextBox 12">
                  <a:extLst>
                    <a:ext uri="{FF2B5EF4-FFF2-40B4-BE49-F238E27FC236}">
                      <a16:creationId xmlns:a16="http://schemas.microsoft.com/office/drawing/2014/main" id="{BBB806C9-D9FC-4FFE-ACAC-93EA4ABF9207}"/>
                    </a:ext>
                  </a:extLst>
                </p:cNvPr>
                <p:cNvSpPr txBox="1">
                  <a:spLocks noRot="1" noChangeAspect="1" noMove="1" noResize="1" noEditPoints="1" noAdjustHandles="1" noChangeArrowheads="1" noChangeShapeType="1" noTextEdit="1"/>
                </p:cNvSpPr>
                <p:nvPr/>
              </p:nvSpPr>
              <p:spPr>
                <a:xfrm>
                  <a:off x="3374635" y="792586"/>
                  <a:ext cx="1876425" cy="880754"/>
                </a:xfrm>
                <a:prstGeom prst="rect">
                  <a:avLst/>
                </a:prstGeom>
                <a:blipFill>
                  <a:blip r:embed="rId20"/>
                  <a:stretch>
                    <a:fillRect t="-3472"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3F6D322-0465-4342-B382-861B255C75E3}"/>
                    </a:ext>
                  </a:extLst>
                </p:cNvPr>
                <p:cNvSpPr txBox="1"/>
                <p:nvPr/>
              </p:nvSpPr>
              <p:spPr>
                <a:xfrm>
                  <a:off x="2815885" y="1652547"/>
                  <a:ext cx="2993923" cy="307777"/>
                </a:xfrm>
                <a:prstGeom prst="rect">
                  <a:avLst/>
                </a:prstGeom>
                <a:noFill/>
              </p:spPr>
              <p:txBody>
                <a:bodyPr wrap="square">
                  <a:spAutoFit/>
                </a:bodyPr>
                <a:lstStyle/>
                <a:p>
                  <a:pPr algn="ctr" defTabSz="342892"/>
                  <a14:m>
                    <m:oMath xmlns:m="http://schemas.openxmlformats.org/officeDocument/2006/math">
                      <m:sSup>
                        <m:sSupPr>
                          <m:ctrlPr>
                            <a:rPr lang="en-US" sz="1400" i="1" smtClean="0">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−1</m:t>
                          </m:r>
                        </m:sup>
                      </m:sSup>
                      <m:r>
                        <a:rPr lang="en-US" sz="1400">
                          <a:solidFill>
                            <a:prstClr val="black"/>
                          </a:solidFill>
                          <a:latin typeface="Cambria Math" panose="02040503050406030204" pitchFamily="18" charset="0"/>
                        </a:rPr>
                        <m:t>+</m:t>
                      </m:r>
                      <m:r>
                        <a:rPr lang="en-US" sz="1400" b="0" i="0" smtClean="0">
                          <a:solidFill>
                            <a:prstClr val="black"/>
                          </a:solidFill>
                          <a:latin typeface="Cambria Math" panose="02040503050406030204" pitchFamily="18" charset="0"/>
                        </a:rPr>
                        <m:t>1</m:t>
                      </m:r>
                      <m:r>
                        <a:rPr lang="en-US" sz="1400">
                          <a:solidFill>
                            <a:prstClr val="black"/>
                          </a:solidFill>
                          <a:latin typeface="Cambria Math" panose="02040503050406030204" pitchFamily="18" charset="0"/>
                        </a:rPr>
                        <m:t>7</m:t>
                      </m:r>
                    </m:oMath>
                  </a14:m>
                  <a:r>
                    <a:rPr lang="en-US" sz="1400" dirty="0">
                      <a:solidFill>
                        <a:prstClr val="black"/>
                      </a:solidFill>
                    </a:rPr>
                    <a:t> </a:t>
                  </a:r>
                  <a14:m>
                    <m:oMath xmlns:m="http://schemas.openxmlformats.org/officeDocument/2006/math">
                      <m:sSup>
                        <m:sSupPr>
                          <m:ctrlPr>
                            <a:rPr lang="en-US" sz="1400" i="1">
                              <a:solidFill>
                                <a:prstClr val="black"/>
                              </a:solidFill>
                              <a:latin typeface="Cambria Math" panose="02040503050406030204" pitchFamily="18" charset="0"/>
                            </a:rPr>
                          </m:ctrlPr>
                        </m:sSupPr>
                        <m:e>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𝑁</m:t>
                          </m:r>
                          <m:r>
                            <a:rPr lang="en-US" sz="1400" i="1">
                              <a:solidFill>
                                <a:prstClr val="black"/>
                              </a:solidFill>
                              <a:latin typeface="Cambria Math" panose="02040503050406030204" pitchFamily="18" charset="0"/>
                            </a:rPr>
                            <m:t>−2</m:t>
                          </m:r>
                        </m:sup>
                      </m:sSup>
                      <m:r>
                        <a:rPr lang="en-US" sz="1400">
                          <a:solidFill>
                            <a:prstClr val="black"/>
                          </a:solidFill>
                          <a:latin typeface="Cambria Math" panose="02040503050406030204" pitchFamily="18" charset="0"/>
                        </a:rPr>
                        <m:t>+</m:t>
                      </m:r>
                      <m:r>
                        <m:rPr>
                          <m:nor/>
                        </m:rPr>
                        <a:rPr lang="en-US" sz="1400" dirty="0">
                          <a:solidFill>
                            <a:prstClr val="black"/>
                          </a:solidFill>
                          <a:cs typeface="Calibri" panose="020F0502020204030204" pitchFamily="34" charset="0"/>
                        </a:rPr>
                        <m:t>·</m:t>
                      </m:r>
                    </m:oMath>
                  </a14:m>
                  <a:r>
                    <a:rPr lang="en-US" sz="1400" dirty="0">
                      <a:solidFill>
                        <a:prstClr val="black"/>
                      </a:solidFill>
                      <a:cs typeface="Calibri" panose="020F0502020204030204" pitchFamily="34" charset="0"/>
                    </a:rPr>
                    <a:t> · · </a:t>
                  </a:r>
                  <a14:m>
                    <m:oMath xmlns:m="http://schemas.openxmlformats.org/officeDocument/2006/math">
                      <m:r>
                        <a:rPr lang="en-US" sz="1400" i="1">
                          <a:solidFill>
                            <a:prstClr val="black"/>
                          </a:solidFill>
                          <a:latin typeface="Cambria Math" panose="02040503050406030204" pitchFamily="18" charset="0"/>
                        </a:rPr>
                        <m:t>− </m:t>
                      </m:r>
                    </m:oMath>
                  </a14:m>
                  <a:r>
                    <a:rPr lang="en-US" sz="1400" dirty="0">
                      <a:solidFill>
                        <a:prstClr val="black"/>
                      </a:solidFill>
                    </a:rPr>
                    <a:t> </a:t>
                  </a:r>
                  <a14:m>
                    <m:oMath xmlns:m="http://schemas.openxmlformats.org/officeDocument/2006/math">
                      <m:sSup>
                        <m:sSupPr>
                          <m:ctrlPr>
                            <a:rPr lang="en-US" sz="1400" i="1">
                              <a:solidFill>
                                <a:prstClr val="black"/>
                              </a:solidFill>
                              <a:latin typeface="Cambria Math" panose="02040503050406030204" pitchFamily="18" charset="0"/>
                            </a:rPr>
                          </m:ctrlPr>
                        </m:sSupPr>
                        <m:e>
                          <m:r>
                            <a:rPr lang="en-US" sz="1400" b="0" i="1" smtClean="0">
                              <a:solidFill>
                                <a:prstClr val="black"/>
                              </a:solidFill>
                              <a:latin typeface="Cambria Math" panose="02040503050406030204" pitchFamily="18" charset="0"/>
                            </a:rPr>
                            <m:t>3</m:t>
                          </m:r>
                          <m:r>
                            <a:rPr lang="en-US" sz="1400" i="1">
                              <a:solidFill>
                                <a:prstClr val="black"/>
                              </a:solidFill>
                              <a:latin typeface="Cambria Math" panose="02040503050406030204" pitchFamily="18" charset="0"/>
                            </a:rPr>
                            <m:t>𝑥</m:t>
                          </m:r>
                        </m:e>
                        <m:sup>
                          <m:r>
                            <a:rPr lang="en-US" sz="1400" i="1">
                              <a:solidFill>
                                <a:prstClr val="black"/>
                              </a:solidFill>
                              <a:latin typeface="Cambria Math" panose="02040503050406030204" pitchFamily="18" charset="0"/>
                            </a:rPr>
                            <m:t>1</m:t>
                          </m:r>
                        </m:sup>
                      </m:sSup>
                      <m:r>
                        <a:rPr lang="en-US" sz="1400">
                          <a:solidFill>
                            <a:prstClr val="black"/>
                          </a:solidFill>
                          <a:latin typeface="Cambria Math" panose="02040503050406030204" pitchFamily="18" charset="0"/>
                        </a:rPr>
                        <m:t>+</m:t>
                      </m:r>
                      <m:r>
                        <a:rPr lang="en-US" sz="1400" b="0" i="1" smtClean="0">
                          <a:solidFill>
                            <a:prstClr val="black"/>
                          </a:solidFill>
                          <a:latin typeface="Cambria Math" panose="02040503050406030204" pitchFamily="18" charset="0"/>
                        </a:rPr>
                        <m:t>1 </m:t>
                      </m:r>
                    </m:oMath>
                  </a14:m>
                  <a:endParaRPr lang="en-US" sz="1400" dirty="0">
                    <a:solidFill>
                      <a:prstClr val="black"/>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B3F6D322-0465-4342-B382-861B255C75E3}"/>
                    </a:ext>
                  </a:extLst>
                </p:cNvPr>
                <p:cNvSpPr txBox="1">
                  <a:spLocks noRot="1" noChangeAspect="1" noMove="1" noResize="1" noEditPoints="1" noAdjustHandles="1" noChangeArrowheads="1" noChangeShapeType="1" noTextEdit="1"/>
                </p:cNvSpPr>
                <p:nvPr/>
              </p:nvSpPr>
              <p:spPr>
                <a:xfrm>
                  <a:off x="2815885" y="1652547"/>
                  <a:ext cx="2993923" cy="307777"/>
                </a:xfrm>
                <a:prstGeom prst="rect">
                  <a:avLst/>
                </a:prstGeom>
                <a:blipFill>
                  <a:blip r:embed="rId21"/>
                  <a:stretch>
                    <a:fillRect t="-1961" b="-21569"/>
                  </a:stretch>
                </a:blipFill>
              </p:spPr>
              <p:txBody>
                <a:bodyPr/>
                <a:lstStyle/>
                <a:p>
                  <a:r>
                    <a:rPr lang="en-US">
                      <a:noFill/>
                    </a:rPr>
                    <a:t> </a:t>
                  </a:r>
                </a:p>
              </p:txBody>
            </p:sp>
          </mc:Fallback>
        </mc:AlternateContent>
      </p:grpSp>
      <p:pic>
        <p:nvPicPr>
          <p:cNvPr id="8" name="Audio 7">
            <a:hlinkClick r:id="" action="ppaction://media"/>
            <a:extLst>
              <a:ext uri="{FF2B5EF4-FFF2-40B4-BE49-F238E27FC236}">
                <a16:creationId xmlns:a16="http://schemas.microsoft.com/office/drawing/2014/main" id="{C8ABC0FB-36CC-4CBD-B292-914062E72337}"/>
              </a:ext>
            </a:extLst>
          </p:cNvPr>
          <p:cNvPicPr>
            <a:picLocks noChangeAspect="1"/>
          </p:cNvPicPr>
          <p:nvPr>
            <a:audioFile r:link="rId3"/>
            <p:extLst>
              <p:ext uri="{DAA4B4D4-6D71-4841-9C94-3DE7FCFB9230}">
                <p14:media xmlns:p14="http://schemas.microsoft.com/office/powerpoint/2010/main" r:embed="rId2"/>
              </p:ext>
            </p:extLst>
          </p:nvPr>
        </p:nvPicPr>
        <p:blipFill>
          <a:blip r:embed="rId22"/>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437623123"/>
      </p:ext>
    </p:extLst>
  </p:cSld>
  <p:clrMapOvr>
    <a:masterClrMapping/>
  </p:clrMapOvr>
  <mc:AlternateContent xmlns:mc="http://schemas.openxmlformats.org/markup-compatibility/2006" xmlns:p14="http://schemas.microsoft.com/office/powerpoint/2010/main">
    <mc:Choice Requires="p14">
      <p:transition spd="slow" p14:dur="2000" advTm="66558"/>
    </mc:Choice>
    <mc:Fallback xmlns="">
      <p:transition spd="slow" advTm="66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right)">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right)">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right)">
                                      <p:cBhvr>
                                        <p:cTn id="48" dur="500"/>
                                        <p:tgtEl>
                                          <p:spTgt spid="3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right)">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HE-enabled Neural Networks</a:t>
            </a:r>
          </a:p>
        </p:txBody>
      </p:sp>
      <p:grpSp>
        <p:nvGrpSpPr>
          <p:cNvPr id="3" name="Group 2">
            <a:extLst>
              <a:ext uri="{FF2B5EF4-FFF2-40B4-BE49-F238E27FC236}">
                <a16:creationId xmlns:a16="http://schemas.microsoft.com/office/drawing/2014/main" id="{F42837DF-A383-4ECC-89C4-8B59940E043F}"/>
              </a:ext>
            </a:extLst>
          </p:cNvPr>
          <p:cNvGrpSpPr/>
          <p:nvPr/>
        </p:nvGrpSpPr>
        <p:grpSpPr>
          <a:xfrm>
            <a:off x="184709" y="896676"/>
            <a:ext cx="7868241" cy="1132992"/>
            <a:chOff x="396796" y="4036611"/>
            <a:chExt cx="7868241" cy="1132992"/>
          </a:xfrm>
        </p:grpSpPr>
        <p:sp>
          <p:nvSpPr>
            <p:cNvPr id="7" name="Rectangle 6">
              <a:extLst>
                <a:ext uri="{FF2B5EF4-FFF2-40B4-BE49-F238E27FC236}">
                  <a16:creationId xmlns:a16="http://schemas.microsoft.com/office/drawing/2014/main" id="{2158FA1B-2AA2-46B3-B3DC-2E1476144C07}"/>
                </a:ext>
              </a:extLst>
            </p:cNvPr>
            <p:cNvSpPr/>
            <p:nvPr/>
          </p:nvSpPr>
          <p:spPr>
            <a:xfrm>
              <a:off x="459029" y="4036611"/>
              <a:ext cx="7806008" cy="110688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C1E9C5-8E6B-45F2-9C85-36C95EFEC6F0}"/>
                    </a:ext>
                  </a:extLst>
                </p:cNvPr>
                <p:cNvSpPr txBox="1"/>
                <p:nvPr/>
              </p:nvSpPr>
              <p:spPr>
                <a:xfrm>
                  <a:off x="396796" y="4338606"/>
                  <a:ext cx="7604466" cy="830997"/>
                </a:xfrm>
                <a:prstGeom prst="rect">
                  <a:avLst/>
                </a:prstGeom>
                <a:noFill/>
              </p:spPr>
              <p:txBody>
                <a:bodyPr wrap="square" rtlCol="0">
                  <a:spAutoFit/>
                </a:bodyPr>
                <a:lstStyle/>
                <a:p>
                  <a:pPr marL="214313" indent="-214313" defTabSz="685800">
                    <a:buFont typeface="Arial" panose="020B0604020202020204" pitchFamily="34" charset="0"/>
                    <a:buChar char="•"/>
                  </a:pPr>
                  <a:r>
                    <a:rPr lang="en-US" sz="1600" dirty="0">
                      <a:solidFill>
                        <a:prstClr val="black"/>
                      </a:solidFill>
                      <a:latin typeface="+mj-lt"/>
                    </a:rPr>
                    <a:t>Ciphertext Addition: Enc </a:t>
                  </a:r>
                  <a14:m>
                    <m:oMath xmlns:m="http://schemas.openxmlformats.org/officeDocument/2006/math">
                      <m:r>
                        <a:rPr lang="en-US" sz="1600">
                          <a:solidFill>
                            <a:prstClr val="black"/>
                          </a:solidFill>
                          <a:latin typeface="Cambria Math" panose="02040503050406030204" pitchFamily="18" charset="0"/>
                        </a:rPr>
                        <m:t>(</m:t>
                      </m:r>
                      <m:r>
                        <a:rPr lang="en-US" sz="1600" b="0" i="0" smtClean="0">
                          <a:solidFill>
                            <a:prstClr val="black"/>
                          </a:solidFill>
                          <a:latin typeface="Cambria Math" panose="02040503050406030204" pitchFamily="18" charset="0"/>
                        </a:rPr>
                        <m:t>2</m:t>
                      </m:r>
                      <m:r>
                        <a:rPr lang="en-US" sz="1600">
                          <a:solidFill>
                            <a:prstClr val="black"/>
                          </a:solidFill>
                          <a:latin typeface="Cambria Math" panose="02040503050406030204" pitchFamily="18" charset="0"/>
                        </a:rPr>
                        <m:t>)</m:t>
                      </m:r>
                      <m:r>
                        <a:rPr lang="en-US" sz="1600" i="1">
                          <a:solidFill>
                            <a:prstClr val="black"/>
                          </a:solidFill>
                          <a:latin typeface="Cambria Math" panose="02040503050406030204" pitchFamily="18" charset="0"/>
                        </a:rPr>
                        <m:t> </m:t>
                      </m:r>
                    </m:oMath>
                  </a14:m>
                  <a:r>
                    <a:rPr lang="en-US" sz="1600" dirty="0">
                      <a:solidFill>
                        <a:prstClr val="black"/>
                      </a:solidFill>
                      <a:latin typeface="+mj-lt"/>
                    </a:rPr>
                    <a:t>+ Enc </a:t>
                  </a:r>
                  <a14:m>
                    <m:oMath xmlns:m="http://schemas.openxmlformats.org/officeDocument/2006/math">
                      <m:d>
                        <m:dPr>
                          <m:ctrlPr>
                            <a:rPr lang="en-US" sz="1600" i="1">
                              <a:solidFill>
                                <a:prstClr val="black"/>
                              </a:solidFill>
                              <a:latin typeface="Cambria Math" panose="02040503050406030204" pitchFamily="18" charset="0"/>
                            </a:rPr>
                          </m:ctrlPr>
                        </m:dPr>
                        <m:e>
                          <m:r>
                            <a:rPr lang="en-US" sz="1600" b="0" i="0" smtClean="0">
                              <a:solidFill>
                                <a:prstClr val="black"/>
                              </a:solidFill>
                              <a:latin typeface="Cambria Math" panose="02040503050406030204" pitchFamily="18" charset="0"/>
                            </a:rPr>
                            <m:t>3</m:t>
                          </m:r>
                        </m:e>
                      </m:d>
                    </m:oMath>
                  </a14:m>
                  <a:r>
                    <a:rPr lang="en-US" sz="1600" dirty="0">
                      <a:solidFill>
                        <a:prstClr val="black"/>
                      </a:solidFill>
                      <a:latin typeface="+mj-lt"/>
                      <a:sym typeface="Wingdings" panose="05000000000000000000" pitchFamily="2" charset="2"/>
                    </a:rPr>
                    <a:t>  </a:t>
                  </a:r>
                  <a:r>
                    <a:rPr lang="en-US" sz="1600" dirty="0">
                      <a:solidFill>
                        <a:prstClr val="black"/>
                      </a:solidFill>
                      <a:latin typeface="+mj-lt"/>
                    </a:rPr>
                    <a:t>Enc </a:t>
                  </a:r>
                  <a14:m>
                    <m:oMath xmlns:m="http://schemas.openxmlformats.org/officeDocument/2006/math">
                      <m:r>
                        <a:rPr lang="en-US" sz="1600">
                          <a:solidFill>
                            <a:prstClr val="black"/>
                          </a:solidFill>
                          <a:latin typeface="Cambria Math" panose="02040503050406030204" pitchFamily="18" charset="0"/>
                        </a:rPr>
                        <m:t>(</m:t>
                      </m:r>
                      <m:r>
                        <a:rPr lang="en-US" sz="1600" b="0" i="0" smtClean="0">
                          <a:solidFill>
                            <a:prstClr val="black"/>
                          </a:solidFill>
                          <a:latin typeface="Cambria Math" panose="02040503050406030204" pitchFamily="18" charset="0"/>
                        </a:rPr>
                        <m:t>5)</m:t>
                      </m:r>
                    </m:oMath>
                  </a14:m>
                  <a:endParaRPr lang="en-US" sz="1600" dirty="0">
                    <a:solidFill>
                      <a:prstClr val="black"/>
                    </a:solidFill>
                    <a:latin typeface="+mj-lt"/>
                  </a:endParaRPr>
                </a:p>
                <a:p>
                  <a:pPr marL="214313" indent="-214313" defTabSz="685800">
                    <a:buFont typeface="Arial" panose="020B0604020202020204" pitchFamily="34" charset="0"/>
                    <a:buChar char="•"/>
                  </a:pPr>
                  <a:r>
                    <a:rPr lang="en-US" sz="1600" dirty="0">
                      <a:solidFill>
                        <a:prstClr val="black"/>
                      </a:solidFill>
                      <a:latin typeface="+mj-lt"/>
                    </a:rPr>
                    <a:t>Ciphertext scaling:    Enc </a:t>
                  </a:r>
                  <a14:m>
                    <m:oMath xmlns:m="http://schemas.openxmlformats.org/officeDocument/2006/math">
                      <m:r>
                        <a:rPr lang="en-US" sz="1600">
                          <a:solidFill>
                            <a:prstClr val="black"/>
                          </a:solidFill>
                          <a:latin typeface="Cambria Math" panose="02040503050406030204" pitchFamily="18" charset="0"/>
                        </a:rPr>
                        <m:t>(2)</m:t>
                      </m:r>
                    </m:oMath>
                  </a14:m>
                  <a:r>
                    <a:rPr lang="en-US" sz="1600" dirty="0">
                      <a:solidFill>
                        <a:prstClr val="black"/>
                      </a:solidFill>
                      <a:latin typeface="+mj-lt"/>
                    </a:rPr>
                    <a:t> x 2 </a:t>
                  </a:r>
                  <a:r>
                    <a:rPr lang="en-US" sz="1600" dirty="0">
                      <a:solidFill>
                        <a:prstClr val="black"/>
                      </a:solidFill>
                      <a:latin typeface="+mj-lt"/>
                      <a:sym typeface="Wingdings" panose="05000000000000000000" pitchFamily="2" charset="2"/>
                    </a:rPr>
                    <a:t> </a:t>
                  </a:r>
                  <a:r>
                    <a:rPr lang="en-US" sz="1600" dirty="0">
                      <a:solidFill>
                        <a:prstClr val="black"/>
                      </a:solidFill>
                      <a:latin typeface="+mj-lt"/>
                    </a:rPr>
                    <a:t>Enc </a:t>
                  </a:r>
                  <a14:m>
                    <m:oMath xmlns:m="http://schemas.openxmlformats.org/officeDocument/2006/math">
                      <m:r>
                        <a:rPr lang="en-US" sz="1600">
                          <a:solidFill>
                            <a:prstClr val="black"/>
                          </a:solidFill>
                          <a:latin typeface="Cambria Math" panose="02040503050406030204" pitchFamily="18" charset="0"/>
                        </a:rPr>
                        <m:t>(</m:t>
                      </m:r>
                      <m:r>
                        <a:rPr lang="en-US" sz="1600" b="0" i="0" smtClean="0">
                          <a:solidFill>
                            <a:prstClr val="black"/>
                          </a:solidFill>
                          <a:latin typeface="Cambria Math" panose="02040503050406030204" pitchFamily="18" charset="0"/>
                        </a:rPr>
                        <m:t>4</m:t>
                      </m:r>
                      <m:r>
                        <a:rPr lang="en-US" sz="1600">
                          <a:solidFill>
                            <a:prstClr val="black"/>
                          </a:solidFill>
                          <a:latin typeface="Cambria Math" panose="02040503050406030204" pitchFamily="18" charset="0"/>
                        </a:rPr>
                        <m:t>)</m:t>
                      </m:r>
                    </m:oMath>
                  </a14:m>
                  <a:r>
                    <a:rPr lang="en-US" sz="1600" dirty="0">
                      <a:solidFill>
                        <a:prstClr val="black"/>
                      </a:solidFill>
                      <a:latin typeface="+mj-lt"/>
                    </a:rPr>
                    <a:t> </a:t>
                  </a:r>
                </a:p>
                <a:p>
                  <a:pPr marL="214313" indent="-214313" defTabSz="685800">
                    <a:buFont typeface="Arial" panose="020B0604020202020204" pitchFamily="34" charset="0"/>
                    <a:buChar char="•"/>
                  </a:pPr>
                  <a:r>
                    <a:rPr lang="en-US" sz="1600" dirty="0">
                      <a:solidFill>
                        <a:prstClr val="black"/>
                      </a:solidFill>
                      <a:latin typeface="+mj-lt"/>
                    </a:rPr>
                    <a:t>Ciphertext Multiplication: Enc </a:t>
                  </a:r>
                  <a14:m>
                    <m:oMath xmlns:m="http://schemas.openxmlformats.org/officeDocument/2006/math">
                      <m:r>
                        <a:rPr lang="en-US" sz="1600">
                          <a:solidFill>
                            <a:prstClr val="black"/>
                          </a:solidFill>
                          <a:latin typeface="Cambria Math" panose="02040503050406030204" pitchFamily="18" charset="0"/>
                        </a:rPr>
                        <m:t>(2)</m:t>
                      </m:r>
                    </m:oMath>
                  </a14:m>
                  <a:r>
                    <a:rPr lang="en-US" sz="1600" dirty="0">
                      <a:solidFill>
                        <a:prstClr val="black"/>
                      </a:solidFill>
                      <a:latin typeface="+mj-lt"/>
                    </a:rPr>
                    <a:t> x Enc </a:t>
                  </a:r>
                  <a14:m>
                    <m:oMath xmlns:m="http://schemas.openxmlformats.org/officeDocument/2006/math">
                      <m:d>
                        <m:dPr>
                          <m:ctrlPr>
                            <a:rPr lang="en-US" sz="1600" i="1">
                              <a:solidFill>
                                <a:prstClr val="black"/>
                              </a:solidFill>
                              <a:latin typeface="Cambria Math" panose="02040503050406030204" pitchFamily="18" charset="0"/>
                            </a:rPr>
                          </m:ctrlPr>
                        </m:dPr>
                        <m:e>
                          <m:r>
                            <a:rPr lang="en-US" sz="1600">
                              <a:solidFill>
                                <a:prstClr val="black"/>
                              </a:solidFill>
                              <a:latin typeface="Cambria Math" panose="02040503050406030204" pitchFamily="18" charset="0"/>
                            </a:rPr>
                            <m:t>4</m:t>
                          </m:r>
                        </m:e>
                      </m:d>
                    </m:oMath>
                  </a14:m>
                  <a:r>
                    <a:rPr lang="en-US" sz="1600" dirty="0">
                      <a:solidFill>
                        <a:prstClr val="black"/>
                      </a:solidFill>
                      <a:latin typeface="+mj-lt"/>
                      <a:sym typeface="Wingdings" panose="05000000000000000000" pitchFamily="2" charset="2"/>
                    </a:rPr>
                    <a:t>  </a:t>
                  </a:r>
                  <a:r>
                    <a:rPr lang="en-US" sz="1600" dirty="0">
                      <a:solidFill>
                        <a:prstClr val="black"/>
                      </a:solidFill>
                      <a:latin typeface="+mj-lt"/>
                    </a:rPr>
                    <a:t>Enc </a:t>
                  </a:r>
                  <a14:m>
                    <m:oMath xmlns:m="http://schemas.openxmlformats.org/officeDocument/2006/math">
                      <m:r>
                        <a:rPr lang="en-US" sz="1600">
                          <a:solidFill>
                            <a:prstClr val="black"/>
                          </a:solidFill>
                          <a:latin typeface="Cambria Math" panose="02040503050406030204" pitchFamily="18" charset="0"/>
                        </a:rPr>
                        <m:t>(</m:t>
                      </m:r>
                      <m:r>
                        <a:rPr lang="en-US" sz="1600" b="0" i="0" smtClean="0">
                          <a:solidFill>
                            <a:prstClr val="black"/>
                          </a:solidFill>
                          <a:latin typeface="Cambria Math" panose="02040503050406030204" pitchFamily="18" charset="0"/>
                        </a:rPr>
                        <m:t>8)</m:t>
                      </m:r>
                    </m:oMath>
                  </a14:m>
                  <a:endParaRPr lang="en-US" sz="1600" dirty="0">
                    <a:solidFill>
                      <a:prstClr val="black"/>
                    </a:solidFill>
                    <a:latin typeface="+mj-lt"/>
                  </a:endParaRPr>
                </a:p>
              </p:txBody>
            </p:sp>
          </mc:Choice>
          <mc:Fallback xmlns="">
            <p:sp>
              <p:nvSpPr>
                <p:cNvPr id="9" name="TextBox 8">
                  <a:extLst>
                    <a:ext uri="{FF2B5EF4-FFF2-40B4-BE49-F238E27FC236}">
                      <a16:creationId xmlns:a16="http://schemas.microsoft.com/office/drawing/2014/main" id="{61C1E9C5-8E6B-45F2-9C85-36C95EFEC6F0}"/>
                    </a:ext>
                  </a:extLst>
                </p:cNvPr>
                <p:cNvSpPr txBox="1">
                  <a:spLocks noRot="1" noChangeAspect="1" noMove="1" noResize="1" noEditPoints="1" noAdjustHandles="1" noChangeArrowheads="1" noChangeShapeType="1" noTextEdit="1"/>
                </p:cNvSpPr>
                <p:nvPr/>
              </p:nvSpPr>
              <p:spPr>
                <a:xfrm>
                  <a:off x="396796" y="4338606"/>
                  <a:ext cx="7604466" cy="830997"/>
                </a:xfrm>
                <a:prstGeom prst="rect">
                  <a:avLst/>
                </a:prstGeom>
                <a:blipFill>
                  <a:blip r:embed="rId6"/>
                  <a:stretch>
                    <a:fillRect l="-321" t="-2941" b="-8824"/>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C31DDB2C-131D-4E26-9E10-5B4CBB2D9C67}"/>
                </a:ext>
              </a:extLst>
            </p:cNvPr>
            <p:cNvSpPr txBox="1"/>
            <p:nvPr/>
          </p:nvSpPr>
          <p:spPr>
            <a:xfrm>
              <a:off x="459029" y="4036611"/>
              <a:ext cx="2695943" cy="369332"/>
            </a:xfrm>
            <a:prstGeom prst="rect">
              <a:avLst/>
            </a:prstGeom>
            <a:noFill/>
          </p:spPr>
          <p:txBody>
            <a:bodyPr wrap="square" rtlCol="0">
              <a:spAutoFit/>
            </a:bodyPr>
            <a:lstStyle/>
            <a:p>
              <a:pPr defTabSz="685800"/>
              <a:r>
                <a:rPr lang="en-US" sz="1800" b="1" dirty="0">
                  <a:solidFill>
                    <a:prstClr val="black"/>
                  </a:solidFill>
                  <a:latin typeface="+mj-lt"/>
                </a:rPr>
                <a:t>Ciphertext operations</a:t>
              </a:r>
            </a:p>
          </p:txBody>
        </p:sp>
      </p:grpSp>
      <p:sp>
        <p:nvSpPr>
          <p:cNvPr id="5" name="Slide Number Placeholder 4">
            <a:extLst>
              <a:ext uri="{FF2B5EF4-FFF2-40B4-BE49-F238E27FC236}">
                <a16:creationId xmlns:a16="http://schemas.microsoft.com/office/drawing/2014/main" id="{9B278848-FA59-412B-96DA-A9DA23710D59}"/>
              </a:ext>
            </a:extLst>
          </p:cNvPr>
          <p:cNvSpPr>
            <a:spLocks noGrp="1"/>
          </p:cNvSpPr>
          <p:nvPr>
            <p:ph type="sldNum"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7</a:t>
            </a:fld>
            <a:endParaRPr lang="en" kern="0">
              <a:latin typeface="Arial"/>
              <a:cs typeface="Arial"/>
              <a:sym typeface="Arial"/>
            </a:endParaRPr>
          </a:p>
        </p:txBody>
      </p:sp>
      <p:grpSp>
        <p:nvGrpSpPr>
          <p:cNvPr id="35" name="Group 34">
            <a:extLst>
              <a:ext uri="{FF2B5EF4-FFF2-40B4-BE49-F238E27FC236}">
                <a16:creationId xmlns:a16="http://schemas.microsoft.com/office/drawing/2014/main" id="{C2B919CF-7BA2-4094-AC9A-BDC4409937D9}"/>
              </a:ext>
            </a:extLst>
          </p:cNvPr>
          <p:cNvGrpSpPr/>
          <p:nvPr/>
        </p:nvGrpSpPr>
        <p:grpSpPr>
          <a:xfrm>
            <a:off x="166098" y="3043698"/>
            <a:ext cx="1929236" cy="1283133"/>
            <a:chOff x="4752975" y="2959100"/>
            <a:chExt cx="1800225" cy="1189038"/>
          </a:xfrm>
        </p:grpSpPr>
        <p:sp>
          <p:nvSpPr>
            <p:cNvPr id="37" name="Oval 5">
              <a:extLst>
                <a:ext uri="{FF2B5EF4-FFF2-40B4-BE49-F238E27FC236}">
                  <a16:creationId xmlns:a16="http://schemas.microsoft.com/office/drawing/2014/main" id="{2970335C-9D4A-455E-BA8F-013D2B25996A}"/>
                </a:ext>
              </a:extLst>
            </p:cNvPr>
            <p:cNvSpPr>
              <a:spLocks noChangeArrowheads="1"/>
            </p:cNvSpPr>
            <p:nvPr/>
          </p:nvSpPr>
          <p:spPr bwMode="auto">
            <a:xfrm>
              <a:off x="5137150" y="2979738"/>
              <a:ext cx="244475"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Oval 6">
              <a:extLst>
                <a:ext uri="{FF2B5EF4-FFF2-40B4-BE49-F238E27FC236}">
                  <a16:creationId xmlns:a16="http://schemas.microsoft.com/office/drawing/2014/main" id="{82A0A341-7D95-49C7-A436-E62C33DC1212}"/>
                </a:ext>
              </a:extLst>
            </p:cNvPr>
            <p:cNvSpPr>
              <a:spLocks noChangeArrowheads="1"/>
            </p:cNvSpPr>
            <p:nvPr/>
          </p:nvSpPr>
          <p:spPr bwMode="auto">
            <a:xfrm>
              <a:off x="5137150" y="2979738"/>
              <a:ext cx="244475"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Oval 7">
              <a:extLst>
                <a:ext uri="{FF2B5EF4-FFF2-40B4-BE49-F238E27FC236}">
                  <a16:creationId xmlns:a16="http://schemas.microsoft.com/office/drawing/2014/main" id="{70CAF670-F2B9-4841-B398-52AB980DCDE7}"/>
                </a:ext>
              </a:extLst>
            </p:cNvPr>
            <p:cNvSpPr>
              <a:spLocks noChangeArrowheads="1"/>
            </p:cNvSpPr>
            <p:nvPr/>
          </p:nvSpPr>
          <p:spPr bwMode="auto">
            <a:xfrm>
              <a:off x="5543550" y="2973388"/>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Oval 8">
              <a:extLst>
                <a:ext uri="{FF2B5EF4-FFF2-40B4-BE49-F238E27FC236}">
                  <a16:creationId xmlns:a16="http://schemas.microsoft.com/office/drawing/2014/main" id="{9263C3FD-7FA3-41DD-BB79-2AC539DC7F92}"/>
                </a:ext>
              </a:extLst>
            </p:cNvPr>
            <p:cNvSpPr>
              <a:spLocks noChangeArrowheads="1"/>
            </p:cNvSpPr>
            <p:nvPr/>
          </p:nvSpPr>
          <p:spPr bwMode="auto">
            <a:xfrm>
              <a:off x="5543550" y="2973388"/>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Oval 9">
              <a:extLst>
                <a:ext uri="{FF2B5EF4-FFF2-40B4-BE49-F238E27FC236}">
                  <a16:creationId xmlns:a16="http://schemas.microsoft.com/office/drawing/2014/main" id="{35A3D628-56DD-497C-97CB-10C8EA5904CF}"/>
                </a:ext>
              </a:extLst>
            </p:cNvPr>
            <p:cNvSpPr>
              <a:spLocks noChangeArrowheads="1"/>
            </p:cNvSpPr>
            <p:nvPr/>
          </p:nvSpPr>
          <p:spPr bwMode="auto">
            <a:xfrm>
              <a:off x="5934075" y="2973388"/>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Oval 10">
              <a:extLst>
                <a:ext uri="{FF2B5EF4-FFF2-40B4-BE49-F238E27FC236}">
                  <a16:creationId xmlns:a16="http://schemas.microsoft.com/office/drawing/2014/main" id="{D5D41B9A-9175-425F-9FFB-3C0F03651E01}"/>
                </a:ext>
              </a:extLst>
            </p:cNvPr>
            <p:cNvSpPr>
              <a:spLocks noChangeArrowheads="1"/>
            </p:cNvSpPr>
            <p:nvPr/>
          </p:nvSpPr>
          <p:spPr bwMode="auto">
            <a:xfrm>
              <a:off x="5934075" y="2973388"/>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Oval 11">
              <a:extLst>
                <a:ext uri="{FF2B5EF4-FFF2-40B4-BE49-F238E27FC236}">
                  <a16:creationId xmlns:a16="http://schemas.microsoft.com/office/drawing/2014/main" id="{95BD7DE4-B13B-4D1E-93D9-7493406DCC45}"/>
                </a:ext>
              </a:extLst>
            </p:cNvPr>
            <p:cNvSpPr>
              <a:spLocks noChangeArrowheads="1"/>
            </p:cNvSpPr>
            <p:nvPr/>
          </p:nvSpPr>
          <p:spPr bwMode="auto">
            <a:xfrm>
              <a:off x="4919663" y="3432175"/>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Oval 12">
              <a:extLst>
                <a:ext uri="{FF2B5EF4-FFF2-40B4-BE49-F238E27FC236}">
                  <a16:creationId xmlns:a16="http://schemas.microsoft.com/office/drawing/2014/main" id="{9CBAF24E-3A9E-4C29-AAF1-E5948E5F0E82}"/>
                </a:ext>
              </a:extLst>
            </p:cNvPr>
            <p:cNvSpPr>
              <a:spLocks noChangeArrowheads="1"/>
            </p:cNvSpPr>
            <p:nvPr/>
          </p:nvSpPr>
          <p:spPr bwMode="auto">
            <a:xfrm>
              <a:off x="4919663" y="3432175"/>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Oval 13">
              <a:extLst>
                <a:ext uri="{FF2B5EF4-FFF2-40B4-BE49-F238E27FC236}">
                  <a16:creationId xmlns:a16="http://schemas.microsoft.com/office/drawing/2014/main" id="{6AC3C62E-AAD5-4BB1-A0F7-A87AAA025F22}"/>
                </a:ext>
              </a:extLst>
            </p:cNvPr>
            <p:cNvSpPr>
              <a:spLocks noChangeArrowheads="1"/>
            </p:cNvSpPr>
            <p:nvPr/>
          </p:nvSpPr>
          <p:spPr bwMode="auto">
            <a:xfrm>
              <a:off x="5300663" y="3432175"/>
              <a:ext cx="246063"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Oval 14">
              <a:extLst>
                <a:ext uri="{FF2B5EF4-FFF2-40B4-BE49-F238E27FC236}">
                  <a16:creationId xmlns:a16="http://schemas.microsoft.com/office/drawing/2014/main" id="{4B3C94C8-7DF5-4A39-93A2-E11E77A6F693}"/>
                </a:ext>
              </a:extLst>
            </p:cNvPr>
            <p:cNvSpPr>
              <a:spLocks noChangeArrowheads="1"/>
            </p:cNvSpPr>
            <p:nvPr/>
          </p:nvSpPr>
          <p:spPr bwMode="auto">
            <a:xfrm>
              <a:off x="5300663" y="3432175"/>
              <a:ext cx="246063"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Oval 15">
              <a:extLst>
                <a:ext uri="{FF2B5EF4-FFF2-40B4-BE49-F238E27FC236}">
                  <a16:creationId xmlns:a16="http://schemas.microsoft.com/office/drawing/2014/main" id="{91502111-593A-4764-8295-7C5742589BD2}"/>
                </a:ext>
              </a:extLst>
            </p:cNvPr>
            <p:cNvSpPr>
              <a:spLocks noChangeArrowheads="1"/>
            </p:cNvSpPr>
            <p:nvPr/>
          </p:nvSpPr>
          <p:spPr bwMode="auto">
            <a:xfrm>
              <a:off x="5734050" y="3432175"/>
              <a:ext cx="246063"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Oval 16">
              <a:extLst>
                <a:ext uri="{FF2B5EF4-FFF2-40B4-BE49-F238E27FC236}">
                  <a16:creationId xmlns:a16="http://schemas.microsoft.com/office/drawing/2014/main" id="{7ACB5707-558D-48D8-AF32-ACFC8B785C34}"/>
                </a:ext>
              </a:extLst>
            </p:cNvPr>
            <p:cNvSpPr>
              <a:spLocks noChangeArrowheads="1"/>
            </p:cNvSpPr>
            <p:nvPr/>
          </p:nvSpPr>
          <p:spPr bwMode="auto">
            <a:xfrm>
              <a:off x="5734050" y="3432175"/>
              <a:ext cx="246063"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Oval 17">
              <a:extLst>
                <a:ext uri="{FF2B5EF4-FFF2-40B4-BE49-F238E27FC236}">
                  <a16:creationId xmlns:a16="http://schemas.microsoft.com/office/drawing/2014/main" id="{6CF454B4-DE1A-4376-8C3E-D76813B047EE}"/>
                </a:ext>
              </a:extLst>
            </p:cNvPr>
            <p:cNvSpPr>
              <a:spLocks noChangeArrowheads="1"/>
            </p:cNvSpPr>
            <p:nvPr/>
          </p:nvSpPr>
          <p:spPr bwMode="auto">
            <a:xfrm>
              <a:off x="6118225" y="3432175"/>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Oval 18">
              <a:extLst>
                <a:ext uri="{FF2B5EF4-FFF2-40B4-BE49-F238E27FC236}">
                  <a16:creationId xmlns:a16="http://schemas.microsoft.com/office/drawing/2014/main" id="{B47A0479-5044-42B7-BBD4-A475FDE6F662}"/>
                </a:ext>
              </a:extLst>
            </p:cNvPr>
            <p:cNvSpPr>
              <a:spLocks noChangeArrowheads="1"/>
            </p:cNvSpPr>
            <p:nvPr/>
          </p:nvSpPr>
          <p:spPr bwMode="auto">
            <a:xfrm>
              <a:off x="6118225" y="3432175"/>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Rectangle 19">
              <a:extLst>
                <a:ext uri="{FF2B5EF4-FFF2-40B4-BE49-F238E27FC236}">
                  <a16:creationId xmlns:a16="http://schemas.microsoft.com/office/drawing/2014/main" id="{06F6C54E-F2BE-4A46-8908-B8A75F66C337}"/>
                </a:ext>
              </a:extLst>
            </p:cNvPr>
            <p:cNvSpPr>
              <a:spLocks noChangeArrowheads="1"/>
            </p:cNvSpPr>
            <p:nvPr/>
          </p:nvSpPr>
          <p:spPr bwMode="auto">
            <a:xfrm>
              <a:off x="4964113" y="2959100"/>
              <a:ext cx="1417638" cy="265113"/>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20">
              <a:extLst>
                <a:ext uri="{FF2B5EF4-FFF2-40B4-BE49-F238E27FC236}">
                  <a16:creationId xmlns:a16="http://schemas.microsoft.com/office/drawing/2014/main" id="{CAD9E939-D0C0-434C-9935-E6B1E6324416}"/>
                </a:ext>
              </a:extLst>
            </p:cNvPr>
            <p:cNvSpPr>
              <a:spLocks noChangeArrowheads="1"/>
            </p:cNvSpPr>
            <p:nvPr/>
          </p:nvSpPr>
          <p:spPr bwMode="auto">
            <a:xfrm>
              <a:off x="4752975" y="3422650"/>
              <a:ext cx="1800225" cy="265113"/>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Oval 21">
              <a:extLst>
                <a:ext uri="{FF2B5EF4-FFF2-40B4-BE49-F238E27FC236}">
                  <a16:creationId xmlns:a16="http://schemas.microsoft.com/office/drawing/2014/main" id="{96BC946B-7CD8-4FC5-B74A-338A7F07BFCC}"/>
                </a:ext>
              </a:extLst>
            </p:cNvPr>
            <p:cNvSpPr>
              <a:spLocks noChangeArrowheads="1"/>
            </p:cNvSpPr>
            <p:nvPr/>
          </p:nvSpPr>
          <p:spPr bwMode="auto">
            <a:xfrm>
              <a:off x="5137150" y="3905250"/>
              <a:ext cx="244475" cy="242888"/>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Oval 22">
              <a:extLst>
                <a:ext uri="{FF2B5EF4-FFF2-40B4-BE49-F238E27FC236}">
                  <a16:creationId xmlns:a16="http://schemas.microsoft.com/office/drawing/2014/main" id="{B15B6E65-F6C9-4BA6-84F8-80D1434317CC}"/>
                </a:ext>
              </a:extLst>
            </p:cNvPr>
            <p:cNvSpPr>
              <a:spLocks noChangeArrowheads="1"/>
            </p:cNvSpPr>
            <p:nvPr/>
          </p:nvSpPr>
          <p:spPr bwMode="auto">
            <a:xfrm>
              <a:off x="5137150" y="3905250"/>
              <a:ext cx="244475" cy="242888"/>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Oval 23">
              <a:extLst>
                <a:ext uri="{FF2B5EF4-FFF2-40B4-BE49-F238E27FC236}">
                  <a16:creationId xmlns:a16="http://schemas.microsoft.com/office/drawing/2014/main" id="{C8249C36-9B42-43B2-A9F4-88D1C4187AF8}"/>
                </a:ext>
              </a:extLst>
            </p:cNvPr>
            <p:cNvSpPr>
              <a:spLocks noChangeArrowheads="1"/>
            </p:cNvSpPr>
            <p:nvPr/>
          </p:nvSpPr>
          <p:spPr bwMode="auto">
            <a:xfrm>
              <a:off x="5543550" y="3898900"/>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Oval 24">
              <a:extLst>
                <a:ext uri="{FF2B5EF4-FFF2-40B4-BE49-F238E27FC236}">
                  <a16:creationId xmlns:a16="http://schemas.microsoft.com/office/drawing/2014/main" id="{06D1DBF8-2857-4704-B4ED-7D2D2FC5D078}"/>
                </a:ext>
              </a:extLst>
            </p:cNvPr>
            <p:cNvSpPr>
              <a:spLocks noChangeArrowheads="1"/>
            </p:cNvSpPr>
            <p:nvPr/>
          </p:nvSpPr>
          <p:spPr bwMode="auto">
            <a:xfrm>
              <a:off x="5543550" y="3898900"/>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Oval 25">
              <a:extLst>
                <a:ext uri="{FF2B5EF4-FFF2-40B4-BE49-F238E27FC236}">
                  <a16:creationId xmlns:a16="http://schemas.microsoft.com/office/drawing/2014/main" id="{C71CBF99-C95C-454C-8592-AF31F6B53F40}"/>
                </a:ext>
              </a:extLst>
            </p:cNvPr>
            <p:cNvSpPr>
              <a:spLocks noChangeArrowheads="1"/>
            </p:cNvSpPr>
            <p:nvPr/>
          </p:nvSpPr>
          <p:spPr bwMode="auto">
            <a:xfrm>
              <a:off x="5934075" y="3898900"/>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Oval 26">
              <a:extLst>
                <a:ext uri="{FF2B5EF4-FFF2-40B4-BE49-F238E27FC236}">
                  <a16:creationId xmlns:a16="http://schemas.microsoft.com/office/drawing/2014/main" id="{F08290DC-DC44-425B-9387-8325853F5D88}"/>
                </a:ext>
              </a:extLst>
            </p:cNvPr>
            <p:cNvSpPr>
              <a:spLocks noChangeArrowheads="1"/>
            </p:cNvSpPr>
            <p:nvPr/>
          </p:nvSpPr>
          <p:spPr bwMode="auto">
            <a:xfrm>
              <a:off x="5934075" y="3898900"/>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Rectangle 27">
              <a:extLst>
                <a:ext uri="{FF2B5EF4-FFF2-40B4-BE49-F238E27FC236}">
                  <a16:creationId xmlns:a16="http://schemas.microsoft.com/office/drawing/2014/main" id="{2C74B0BA-6812-401A-AF2A-9238162AA364}"/>
                </a:ext>
              </a:extLst>
            </p:cNvPr>
            <p:cNvSpPr>
              <a:spLocks noChangeArrowheads="1"/>
            </p:cNvSpPr>
            <p:nvPr/>
          </p:nvSpPr>
          <p:spPr bwMode="auto">
            <a:xfrm>
              <a:off x="4964113" y="3886200"/>
              <a:ext cx="1417638" cy="261938"/>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28">
              <a:extLst>
                <a:ext uri="{FF2B5EF4-FFF2-40B4-BE49-F238E27FC236}">
                  <a16:creationId xmlns:a16="http://schemas.microsoft.com/office/drawing/2014/main" id="{5328A632-A3C1-44C5-8D9E-72E6CEB7A978}"/>
                </a:ext>
              </a:extLst>
            </p:cNvPr>
            <p:cNvSpPr>
              <a:spLocks/>
            </p:cNvSpPr>
            <p:nvPr/>
          </p:nvSpPr>
          <p:spPr bwMode="auto">
            <a:xfrm>
              <a:off x="5059363" y="3224213"/>
              <a:ext cx="346075" cy="198438"/>
            </a:xfrm>
            <a:custGeom>
              <a:avLst/>
              <a:gdLst>
                <a:gd name="T0" fmla="*/ 218 w 218"/>
                <a:gd name="T1" fmla="*/ 125 h 125"/>
                <a:gd name="T2" fmla="*/ 121 w 218"/>
                <a:gd name="T3" fmla="*/ 0 h 125"/>
                <a:gd name="T4" fmla="*/ 0 w 218"/>
                <a:gd name="T5" fmla="*/ 125 h 125"/>
              </a:gdLst>
              <a:ahLst/>
              <a:cxnLst>
                <a:cxn ang="0">
                  <a:pos x="T0" y="T1"/>
                </a:cxn>
                <a:cxn ang="0">
                  <a:pos x="T2" y="T3"/>
                </a:cxn>
                <a:cxn ang="0">
                  <a:pos x="T4" y="T5"/>
                </a:cxn>
              </a:cxnLst>
              <a:rect l="0" t="0" r="r" b="b"/>
              <a:pathLst>
                <a:path w="218" h="125">
                  <a:moveTo>
                    <a:pt x="218" y="125"/>
                  </a:moveTo>
                  <a:lnTo>
                    <a:pt x="121" y="0"/>
                  </a:lnTo>
                  <a:lnTo>
                    <a:pt x="0" y="125"/>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29">
              <a:extLst>
                <a:ext uri="{FF2B5EF4-FFF2-40B4-BE49-F238E27FC236}">
                  <a16:creationId xmlns:a16="http://schemas.microsoft.com/office/drawing/2014/main" id="{EE7E2A6F-F0BE-4AFC-B883-AEACFF054930}"/>
                </a:ext>
              </a:extLst>
            </p:cNvPr>
            <p:cNvSpPr>
              <a:spLocks/>
            </p:cNvSpPr>
            <p:nvPr/>
          </p:nvSpPr>
          <p:spPr bwMode="auto">
            <a:xfrm>
              <a:off x="5251450" y="3224213"/>
              <a:ext cx="995363" cy="198438"/>
            </a:xfrm>
            <a:custGeom>
              <a:avLst/>
              <a:gdLst>
                <a:gd name="T0" fmla="*/ 627 w 627"/>
                <a:gd name="T1" fmla="*/ 125 h 125"/>
                <a:gd name="T2" fmla="*/ 0 w 627"/>
                <a:gd name="T3" fmla="*/ 0 h 125"/>
                <a:gd name="T4" fmla="*/ 362 w 627"/>
                <a:gd name="T5" fmla="*/ 125 h 125"/>
              </a:gdLst>
              <a:ahLst/>
              <a:cxnLst>
                <a:cxn ang="0">
                  <a:pos x="T0" y="T1"/>
                </a:cxn>
                <a:cxn ang="0">
                  <a:pos x="T2" y="T3"/>
                </a:cxn>
                <a:cxn ang="0">
                  <a:pos x="T4" y="T5"/>
                </a:cxn>
              </a:cxnLst>
              <a:rect l="0" t="0" r="r" b="b"/>
              <a:pathLst>
                <a:path w="627" h="125">
                  <a:moveTo>
                    <a:pt x="627" y="125"/>
                  </a:moveTo>
                  <a:lnTo>
                    <a:pt x="0" y="0"/>
                  </a:lnTo>
                  <a:lnTo>
                    <a:pt x="362" y="125"/>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30">
              <a:extLst>
                <a:ext uri="{FF2B5EF4-FFF2-40B4-BE49-F238E27FC236}">
                  <a16:creationId xmlns:a16="http://schemas.microsoft.com/office/drawing/2014/main" id="{9C313245-CDE3-4F6F-97AF-5EA92DDF23A5}"/>
                </a:ext>
              </a:extLst>
            </p:cNvPr>
            <p:cNvSpPr>
              <a:spLocks/>
            </p:cNvSpPr>
            <p:nvPr/>
          </p:nvSpPr>
          <p:spPr bwMode="auto">
            <a:xfrm>
              <a:off x="5059363" y="3224213"/>
              <a:ext cx="612775" cy="198438"/>
            </a:xfrm>
            <a:custGeom>
              <a:avLst/>
              <a:gdLst>
                <a:gd name="T0" fmla="*/ 242 w 386"/>
                <a:gd name="T1" fmla="*/ 125 h 125"/>
                <a:gd name="T2" fmla="*/ 386 w 386"/>
                <a:gd name="T3" fmla="*/ 0 h 125"/>
                <a:gd name="T4" fmla="*/ 0 w 386"/>
                <a:gd name="T5" fmla="*/ 125 h 125"/>
              </a:gdLst>
              <a:ahLst/>
              <a:cxnLst>
                <a:cxn ang="0">
                  <a:pos x="T0" y="T1"/>
                </a:cxn>
                <a:cxn ang="0">
                  <a:pos x="T2" y="T3"/>
                </a:cxn>
                <a:cxn ang="0">
                  <a:pos x="T4" y="T5"/>
                </a:cxn>
              </a:cxnLst>
              <a:rect l="0" t="0" r="r" b="b"/>
              <a:pathLst>
                <a:path w="386" h="125">
                  <a:moveTo>
                    <a:pt x="242" y="125"/>
                  </a:moveTo>
                  <a:lnTo>
                    <a:pt x="386" y="0"/>
                  </a:lnTo>
                  <a:lnTo>
                    <a:pt x="0" y="125"/>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31">
              <a:extLst>
                <a:ext uri="{FF2B5EF4-FFF2-40B4-BE49-F238E27FC236}">
                  <a16:creationId xmlns:a16="http://schemas.microsoft.com/office/drawing/2014/main" id="{09AF2281-57CD-4F26-B0F0-27AEA3588171}"/>
                </a:ext>
              </a:extLst>
            </p:cNvPr>
            <p:cNvSpPr>
              <a:spLocks/>
            </p:cNvSpPr>
            <p:nvPr/>
          </p:nvSpPr>
          <p:spPr bwMode="auto">
            <a:xfrm>
              <a:off x="5672138" y="3224213"/>
              <a:ext cx="574675" cy="207963"/>
            </a:xfrm>
            <a:custGeom>
              <a:avLst/>
              <a:gdLst>
                <a:gd name="T0" fmla="*/ 362 w 362"/>
                <a:gd name="T1" fmla="*/ 125 h 131"/>
                <a:gd name="T2" fmla="*/ 0 w 362"/>
                <a:gd name="T3" fmla="*/ 0 h 131"/>
                <a:gd name="T4" fmla="*/ 112 w 362"/>
                <a:gd name="T5" fmla="*/ 131 h 131"/>
              </a:gdLst>
              <a:ahLst/>
              <a:cxnLst>
                <a:cxn ang="0">
                  <a:pos x="T0" y="T1"/>
                </a:cxn>
                <a:cxn ang="0">
                  <a:pos x="T2" y="T3"/>
                </a:cxn>
                <a:cxn ang="0">
                  <a:pos x="T4" y="T5"/>
                </a:cxn>
              </a:cxnLst>
              <a:rect l="0" t="0" r="r" b="b"/>
              <a:pathLst>
                <a:path w="362" h="131">
                  <a:moveTo>
                    <a:pt x="362" y="125"/>
                  </a:moveTo>
                  <a:lnTo>
                    <a:pt x="0" y="0"/>
                  </a:lnTo>
                  <a:lnTo>
                    <a:pt x="112" y="131"/>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32">
              <a:extLst>
                <a:ext uri="{FF2B5EF4-FFF2-40B4-BE49-F238E27FC236}">
                  <a16:creationId xmlns:a16="http://schemas.microsoft.com/office/drawing/2014/main" id="{D0234C3F-E904-4231-8C0E-6C95D3B44D3B}"/>
                </a:ext>
              </a:extLst>
            </p:cNvPr>
            <p:cNvSpPr>
              <a:spLocks/>
            </p:cNvSpPr>
            <p:nvPr/>
          </p:nvSpPr>
          <p:spPr bwMode="auto">
            <a:xfrm>
              <a:off x="5864225" y="3224213"/>
              <a:ext cx="382588" cy="198438"/>
            </a:xfrm>
            <a:custGeom>
              <a:avLst/>
              <a:gdLst>
                <a:gd name="T0" fmla="*/ 0 w 241"/>
                <a:gd name="T1" fmla="*/ 125 h 125"/>
                <a:gd name="T2" fmla="*/ 121 w 241"/>
                <a:gd name="T3" fmla="*/ 0 h 125"/>
                <a:gd name="T4" fmla="*/ 241 w 241"/>
                <a:gd name="T5" fmla="*/ 125 h 125"/>
              </a:gdLst>
              <a:ahLst/>
              <a:cxnLst>
                <a:cxn ang="0">
                  <a:pos x="T0" y="T1"/>
                </a:cxn>
                <a:cxn ang="0">
                  <a:pos x="T2" y="T3"/>
                </a:cxn>
                <a:cxn ang="0">
                  <a:pos x="T4" y="T5"/>
                </a:cxn>
              </a:cxnLst>
              <a:rect l="0" t="0" r="r" b="b"/>
              <a:pathLst>
                <a:path w="241" h="125">
                  <a:moveTo>
                    <a:pt x="0" y="125"/>
                  </a:moveTo>
                  <a:lnTo>
                    <a:pt x="121" y="0"/>
                  </a:lnTo>
                  <a:lnTo>
                    <a:pt x="241" y="125"/>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33">
              <a:extLst>
                <a:ext uri="{FF2B5EF4-FFF2-40B4-BE49-F238E27FC236}">
                  <a16:creationId xmlns:a16="http://schemas.microsoft.com/office/drawing/2014/main" id="{67D8281A-DBC7-4AC5-8159-B3EBA7624C58}"/>
                </a:ext>
              </a:extLst>
            </p:cNvPr>
            <p:cNvSpPr>
              <a:spLocks/>
            </p:cNvSpPr>
            <p:nvPr/>
          </p:nvSpPr>
          <p:spPr bwMode="auto">
            <a:xfrm>
              <a:off x="5059363" y="3224213"/>
              <a:ext cx="996950" cy="198438"/>
            </a:xfrm>
            <a:custGeom>
              <a:avLst/>
              <a:gdLst>
                <a:gd name="T0" fmla="*/ 0 w 628"/>
                <a:gd name="T1" fmla="*/ 125 h 125"/>
                <a:gd name="T2" fmla="*/ 628 w 628"/>
                <a:gd name="T3" fmla="*/ 0 h 125"/>
                <a:gd name="T4" fmla="*/ 242 w 628"/>
                <a:gd name="T5" fmla="*/ 125 h 125"/>
              </a:gdLst>
              <a:ahLst/>
              <a:cxnLst>
                <a:cxn ang="0">
                  <a:pos x="T0" y="T1"/>
                </a:cxn>
                <a:cxn ang="0">
                  <a:pos x="T2" y="T3"/>
                </a:cxn>
                <a:cxn ang="0">
                  <a:pos x="T4" y="T5"/>
                </a:cxn>
              </a:cxnLst>
              <a:rect l="0" t="0" r="r" b="b"/>
              <a:pathLst>
                <a:path w="628" h="125">
                  <a:moveTo>
                    <a:pt x="0" y="125"/>
                  </a:moveTo>
                  <a:lnTo>
                    <a:pt x="628" y="0"/>
                  </a:lnTo>
                  <a:lnTo>
                    <a:pt x="242" y="125"/>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34">
              <a:extLst>
                <a:ext uri="{FF2B5EF4-FFF2-40B4-BE49-F238E27FC236}">
                  <a16:creationId xmlns:a16="http://schemas.microsoft.com/office/drawing/2014/main" id="{D16DC5A9-51B0-4127-880E-BB10665F8DFC}"/>
                </a:ext>
              </a:extLst>
            </p:cNvPr>
            <p:cNvSpPr>
              <a:spLocks/>
            </p:cNvSpPr>
            <p:nvPr/>
          </p:nvSpPr>
          <p:spPr bwMode="auto">
            <a:xfrm>
              <a:off x="5035550" y="3676650"/>
              <a:ext cx="620713" cy="228600"/>
            </a:xfrm>
            <a:custGeom>
              <a:avLst/>
              <a:gdLst>
                <a:gd name="T0" fmla="*/ 391 w 391"/>
                <a:gd name="T1" fmla="*/ 140 h 144"/>
                <a:gd name="T2" fmla="*/ 0 w 391"/>
                <a:gd name="T3" fmla="*/ 0 h 144"/>
                <a:gd name="T4" fmla="*/ 140 w 391"/>
                <a:gd name="T5" fmla="*/ 144 h 144"/>
              </a:gdLst>
              <a:ahLst/>
              <a:cxnLst>
                <a:cxn ang="0">
                  <a:pos x="T0" y="T1"/>
                </a:cxn>
                <a:cxn ang="0">
                  <a:pos x="T2" y="T3"/>
                </a:cxn>
                <a:cxn ang="0">
                  <a:pos x="T4" y="T5"/>
                </a:cxn>
              </a:cxnLst>
              <a:rect l="0" t="0" r="r" b="b"/>
              <a:pathLst>
                <a:path w="391" h="144">
                  <a:moveTo>
                    <a:pt x="391" y="140"/>
                  </a:moveTo>
                  <a:lnTo>
                    <a:pt x="0" y="0"/>
                  </a:lnTo>
                  <a:lnTo>
                    <a:pt x="140" y="144"/>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35">
              <a:extLst>
                <a:ext uri="{FF2B5EF4-FFF2-40B4-BE49-F238E27FC236}">
                  <a16:creationId xmlns:a16="http://schemas.microsoft.com/office/drawing/2014/main" id="{F549FD20-5A7C-4C21-B026-8741A9ECF7A5}"/>
                </a:ext>
              </a:extLst>
            </p:cNvPr>
            <p:cNvSpPr>
              <a:spLocks noChangeShapeType="1"/>
            </p:cNvSpPr>
            <p:nvPr/>
          </p:nvSpPr>
          <p:spPr bwMode="auto">
            <a:xfrm>
              <a:off x="5064125" y="3687763"/>
              <a:ext cx="987425" cy="211138"/>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36">
              <a:extLst>
                <a:ext uri="{FF2B5EF4-FFF2-40B4-BE49-F238E27FC236}">
                  <a16:creationId xmlns:a16="http://schemas.microsoft.com/office/drawing/2014/main" id="{4B1BB69F-B7D1-4D0D-A650-3B8AFCF98760}"/>
                </a:ext>
              </a:extLst>
            </p:cNvPr>
            <p:cNvSpPr>
              <a:spLocks/>
            </p:cNvSpPr>
            <p:nvPr/>
          </p:nvSpPr>
          <p:spPr bwMode="auto">
            <a:xfrm>
              <a:off x="5257800" y="3687763"/>
              <a:ext cx="606425" cy="217488"/>
            </a:xfrm>
            <a:custGeom>
              <a:avLst/>
              <a:gdLst>
                <a:gd name="T0" fmla="*/ 117 w 382"/>
                <a:gd name="T1" fmla="*/ 0 h 137"/>
                <a:gd name="T2" fmla="*/ 0 w 382"/>
                <a:gd name="T3" fmla="*/ 137 h 137"/>
                <a:gd name="T4" fmla="*/ 382 w 382"/>
                <a:gd name="T5" fmla="*/ 0 h 137"/>
              </a:gdLst>
              <a:ahLst/>
              <a:cxnLst>
                <a:cxn ang="0">
                  <a:pos x="T0" y="T1"/>
                </a:cxn>
                <a:cxn ang="0">
                  <a:pos x="T2" y="T3"/>
                </a:cxn>
                <a:cxn ang="0">
                  <a:pos x="T4" y="T5"/>
                </a:cxn>
              </a:cxnLst>
              <a:rect l="0" t="0" r="r" b="b"/>
              <a:pathLst>
                <a:path w="382" h="137">
                  <a:moveTo>
                    <a:pt x="117" y="0"/>
                  </a:moveTo>
                  <a:lnTo>
                    <a:pt x="0" y="137"/>
                  </a:lnTo>
                  <a:lnTo>
                    <a:pt x="382" y="0"/>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37">
              <a:extLst>
                <a:ext uri="{FF2B5EF4-FFF2-40B4-BE49-F238E27FC236}">
                  <a16:creationId xmlns:a16="http://schemas.microsoft.com/office/drawing/2014/main" id="{3E02AEAF-E64F-4FFD-BC5C-CC6AE5BFAC88}"/>
                </a:ext>
              </a:extLst>
            </p:cNvPr>
            <p:cNvSpPr>
              <a:spLocks noChangeShapeType="1"/>
            </p:cNvSpPr>
            <p:nvPr/>
          </p:nvSpPr>
          <p:spPr bwMode="auto">
            <a:xfrm flipV="1">
              <a:off x="5257800" y="3687763"/>
              <a:ext cx="989013" cy="217488"/>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38">
              <a:extLst>
                <a:ext uri="{FF2B5EF4-FFF2-40B4-BE49-F238E27FC236}">
                  <a16:creationId xmlns:a16="http://schemas.microsoft.com/office/drawing/2014/main" id="{5E448653-7108-4B91-A9D3-CBDD63D70108}"/>
                </a:ext>
              </a:extLst>
            </p:cNvPr>
            <p:cNvSpPr>
              <a:spLocks/>
            </p:cNvSpPr>
            <p:nvPr/>
          </p:nvSpPr>
          <p:spPr bwMode="auto">
            <a:xfrm>
              <a:off x="5443538" y="3687763"/>
              <a:ext cx="420688" cy="211138"/>
            </a:xfrm>
            <a:custGeom>
              <a:avLst/>
              <a:gdLst>
                <a:gd name="T0" fmla="*/ 265 w 265"/>
                <a:gd name="T1" fmla="*/ 0 h 133"/>
                <a:gd name="T2" fmla="*/ 134 w 265"/>
                <a:gd name="T3" fmla="*/ 133 h 133"/>
                <a:gd name="T4" fmla="*/ 0 w 265"/>
                <a:gd name="T5" fmla="*/ 0 h 133"/>
              </a:gdLst>
              <a:ahLst/>
              <a:cxnLst>
                <a:cxn ang="0">
                  <a:pos x="T0" y="T1"/>
                </a:cxn>
                <a:cxn ang="0">
                  <a:pos x="T2" y="T3"/>
                </a:cxn>
                <a:cxn ang="0">
                  <a:pos x="T4" y="T5"/>
                </a:cxn>
              </a:cxnLst>
              <a:rect l="0" t="0" r="r" b="b"/>
              <a:pathLst>
                <a:path w="265" h="133">
                  <a:moveTo>
                    <a:pt x="265" y="0"/>
                  </a:moveTo>
                  <a:lnTo>
                    <a:pt x="134" y="133"/>
                  </a:lnTo>
                  <a:lnTo>
                    <a:pt x="0" y="0"/>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39">
              <a:extLst>
                <a:ext uri="{FF2B5EF4-FFF2-40B4-BE49-F238E27FC236}">
                  <a16:creationId xmlns:a16="http://schemas.microsoft.com/office/drawing/2014/main" id="{FD724C4B-9A40-4123-B407-7A93E8419CBE}"/>
                </a:ext>
              </a:extLst>
            </p:cNvPr>
            <p:cNvSpPr>
              <a:spLocks noChangeShapeType="1"/>
            </p:cNvSpPr>
            <p:nvPr/>
          </p:nvSpPr>
          <p:spPr bwMode="auto">
            <a:xfrm flipV="1">
              <a:off x="5656263" y="3687763"/>
              <a:ext cx="590550" cy="211138"/>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40">
              <a:extLst>
                <a:ext uri="{FF2B5EF4-FFF2-40B4-BE49-F238E27FC236}">
                  <a16:creationId xmlns:a16="http://schemas.microsoft.com/office/drawing/2014/main" id="{B7CFBF4E-BA40-40F5-A52C-352190826649}"/>
                </a:ext>
              </a:extLst>
            </p:cNvPr>
            <p:cNvSpPr>
              <a:spLocks/>
            </p:cNvSpPr>
            <p:nvPr/>
          </p:nvSpPr>
          <p:spPr bwMode="auto">
            <a:xfrm>
              <a:off x="5864225" y="3687763"/>
              <a:ext cx="382588" cy="211138"/>
            </a:xfrm>
            <a:custGeom>
              <a:avLst/>
              <a:gdLst>
                <a:gd name="T0" fmla="*/ 241 w 241"/>
                <a:gd name="T1" fmla="*/ 0 h 133"/>
                <a:gd name="T2" fmla="*/ 118 w 241"/>
                <a:gd name="T3" fmla="*/ 133 h 133"/>
                <a:gd name="T4" fmla="*/ 0 w 241"/>
                <a:gd name="T5" fmla="*/ 0 h 133"/>
              </a:gdLst>
              <a:ahLst/>
              <a:cxnLst>
                <a:cxn ang="0">
                  <a:pos x="T0" y="T1"/>
                </a:cxn>
                <a:cxn ang="0">
                  <a:pos x="T2" y="T3"/>
                </a:cxn>
                <a:cxn ang="0">
                  <a:pos x="T4" y="T5"/>
                </a:cxn>
              </a:cxnLst>
              <a:rect l="0" t="0" r="r" b="b"/>
              <a:pathLst>
                <a:path w="241" h="133">
                  <a:moveTo>
                    <a:pt x="241" y="0"/>
                  </a:moveTo>
                  <a:lnTo>
                    <a:pt x="118" y="133"/>
                  </a:lnTo>
                  <a:lnTo>
                    <a:pt x="0" y="0"/>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41">
              <a:extLst>
                <a:ext uri="{FF2B5EF4-FFF2-40B4-BE49-F238E27FC236}">
                  <a16:creationId xmlns:a16="http://schemas.microsoft.com/office/drawing/2014/main" id="{F53E7E9A-262D-484D-920C-FB328AC642AC}"/>
                </a:ext>
              </a:extLst>
            </p:cNvPr>
            <p:cNvSpPr>
              <a:spLocks noChangeShapeType="1"/>
            </p:cNvSpPr>
            <p:nvPr/>
          </p:nvSpPr>
          <p:spPr bwMode="auto">
            <a:xfrm flipH="1" flipV="1">
              <a:off x="5443538" y="3687763"/>
              <a:ext cx="608013" cy="211138"/>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E2D7A972-BE61-4404-9003-3E64EFD428AF}"/>
                  </a:ext>
                </a:extLst>
              </p:cNvPr>
              <p:cNvSpPr txBox="1"/>
              <p:nvPr/>
            </p:nvSpPr>
            <p:spPr>
              <a:xfrm>
                <a:off x="2015920" y="3521228"/>
                <a:ext cx="1929237" cy="754950"/>
              </a:xfrm>
              <a:prstGeom prst="rect">
                <a:avLst/>
              </a:prstGeom>
              <a:noFill/>
              <a:ln w="38100">
                <a:noFill/>
              </a:ln>
              <a:effectLst/>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Arial" pitchFamily="34" charset="0"/>
                        </a:rPr>
                        <m:t>𝑅𝑒𝐿𝑈</m:t>
                      </m:r>
                      <m:r>
                        <a:rPr lang="en-US" sz="1800" b="0" i="1">
                          <a:latin typeface="Cambria Math" panose="02040503050406030204" pitchFamily="18" charset="0"/>
                          <a:cs typeface="Arial" pitchFamily="34" charset="0"/>
                        </a:rPr>
                        <m:t>(</m:t>
                      </m:r>
                      <m:nary>
                        <m:naryPr>
                          <m:chr m:val="∑"/>
                          <m:ctrlPr>
                            <a:rPr lang="en-US" sz="1800" i="1">
                              <a:latin typeface="Cambria Math" panose="02040503050406030204" pitchFamily="18" charset="0"/>
                              <a:cs typeface="Arial" pitchFamily="34" charset="0"/>
                            </a:rPr>
                          </m:ctrlPr>
                        </m:naryPr>
                        <m:sub>
                          <m:r>
                            <m:rPr>
                              <m:brk m:alnAt="23"/>
                            </m:rPr>
                            <a:rPr lang="en-US" sz="1800" b="0" i="1">
                              <a:latin typeface="Cambria Math" panose="02040503050406030204" pitchFamily="18" charset="0"/>
                              <a:cs typeface="Arial" pitchFamily="34" charset="0"/>
                            </a:rPr>
                            <m:t>𝑖</m:t>
                          </m:r>
                          <m:r>
                            <a:rPr lang="en-US" sz="1800" b="0" i="1">
                              <a:latin typeface="Cambria Math" panose="02040503050406030204" pitchFamily="18" charset="0"/>
                              <a:cs typeface="Arial" pitchFamily="34" charset="0"/>
                            </a:rPr>
                            <m:t>=0</m:t>
                          </m:r>
                        </m:sub>
                        <m:sup>
                          <m:r>
                            <a:rPr lang="en-US" sz="1800" b="0" i="1">
                              <a:latin typeface="Cambria Math" panose="02040503050406030204" pitchFamily="18" charset="0"/>
                              <a:cs typeface="Arial" pitchFamily="34" charset="0"/>
                            </a:rPr>
                            <m:t>𝑛</m:t>
                          </m:r>
                        </m:sup>
                        <m:e>
                          <m:sSub>
                            <m:sSubPr>
                              <m:ctrlPr>
                                <a:rPr lang="en-US" sz="1800" i="1">
                                  <a:latin typeface="Cambria Math" panose="02040503050406030204" pitchFamily="18" charset="0"/>
                                  <a:cs typeface="Arial" pitchFamily="34" charset="0"/>
                                </a:rPr>
                              </m:ctrlPr>
                            </m:sSubPr>
                            <m:e>
                              <m:r>
                                <a:rPr lang="en-US" sz="1800" b="0" i="1">
                                  <a:latin typeface="Cambria Math" panose="02040503050406030204" pitchFamily="18" charset="0"/>
                                  <a:cs typeface="Arial" pitchFamily="34" charset="0"/>
                                </a:rPr>
                                <m:t>𝑥</m:t>
                              </m:r>
                            </m:e>
                            <m:sub>
                              <m:r>
                                <a:rPr lang="en-US" sz="1800" b="0" i="1">
                                  <a:latin typeface="Cambria Math" panose="02040503050406030204" pitchFamily="18" charset="0"/>
                                  <a:cs typeface="Arial" pitchFamily="34" charset="0"/>
                                </a:rPr>
                                <m:t>𝑖</m:t>
                              </m:r>
                            </m:sub>
                          </m:sSub>
                          <m:sSub>
                            <m:sSubPr>
                              <m:ctrlPr>
                                <a:rPr lang="en-US" sz="1800" i="1">
                                  <a:latin typeface="Cambria Math" panose="02040503050406030204" pitchFamily="18" charset="0"/>
                                  <a:cs typeface="Arial" pitchFamily="34" charset="0"/>
                                </a:rPr>
                              </m:ctrlPr>
                            </m:sSubPr>
                            <m:e>
                              <m:r>
                                <a:rPr lang="en-US" sz="1800" b="0" i="1">
                                  <a:latin typeface="Cambria Math" panose="02040503050406030204" pitchFamily="18" charset="0"/>
                                  <a:cs typeface="Arial" pitchFamily="34" charset="0"/>
                                </a:rPr>
                                <m:t>𝑤</m:t>
                              </m:r>
                            </m:e>
                            <m:sub>
                              <m:r>
                                <a:rPr lang="en-US" sz="1800" b="0" i="1">
                                  <a:latin typeface="Cambria Math" panose="02040503050406030204" pitchFamily="18" charset="0"/>
                                  <a:cs typeface="Arial" pitchFamily="34" charset="0"/>
                                </a:rPr>
                                <m:t>𝑖</m:t>
                              </m:r>
                            </m:sub>
                          </m:sSub>
                          <m:r>
                            <a:rPr lang="en-US" sz="1800" b="0" i="1">
                              <a:latin typeface="Cambria Math" panose="02040503050406030204" pitchFamily="18" charset="0"/>
                              <a:cs typeface="Arial" pitchFamily="34" charset="0"/>
                            </a:rPr>
                            <m:t>)</m:t>
                          </m:r>
                        </m:e>
                      </m:nary>
                    </m:oMath>
                  </m:oMathPara>
                </a14:m>
                <a:endParaRPr lang="en-US" sz="1800" dirty="0">
                  <a:latin typeface="Calibri" pitchFamily="34" charset="0"/>
                  <a:cs typeface="Arial" pitchFamily="34" charset="0"/>
                </a:endParaRPr>
              </a:p>
            </p:txBody>
          </p:sp>
        </mc:Choice>
        <mc:Fallback xmlns="">
          <p:sp>
            <p:nvSpPr>
              <p:cNvPr id="95" name="TextBox 94">
                <a:extLst>
                  <a:ext uri="{FF2B5EF4-FFF2-40B4-BE49-F238E27FC236}">
                    <a16:creationId xmlns:a16="http://schemas.microsoft.com/office/drawing/2014/main" id="{E2D7A972-BE61-4404-9003-3E64EFD428AF}"/>
                  </a:ext>
                </a:extLst>
              </p:cNvPr>
              <p:cNvSpPr txBox="1">
                <a:spLocks noRot="1" noChangeAspect="1" noMove="1" noResize="1" noEditPoints="1" noAdjustHandles="1" noChangeArrowheads="1" noChangeShapeType="1" noTextEdit="1"/>
              </p:cNvSpPr>
              <p:nvPr/>
            </p:nvSpPr>
            <p:spPr>
              <a:xfrm>
                <a:off x="2015920" y="3521228"/>
                <a:ext cx="1929237" cy="754950"/>
              </a:xfrm>
              <a:prstGeom prst="rect">
                <a:avLst/>
              </a:prstGeom>
              <a:blipFill>
                <a:blip r:embed="rId7"/>
                <a:stretch>
                  <a:fillRect/>
                </a:stretch>
              </a:blipFill>
              <a:ln w="38100">
                <a:noFill/>
              </a:ln>
              <a:effectLst/>
            </p:spPr>
            <p:txBody>
              <a:bodyPr/>
              <a:lstStyle/>
              <a:p>
                <a:r>
                  <a:rPr lang="en-US">
                    <a:noFill/>
                  </a:rPr>
                  <a:t> </a:t>
                </a:r>
              </a:p>
            </p:txBody>
          </p:sp>
        </mc:Fallback>
      </mc:AlternateContent>
      <p:sp>
        <p:nvSpPr>
          <p:cNvPr id="96" name="TextBox 95">
            <a:extLst>
              <a:ext uri="{FF2B5EF4-FFF2-40B4-BE49-F238E27FC236}">
                <a16:creationId xmlns:a16="http://schemas.microsoft.com/office/drawing/2014/main" id="{CCD08FAD-CDA5-42BA-BD52-DA4D5DB30B5A}"/>
              </a:ext>
            </a:extLst>
          </p:cNvPr>
          <p:cNvSpPr txBox="1"/>
          <p:nvPr/>
        </p:nvSpPr>
        <p:spPr>
          <a:xfrm>
            <a:off x="167712" y="2303768"/>
            <a:ext cx="3139058" cy="369332"/>
          </a:xfrm>
          <a:prstGeom prst="rect">
            <a:avLst/>
          </a:prstGeom>
          <a:noFill/>
        </p:spPr>
        <p:txBody>
          <a:bodyPr wrap="square" rtlCol="0">
            <a:spAutoFit/>
          </a:bodyPr>
          <a:lstStyle/>
          <a:p>
            <a:pPr defTabSz="685800"/>
            <a:r>
              <a:rPr lang="en-US" sz="1800" b="1" dirty="0">
                <a:solidFill>
                  <a:prstClr val="black"/>
                </a:solidFill>
                <a:latin typeface="+mj-lt"/>
              </a:rPr>
              <a:t>HE-enabled neural networks</a:t>
            </a:r>
          </a:p>
        </p:txBody>
      </p:sp>
      <p:grpSp>
        <p:nvGrpSpPr>
          <p:cNvPr id="27" name="Group 26">
            <a:extLst>
              <a:ext uri="{FF2B5EF4-FFF2-40B4-BE49-F238E27FC236}">
                <a16:creationId xmlns:a16="http://schemas.microsoft.com/office/drawing/2014/main" id="{AFC5BE8E-D7B7-4348-B7BC-350124FAC1FF}"/>
              </a:ext>
            </a:extLst>
          </p:cNvPr>
          <p:cNvGrpSpPr/>
          <p:nvPr/>
        </p:nvGrpSpPr>
        <p:grpSpPr>
          <a:xfrm>
            <a:off x="2431929" y="2823680"/>
            <a:ext cx="915868" cy="732055"/>
            <a:chOff x="2581775" y="2797255"/>
            <a:chExt cx="915868" cy="732055"/>
          </a:xfrm>
        </p:grpSpPr>
        <p:grpSp>
          <p:nvGrpSpPr>
            <p:cNvPr id="85" name="Group 84">
              <a:extLst>
                <a:ext uri="{FF2B5EF4-FFF2-40B4-BE49-F238E27FC236}">
                  <a16:creationId xmlns:a16="http://schemas.microsoft.com/office/drawing/2014/main" id="{CFA42E48-3B67-4299-9324-BFC1EC5DCF84}"/>
                </a:ext>
              </a:extLst>
            </p:cNvPr>
            <p:cNvGrpSpPr/>
            <p:nvPr/>
          </p:nvGrpSpPr>
          <p:grpSpPr>
            <a:xfrm rot="16200000">
              <a:off x="2523216" y="2869155"/>
              <a:ext cx="732055" cy="588256"/>
              <a:chOff x="3306168" y="1250521"/>
              <a:chExt cx="602066" cy="498803"/>
            </a:xfrm>
          </p:grpSpPr>
          <p:sp>
            <p:nvSpPr>
              <p:cNvPr id="86" name="Oval 9">
                <a:extLst>
                  <a:ext uri="{FF2B5EF4-FFF2-40B4-BE49-F238E27FC236}">
                    <a16:creationId xmlns:a16="http://schemas.microsoft.com/office/drawing/2014/main" id="{4AB942EF-5E4D-4A27-A692-399322ABD7D3}"/>
                  </a:ext>
                </a:extLst>
              </p:cNvPr>
              <p:cNvSpPr>
                <a:spLocks noChangeArrowheads="1"/>
              </p:cNvSpPr>
              <p:nvPr/>
            </p:nvSpPr>
            <p:spPr bwMode="auto">
              <a:xfrm>
                <a:off x="3665346" y="1474687"/>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Line 41">
                <a:extLst>
                  <a:ext uri="{FF2B5EF4-FFF2-40B4-BE49-F238E27FC236}">
                    <a16:creationId xmlns:a16="http://schemas.microsoft.com/office/drawing/2014/main" id="{8B468F79-4D9D-4413-8401-CE473EB725A8}"/>
                  </a:ext>
                </a:extLst>
              </p:cNvPr>
              <p:cNvSpPr>
                <a:spLocks noChangeShapeType="1"/>
              </p:cNvSpPr>
              <p:nvPr/>
            </p:nvSpPr>
            <p:spPr bwMode="auto">
              <a:xfrm flipH="1" flipV="1">
                <a:off x="3505199" y="1449386"/>
                <a:ext cx="155921" cy="147539"/>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41">
                <a:extLst>
                  <a:ext uri="{FF2B5EF4-FFF2-40B4-BE49-F238E27FC236}">
                    <a16:creationId xmlns:a16="http://schemas.microsoft.com/office/drawing/2014/main" id="{09F88FB1-009E-4B1A-AF58-4554169C4A62}"/>
                  </a:ext>
                </a:extLst>
              </p:cNvPr>
              <p:cNvSpPr>
                <a:spLocks noChangeShapeType="1"/>
              </p:cNvSpPr>
              <p:nvPr/>
            </p:nvSpPr>
            <p:spPr bwMode="auto">
              <a:xfrm flipV="1">
                <a:off x="3505199" y="1601785"/>
                <a:ext cx="152399" cy="147539"/>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41">
                <a:extLst>
                  <a:ext uri="{FF2B5EF4-FFF2-40B4-BE49-F238E27FC236}">
                    <a16:creationId xmlns:a16="http://schemas.microsoft.com/office/drawing/2014/main" id="{5FE7C246-BECC-485D-A788-3E4DDBF9699C}"/>
                  </a:ext>
                </a:extLst>
              </p:cNvPr>
              <p:cNvSpPr>
                <a:spLocks noChangeShapeType="1"/>
              </p:cNvSpPr>
              <p:nvPr/>
            </p:nvSpPr>
            <p:spPr bwMode="auto">
              <a:xfrm flipH="1">
                <a:off x="3491698" y="1601784"/>
                <a:ext cx="165899" cy="0"/>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9190F47A-59FA-48D2-BC7A-921D113EB716}"/>
                      </a:ext>
                    </a:extLst>
                  </p:cNvPr>
                  <p:cNvSpPr txBox="1"/>
                  <p:nvPr/>
                </p:nvSpPr>
                <p:spPr>
                  <a:xfrm rot="5400000">
                    <a:off x="3579394" y="1278638"/>
                    <a:ext cx="354763" cy="298529"/>
                  </a:xfrm>
                  <a:prstGeom prst="rect">
                    <a:avLst/>
                  </a:prstGeom>
                  <a:noFill/>
                  <a:ln w="38100">
                    <a:noFill/>
                  </a:ln>
                  <a:effectLst/>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1800" i="1" baseline="-25000" smtClean="0">
                                  <a:latin typeface="Cambria Math" panose="02040503050406030204" pitchFamily="18" charset="0"/>
                                  <a:cs typeface="Arial" pitchFamily="34" charset="0"/>
                                </a:rPr>
                              </m:ctrlPr>
                            </m:sSubPr>
                            <m:e>
                              <m:r>
                                <a:rPr lang="en-US" sz="1800" b="0" i="1" baseline="-25000" smtClean="0">
                                  <a:latin typeface="Cambria Math" panose="02040503050406030204" pitchFamily="18" charset="0"/>
                                  <a:cs typeface="Arial" pitchFamily="34" charset="0"/>
                                </a:rPr>
                                <m:t>𝑤</m:t>
                              </m:r>
                            </m:e>
                            <m:sub>
                              <m:r>
                                <a:rPr lang="en-US" sz="1800" b="0" i="1" baseline="-25000" smtClean="0">
                                  <a:latin typeface="Cambria Math" panose="02040503050406030204" pitchFamily="18" charset="0"/>
                                  <a:cs typeface="Arial" pitchFamily="34" charset="0"/>
                                </a:rPr>
                                <m:t> 0</m:t>
                              </m:r>
                            </m:sub>
                          </m:sSub>
                        </m:oMath>
                      </m:oMathPara>
                    </a14:m>
                    <a:endParaRPr lang="en-US" sz="1800" baseline="-25000" dirty="0">
                      <a:latin typeface="Calibri" pitchFamily="34" charset="0"/>
                      <a:cs typeface="Arial" pitchFamily="34" charset="0"/>
                    </a:endParaRPr>
                  </a:p>
                </p:txBody>
              </p:sp>
            </mc:Choice>
            <mc:Fallback xmlns="">
              <p:sp>
                <p:nvSpPr>
                  <p:cNvPr id="93" name="TextBox 92">
                    <a:extLst>
                      <a:ext uri="{FF2B5EF4-FFF2-40B4-BE49-F238E27FC236}">
                        <a16:creationId xmlns:a16="http://schemas.microsoft.com/office/drawing/2014/main" id="{9190F47A-59FA-48D2-BC7A-921D113EB716}"/>
                      </a:ext>
                    </a:extLst>
                  </p:cNvPr>
                  <p:cNvSpPr txBox="1">
                    <a:spLocks noRot="1" noChangeAspect="1" noMove="1" noResize="1" noEditPoints="1" noAdjustHandles="1" noChangeArrowheads="1" noChangeShapeType="1" noTextEdit="1"/>
                  </p:cNvSpPr>
                  <p:nvPr/>
                </p:nvSpPr>
                <p:spPr>
                  <a:xfrm rot="5400000">
                    <a:off x="3579394" y="1278638"/>
                    <a:ext cx="354763" cy="298529"/>
                  </a:xfrm>
                  <a:prstGeom prst="rect">
                    <a:avLst/>
                  </a:prstGeom>
                  <a:blipFill>
                    <a:blip r:embed="rId8"/>
                    <a:stretch>
                      <a:fillRect b="-30508"/>
                    </a:stretch>
                  </a:blipFill>
                  <a:ln w="38100">
                    <a:noFill/>
                  </a:ln>
                  <a:effectLst/>
                </p:spPr>
                <p:txBody>
                  <a:bodyPr/>
                  <a:lstStyle/>
                  <a:p>
                    <a:r>
                      <a:rPr lang="en-US">
                        <a:noFill/>
                      </a:rPr>
                      <a:t> </a:t>
                    </a:r>
                  </a:p>
                </p:txBody>
              </p:sp>
            </mc:Fallback>
          </mc:AlternateContent>
          <p:sp>
            <p:nvSpPr>
              <p:cNvPr id="94" name="TextBox 93">
                <a:extLst>
                  <a:ext uri="{FF2B5EF4-FFF2-40B4-BE49-F238E27FC236}">
                    <a16:creationId xmlns:a16="http://schemas.microsoft.com/office/drawing/2014/main" id="{9D8DB087-D016-4DE0-A042-5800682F9DDF}"/>
                  </a:ext>
                </a:extLst>
              </p:cNvPr>
              <p:cNvSpPr txBox="1"/>
              <p:nvPr/>
            </p:nvSpPr>
            <p:spPr>
              <a:xfrm rot="5400000">
                <a:off x="3302342" y="1463466"/>
                <a:ext cx="254450" cy="246797"/>
              </a:xfrm>
              <a:prstGeom prst="rect">
                <a:avLst/>
              </a:prstGeom>
              <a:noFill/>
              <a:ln w="38100">
                <a:noFill/>
              </a:ln>
              <a:effectLst/>
            </p:spPr>
            <p:txBody>
              <a:bodyPr wrap="none" rtlCol="0">
                <a:spAutoFit/>
              </a:bodyPr>
              <a:lstStyle/>
              <a:p>
                <a:pPr algn="ctr"/>
                <a:r>
                  <a:rPr lang="en-US" b="1" dirty="0">
                    <a:latin typeface="+mj-lt"/>
                    <a:cs typeface="Arial" pitchFamily="34" charset="0"/>
                  </a:rPr>
                  <a:t>…</a:t>
                </a:r>
                <a:endParaRPr lang="en-US" b="1" baseline="-25000" dirty="0">
                  <a:latin typeface="+mj-lt"/>
                  <a:cs typeface="Arial" pitchFamily="34" charset="0"/>
                </a:endParaRPr>
              </a:p>
            </p:txBody>
          </p:sp>
        </p:gr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7140195C-F47F-4CF6-A6E7-A3F1D7F246F0}"/>
                    </a:ext>
                  </a:extLst>
                </p:cNvPr>
                <p:cNvSpPr txBox="1"/>
                <p:nvPr/>
              </p:nvSpPr>
              <p:spPr>
                <a:xfrm>
                  <a:off x="3053362" y="2806566"/>
                  <a:ext cx="429285" cy="362984"/>
                </a:xfrm>
                <a:prstGeom prst="rect">
                  <a:avLst/>
                </a:prstGeom>
                <a:noFill/>
                <a:ln w="38100">
                  <a:noFill/>
                </a:ln>
                <a:effectLst/>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1800" i="1" baseline="-25000" smtClean="0">
                                <a:latin typeface="Cambria Math" panose="02040503050406030204" pitchFamily="18" charset="0"/>
                                <a:cs typeface="Arial" pitchFamily="34" charset="0"/>
                              </a:rPr>
                            </m:ctrlPr>
                          </m:sSubPr>
                          <m:e>
                            <m:r>
                              <a:rPr lang="en-US" sz="1800" b="0" i="1" baseline="-25000" smtClean="0">
                                <a:latin typeface="Cambria Math" panose="02040503050406030204" pitchFamily="18" charset="0"/>
                                <a:cs typeface="Arial" pitchFamily="34" charset="0"/>
                              </a:rPr>
                              <m:t>𝑤</m:t>
                            </m:r>
                          </m:e>
                          <m:sub>
                            <m:r>
                              <a:rPr lang="en-US" sz="1800" b="0" i="1" baseline="-25000" smtClean="0">
                                <a:latin typeface="Cambria Math" panose="02040503050406030204" pitchFamily="18" charset="0"/>
                                <a:cs typeface="Arial" pitchFamily="34" charset="0"/>
                              </a:rPr>
                              <m:t> </m:t>
                            </m:r>
                            <m:r>
                              <a:rPr lang="en-US" sz="1800" b="0" i="1" baseline="-25000" smtClean="0">
                                <a:latin typeface="Cambria Math" panose="02040503050406030204" pitchFamily="18" charset="0"/>
                                <a:cs typeface="Arial" pitchFamily="34" charset="0"/>
                              </a:rPr>
                              <m:t>𝑛</m:t>
                            </m:r>
                          </m:sub>
                        </m:sSub>
                      </m:oMath>
                    </m:oMathPara>
                  </a14:m>
                  <a:endParaRPr lang="en-US" sz="1800" baseline="-25000" dirty="0">
                    <a:latin typeface="Calibri" pitchFamily="34" charset="0"/>
                    <a:cs typeface="Arial" pitchFamily="34" charset="0"/>
                  </a:endParaRPr>
                </a:p>
              </p:txBody>
            </p:sp>
          </mc:Choice>
          <mc:Fallback xmlns="">
            <p:sp>
              <p:nvSpPr>
                <p:cNvPr id="97" name="TextBox 96">
                  <a:extLst>
                    <a:ext uri="{FF2B5EF4-FFF2-40B4-BE49-F238E27FC236}">
                      <a16:creationId xmlns:a16="http://schemas.microsoft.com/office/drawing/2014/main" id="{7140195C-F47F-4CF6-A6E7-A3F1D7F246F0}"/>
                    </a:ext>
                  </a:extLst>
                </p:cNvPr>
                <p:cNvSpPr txBox="1">
                  <a:spLocks noRot="1" noChangeAspect="1" noMove="1" noResize="1" noEditPoints="1" noAdjustHandles="1" noChangeArrowheads="1" noChangeShapeType="1" noTextEdit="1"/>
                </p:cNvSpPr>
                <p:nvPr/>
              </p:nvSpPr>
              <p:spPr>
                <a:xfrm>
                  <a:off x="3053362" y="2806566"/>
                  <a:ext cx="429285" cy="362984"/>
                </a:xfrm>
                <a:prstGeom prst="rect">
                  <a:avLst/>
                </a:prstGeom>
                <a:blipFill>
                  <a:blip r:embed="rId9"/>
                  <a:stretch>
                    <a:fillRect b="-30508"/>
                  </a:stretch>
                </a:blipFill>
                <a:ln w="3810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D303E890-C38E-4B38-921C-24C4790AEDD6}"/>
                    </a:ext>
                  </a:extLst>
                </p:cNvPr>
                <p:cNvSpPr txBox="1"/>
                <p:nvPr/>
              </p:nvSpPr>
              <p:spPr>
                <a:xfrm>
                  <a:off x="2581775" y="3084156"/>
                  <a:ext cx="398764" cy="362984"/>
                </a:xfrm>
                <a:prstGeom prst="rect">
                  <a:avLst/>
                </a:prstGeom>
                <a:noFill/>
                <a:ln w="38100">
                  <a:noFill/>
                </a:ln>
                <a:effectLst/>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1800" i="1" baseline="-25000" smtClean="0">
                                <a:latin typeface="Cambria Math" panose="02040503050406030204" pitchFamily="18" charset="0"/>
                                <a:cs typeface="Arial" pitchFamily="34" charset="0"/>
                              </a:rPr>
                            </m:ctrlPr>
                          </m:sSubPr>
                          <m:e>
                            <m:r>
                              <a:rPr lang="en-US" sz="1800" b="0" i="1" baseline="-25000" smtClean="0">
                                <a:latin typeface="Cambria Math" panose="02040503050406030204" pitchFamily="18" charset="0"/>
                                <a:cs typeface="Arial" pitchFamily="34" charset="0"/>
                              </a:rPr>
                              <m:t>𝑥</m:t>
                            </m:r>
                          </m:e>
                          <m:sub>
                            <m:r>
                              <a:rPr lang="en-US" sz="1800" b="0" i="1" baseline="-25000" smtClean="0">
                                <a:latin typeface="Cambria Math" panose="02040503050406030204" pitchFamily="18" charset="0"/>
                                <a:cs typeface="Arial" pitchFamily="34" charset="0"/>
                              </a:rPr>
                              <m:t> 0</m:t>
                            </m:r>
                          </m:sub>
                        </m:sSub>
                      </m:oMath>
                    </m:oMathPara>
                  </a14:m>
                  <a:endParaRPr lang="en-US" sz="1800" baseline="-25000" dirty="0">
                    <a:latin typeface="Calibri" pitchFamily="34" charset="0"/>
                    <a:cs typeface="Arial" pitchFamily="34" charset="0"/>
                  </a:endParaRPr>
                </a:p>
              </p:txBody>
            </p:sp>
          </mc:Choice>
          <mc:Fallback xmlns="">
            <p:sp>
              <p:nvSpPr>
                <p:cNvPr id="98" name="TextBox 97">
                  <a:extLst>
                    <a:ext uri="{FF2B5EF4-FFF2-40B4-BE49-F238E27FC236}">
                      <a16:creationId xmlns:a16="http://schemas.microsoft.com/office/drawing/2014/main" id="{D303E890-C38E-4B38-921C-24C4790AEDD6}"/>
                    </a:ext>
                  </a:extLst>
                </p:cNvPr>
                <p:cNvSpPr txBox="1">
                  <a:spLocks noRot="1" noChangeAspect="1" noMove="1" noResize="1" noEditPoints="1" noAdjustHandles="1" noChangeArrowheads="1" noChangeShapeType="1" noTextEdit="1"/>
                </p:cNvSpPr>
                <p:nvPr/>
              </p:nvSpPr>
              <p:spPr>
                <a:xfrm>
                  <a:off x="2581775" y="3084156"/>
                  <a:ext cx="398764" cy="362984"/>
                </a:xfrm>
                <a:prstGeom prst="rect">
                  <a:avLst/>
                </a:prstGeom>
                <a:blipFill>
                  <a:blip r:embed="rId10"/>
                  <a:stretch>
                    <a:fillRect b="-30000"/>
                  </a:stretch>
                </a:blipFill>
                <a:ln w="3810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D5ECFC8-9EDE-4F64-B807-1D45F0B5A907}"/>
                    </a:ext>
                  </a:extLst>
                </p:cNvPr>
                <p:cNvSpPr txBox="1"/>
                <p:nvPr/>
              </p:nvSpPr>
              <p:spPr>
                <a:xfrm>
                  <a:off x="3087979" y="3084453"/>
                  <a:ext cx="409664" cy="362984"/>
                </a:xfrm>
                <a:prstGeom prst="rect">
                  <a:avLst/>
                </a:prstGeom>
                <a:noFill/>
                <a:ln w="38100">
                  <a:noFill/>
                </a:ln>
                <a:effectLst/>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1800" i="1" baseline="-25000" smtClean="0">
                                <a:latin typeface="Cambria Math" panose="02040503050406030204" pitchFamily="18" charset="0"/>
                                <a:cs typeface="Arial" pitchFamily="34" charset="0"/>
                              </a:rPr>
                            </m:ctrlPr>
                          </m:sSubPr>
                          <m:e>
                            <m:r>
                              <a:rPr lang="en-US" sz="1800" b="0" i="1" baseline="-25000" smtClean="0">
                                <a:latin typeface="Cambria Math" panose="02040503050406030204" pitchFamily="18" charset="0"/>
                                <a:cs typeface="Arial" pitchFamily="34" charset="0"/>
                              </a:rPr>
                              <m:t>𝑥</m:t>
                            </m:r>
                          </m:e>
                          <m:sub>
                            <m:r>
                              <a:rPr lang="en-US" sz="1800" b="0" i="1" baseline="-25000" smtClean="0">
                                <a:latin typeface="Cambria Math" panose="02040503050406030204" pitchFamily="18" charset="0"/>
                                <a:cs typeface="Arial" pitchFamily="34" charset="0"/>
                              </a:rPr>
                              <m:t> </m:t>
                            </m:r>
                            <m:r>
                              <a:rPr lang="en-US" sz="1800" b="0" i="1" baseline="-25000" smtClean="0">
                                <a:latin typeface="Cambria Math" panose="02040503050406030204" pitchFamily="18" charset="0"/>
                                <a:cs typeface="Arial" pitchFamily="34" charset="0"/>
                              </a:rPr>
                              <m:t>𝑛</m:t>
                            </m:r>
                          </m:sub>
                        </m:sSub>
                      </m:oMath>
                    </m:oMathPara>
                  </a14:m>
                  <a:endParaRPr lang="en-US" sz="1800" baseline="-25000" dirty="0">
                    <a:latin typeface="Calibri" pitchFamily="34" charset="0"/>
                    <a:cs typeface="Arial" pitchFamily="34" charset="0"/>
                  </a:endParaRPr>
                </a:p>
              </p:txBody>
            </p:sp>
          </mc:Choice>
          <mc:Fallback xmlns="">
            <p:sp>
              <p:nvSpPr>
                <p:cNvPr id="99" name="TextBox 98">
                  <a:extLst>
                    <a:ext uri="{FF2B5EF4-FFF2-40B4-BE49-F238E27FC236}">
                      <a16:creationId xmlns:a16="http://schemas.microsoft.com/office/drawing/2014/main" id="{6D5ECFC8-9EDE-4F64-B807-1D45F0B5A907}"/>
                    </a:ext>
                  </a:extLst>
                </p:cNvPr>
                <p:cNvSpPr txBox="1">
                  <a:spLocks noRot="1" noChangeAspect="1" noMove="1" noResize="1" noEditPoints="1" noAdjustHandles="1" noChangeArrowheads="1" noChangeShapeType="1" noTextEdit="1"/>
                </p:cNvSpPr>
                <p:nvPr/>
              </p:nvSpPr>
              <p:spPr>
                <a:xfrm>
                  <a:off x="3087979" y="3084453"/>
                  <a:ext cx="409664" cy="362984"/>
                </a:xfrm>
                <a:prstGeom prst="rect">
                  <a:avLst/>
                </a:prstGeom>
                <a:blipFill>
                  <a:blip r:embed="rId11"/>
                  <a:stretch>
                    <a:fillRect b="-30000"/>
                  </a:stretch>
                </a:blipFill>
                <a:ln w="38100">
                  <a:noFill/>
                </a:ln>
                <a:effectLst/>
              </p:spPr>
              <p:txBody>
                <a:bodyPr/>
                <a:lstStyle/>
                <a:p>
                  <a:r>
                    <a:rPr lang="en-US">
                      <a:noFill/>
                    </a:rPr>
                    <a:t> </a:t>
                  </a:r>
                </a:p>
              </p:txBody>
            </p:sp>
          </mc:Fallback>
        </mc:AlternateContent>
      </p:grpSp>
      <p:grpSp>
        <p:nvGrpSpPr>
          <p:cNvPr id="113" name="Group 112">
            <a:extLst>
              <a:ext uri="{FF2B5EF4-FFF2-40B4-BE49-F238E27FC236}">
                <a16:creationId xmlns:a16="http://schemas.microsoft.com/office/drawing/2014/main" id="{3FB3C681-2080-4B78-BA25-B00BCBA0BA4C}"/>
              </a:ext>
            </a:extLst>
          </p:cNvPr>
          <p:cNvGrpSpPr/>
          <p:nvPr/>
        </p:nvGrpSpPr>
        <p:grpSpPr>
          <a:xfrm>
            <a:off x="3168624" y="3767347"/>
            <a:ext cx="5135850" cy="323165"/>
            <a:chOff x="3168624" y="3767347"/>
            <a:chExt cx="5135850" cy="323165"/>
          </a:xfrm>
        </p:grpSpPr>
        <p:cxnSp>
          <p:nvCxnSpPr>
            <p:cNvPr id="18" name="Straight Connector 17">
              <a:extLst>
                <a:ext uri="{FF2B5EF4-FFF2-40B4-BE49-F238E27FC236}">
                  <a16:creationId xmlns:a16="http://schemas.microsoft.com/office/drawing/2014/main" id="{E8732350-8AE1-4547-8556-9BA589508069}"/>
                </a:ext>
              </a:extLst>
            </p:cNvPr>
            <p:cNvCxnSpPr/>
            <p:nvPr/>
          </p:nvCxnSpPr>
          <p:spPr>
            <a:xfrm>
              <a:off x="3168624" y="4052070"/>
              <a:ext cx="529092"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B038D692-A628-4DD8-B59C-9961F7F3745E}"/>
                    </a:ext>
                  </a:extLst>
                </p:cNvPr>
                <p:cNvSpPr txBox="1"/>
                <p:nvPr/>
              </p:nvSpPr>
              <p:spPr>
                <a:xfrm>
                  <a:off x="3732474" y="3767347"/>
                  <a:ext cx="4572000" cy="323165"/>
                </a:xfrm>
                <a:prstGeom prst="rect">
                  <a:avLst/>
                </a:prstGeom>
                <a:noFill/>
              </p:spPr>
              <p:txBody>
                <a:bodyPr wrap="square">
                  <a:spAutoFit/>
                </a:bodyPr>
                <a:lstStyle/>
                <a:p>
                  <a:pPr defTabSz="685800"/>
                  <a:r>
                    <a:rPr lang="en-US" sz="1500" dirty="0">
                      <a:solidFill>
                        <a:prstClr val="black"/>
                      </a:solidFill>
                      <a:latin typeface="+mj-lt"/>
                    </a:rPr>
                    <a:t>Ciphertext scaling: Enc </a:t>
                  </a:r>
                  <a14:m>
                    <m:oMath xmlns:m="http://schemas.openxmlformats.org/officeDocument/2006/math">
                      <m:r>
                        <a:rPr lang="en-US" sz="1500">
                          <a:solidFill>
                            <a:prstClr val="black"/>
                          </a:solidFill>
                          <a:latin typeface="Cambria Math" panose="02040503050406030204" pitchFamily="18" charset="0"/>
                        </a:rPr>
                        <m:t>(</m:t>
                      </m:r>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sub>
                      </m:sSub>
                      <m:r>
                        <a:rPr lang="en-US" sz="1500">
                          <a:solidFill>
                            <a:prstClr val="black"/>
                          </a:solidFill>
                          <a:latin typeface="Cambria Math" panose="02040503050406030204" pitchFamily="18" charset="0"/>
                        </a:rPr>
                        <m:t>)</m:t>
                      </m:r>
                    </m:oMath>
                  </a14:m>
                  <a:r>
                    <a:rPr lang="en-US" sz="1500" dirty="0">
                      <a:solidFill>
                        <a:prstClr val="black"/>
                      </a:solidFill>
                      <a:latin typeface="+mj-lt"/>
                    </a:rPr>
                    <a:t> x </a:t>
                  </a:r>
                  <a14:m>
                    <m:oMath xmlns:m="http://schemas.openxmlformats.org/officeDocument/2006/math">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sub>
                      </m:sSub>
                    </m:oMath>
                  </a14:m>
                  <a:r>
                    <a:rPr lang="en-US" sz="1500" dirty="0">
                      <a:solidFill>
                        <a:prstClr val="black"/>
                      </a:solidFill>
                      <a:latin typeface="+mj-lt"/>
                    </a:rPr>
                    <a:t> </a:t>
                  </a:r>
                  <a:r>
                    <a:rPr lang="en-US" sz="1500" dirty="0">
                      <a:solidFill>
                        <a:prstClr val="black"/>
                      </a:solidFill>
                      <a:latin typeface="+mj-lt"/>
                      <a:sym typeface="Wingdings" panose="05000000000000000000" pitchFamily="2" charset="2"/>
                    </a:rPr>
                    <a:t> </a:t>
                  </a:r>
                  <a:r>
                    <a:rPr lang="en-US" sz="1500" dirty="0">
                      <a:solidFill>
                        <a:prstClr val="black"/>
                      </a:solidFill>
                      <a:latin typeface="+mj-lt"/>
                    </a:rPr>
                    <a:t>Enc </a:t>
                  </a:r>
                  <a14:m>
                    <m:oMath xmlns:m="http://schemas.openxmlformats.org/officeDocument/2006/math">
                      <m:r>
                        <a:rPr lang="en-US" sz="1500" smtClean="0">
                          <a:solidFill>
                            <a:prstClr val="black"/>
                          </a:solidFill>
                          <a:latin typeface="Cambria Math" panose="02040503050406030204" pitchFamily="18" charset="0"/>
                        </a:rPr>
                        <m:t>(</m:t>
                      </m:r>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sub>
                      </m:sSub>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sub>
                      </m:sSub>
                      <m:r>
                        <a:rPr lang="en-US" sz="1500" smtClean="0">
                          <a:solidFill>
                            <a:prstClr val="black"/>
                          </a:solidFill>
                          <a:latin typeface="Cambria Math" panose="02040503050406030204" pitchFamily="18" charset="0"/>
                        </a:rPr>
                        <m:t>)</m:t>
                      </m:r>
                    </m:oMath>
                  </a14:m>
                  <a:r>
                    <a:rPr lang="en-US" sz="1500" dirty="0">
                      <a:solidFill>
                        <a:prstClr val="black"/>
                      </a:solidFill>
                      <a:latin typeface="+mj-lt"/>
                    </a:rPr>
                    <a:t> </a:t>
                  </a:r>
                </a:p>
              </p:txBody>
            </p:sp>
          </mc:Choice>
          <mc:Fallback xmlns="">
            <p:sp>
              <p:nvSpPr>
                <p:cNvPr id="101" name="TextBox 100">
                  <a:extLst>
                    <a:ext uri="{FF2B5EF4-FFF2-40B4-BE49-F238E27FC236}">
                      <a16:creationId xmlns:a16="http://schemas.microsoft.com/office/drawing/2014/main" id="{B038D692-A628-4DD8-B59C-9961F7F3745E}"/>
                    </a:ext>
                  </a:extLst>
                </p:cNvPr>
                <p:cNvSpPr txBox="1">
                  <a:spLocks noRot="1" noChangeAspect="1" noMove="1" noResize="1" noEditPoints="1" noAdjustHandles="1" noChangeArrowheads="1" noChangeShapeType="1" noTextEdit="1"/>
                </p:cNvSpPr>
                <p:nvPr/>
              </p:nvSpPr>
              <p:spPr>
                <a:xfrm>
                  <a:off x="3732474" y="3767347"/>
                  <a:ext cx="4572000" cy="323165"/>
                </a:xfrm>
                <a:prstGeom prst="rect">
                  <a:avLst/>
                </a:prstGeom>
                <a:blipFill>
                  <a:blip r:embed="rId12"/>
                  <a:stretch>
                    <a:fillRect l="-533" t="-5660" b="-20755"/>
                  </a:stretch>
                </a:blipFill>
              </p:spPr>
              <p:txBody>
                <a:bodyPr/>
                <a:lstStyle/>
                <a:p>
                  <a:r>
                    <a:rPr lang="en-US">
                      <a:noFill/>
                    </a:rPr>
                    <a:t> </a:t>
                  </a:r>
                </a:p>
              </p:txBody>
            </p:sp>
          </mc:Fallback>
        </mc:AlternateContent>
      </p:grpSp>
      <p:grpSp>
        <p:nvGrpSpPr>
          <p:cNvPr id="114" name="Group 113">
            <a:extLst>
              <a:ext uri="{FF2B5EF4-FFF2-40B4-BE49-F238E27FC236}">
                <a16:creationId xmlns:a16="http://schemas.microsoft.com/office/drawing/2014/main" id="{653BC827-1A6A-43B8-9165-93AFB5EDA703}"/>
              </a:ext>
            </a:extLst>
          </p:cNvPr>
          <p:cNvGrpSpPr/>
          <p:nvPr/>
        </p:nvGrpSpPr>
        <p:grpSpPr>
          <a:xfrm>
            <a:off x="2740808" y="4151147"/>
            <a:ext cx="6513808" cy="323165"/>
            <a:chOff x="2740808" y="4151147"/>
            <a:chExt cx="6513808" cy="323165"/>
          </a:xfrm>
        </p:grpSpPr>
        <p:cxnSp>
          <p:nvCxnSpPr>
            <p:cNvPr id="102" name="Straight Connector 101">
              <a:extLst>
                <a:ext uri="{FF2B5EF4-FFF2-40B4-BE49-F238E27FC236}">
                  <a16:creationId xmlns:a16="http://schemas.microsoft.com/office/drawing/2014/main" id="{C8A2E5A3-37FB-46F1-9E01-33DC10C7541E}"/>
                </a:ext>
              </a:extLst>
            </p:cNvPr>
            <p:cNvCxnSpPr/>
            <p:nvPr/>
          </p:nvCxnSpPr>
          <p:spPr>
            <a:xfrm>
              <a:off x="2740808" y="4345358"/>
              <a:ext cx="529092"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11646954-7DBE-458D-8F8F-6E4E73F2521C}"/>
                    </a:ext>
                  </a:extLst>
                </p:cNvPr>
                <p:cNvSpPr txBox="1"/>
                <p:nvPr/>
              </p:nvSpPr>
              <p:spPr>
                <a:xfrm>
                  <a:off x="3203534" y="4151147"/>
                  <a:ext cx="6051082" cy="323165"/>
                </a:xfrm>
                <a:prstGeom prst="rect">
                  <a:avLst/>
                </a:prstGeom>
                <a:noFill/>
              </p:spPr>
              <p:txBody>
                <a:bodyPr wrap="square">
                  <a:spAutoFit/>
                </a:bodyPr>
                <a:lstStyle/>
                <a:p>
                  <a:pPr defTabSz="685800"/>
                  <a:r>
                    <a:rPr lang="en-US" sz="1500" dirty="0">
                      <a:solidFill>
                        <a:prstClr val="black"/>
                      </a:solidFill>
                      <a:latin typeface="+mj-lt"/>
                    </a:rPr>
                    <a:t>Ciphertext Addition: Enc </a:t>
                  </a:r>
                  <a14:m>
                    <m:oMath xmlns:m="http://schemas.openxmlformats.org/officeDocument/2006/math">
                      <m:r>
                        <a:rPr lang="en-US" sz="1500">
                          <a:solidFill>
                            <a:prstClr val="black"/>
                          </a:solidFill>
                          <a:latin typeface="Cambria Math" panose="02040503050406030204" pitchFamily="18" charset="0"/>
                        </a:rPr>
                        <m:t>(</m:t>
                      </m:r>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sub>
                      </m:sSub>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sub>
                      </m:sSub>
                      <m:r>
                        <a:rPr lang="en-US" sz="1500">
                          <a:solidFill>
                            <a:prstClr val="black"/>
                          </a:solidFill>
                          <a:latin typeface="Cambria Math" panose="02040503050406030204" pitchFamily="18" charset="0"/>
                        </a:rPr>
                        <m:t>)</m:t>
                      </m:r>
                      <m:r>
                        <a:rPr lang="en-US" sz="1500" i="1">
                          <a:solidFill>
                            <a:prstClr val="black"/>
                          </a:solidFill>
                          <a:latin typeface="Cambria Math" panose="02040503050406030204" pitchFamily="18" charset="0"/>
                        </a:rPr>
                        <m:t> </m:t>
                      </m:r>
                    </m:oMath>
                  </a14:m>
                  <a:r>
                    <a:rPr lang="en-US" sz="1500" dirty="0">
                      <a:solidFill>
                        <a:prstClr val="black"/>
                      </a:solidFill>
                      <a:latin typeface="+mj-lt"/>
                    </a:rPr>
                    <a:t>+ Enc </a:t>
                  </a:r>
                  <a14:m>
                    <m:oMath xmlns:m="http://schemas.openxmlformats.org/officeDocument/2006/math">
                      <m:d>
                        <m:dPr>
                          <m:ctrlPr>
                            <a:rPr lang="en-US" sz="1500" i="1">
                              <a:solidFill>
                                <a:prstClr val="black"/>
                              </a:solidFill>
                              <a:latin typeface="Cambria Math" panose="02040503050406030204" pitchFamily="18" charset="0"/>
                            </a:rPr>
                          </m:ctrlPr>
                        </m:dPr>
                        <m:e>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r>
                                <a:rPr lang="en-US" sz="1500" b="0" i="1" smtClean="0">
                                  <a:latin typeface="Cambria Math" panose="02040503050406030204" pitchFamily="18" charset="0"/>
                                  <a:cs typeface="Arial" pitchFamily="34" charset="0"/>
                                </a:rPr>
                                <m:t>+1</m:t>
                              </m:r>
                            </m:sub>
                          </m:sSub>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r>
                                <a:rPr lang="en-US" sz="1500" b="0" i="1" smtClean="0">
                                  <a:latin typeface="Cambria Math" panose="02040503050406030204" pitchFamily="18" charset="0"/>
                                  <a:cs typeface="Arial" pitchFamily="34" charset="0"/>
                                </a:rPr>
                                <m:t>+1</m:t>
                              </m:r>
                            </m:sub>
                          </m:sSub>
                        </m:e>
                      </m:d>
                    </m:oMath>
                  </a14:m>
                  <a:r>
                    <a:rPr lang="en-US" sz="1500" dirty="0">
                      <a:solidFill>
                        <a:prstClr val="black"/>
                      </a:solidFill>
                      <a:latin typeface="+mj-lt"/>
                      <a:sym typeface="Wingdings" panose="05000000000000000000" pitchFamily="2" charset="2"/>
                    </a:rPr>
                    <a:t>  </a:t>
                  </a:r>
                  <a:r>
                    <a:rPr lang="en-US" sz="1500" dirty="0">
                      <a:solidFill>
                        <a:prstClr val="black"/>
                      </a:solidFill>
                      <a:latin typeface="+mj-lt"/>
                    </a:rPr>
                    <a:t>Enc </a:t>
                  </a:r>
                  <a14:m>
                    <m:oMath xmlns:m="http://schemas.openxmlformats.org/officeDocument/2006/math">
                      <m:r>
                        <a:rPr lang="en-US" sz="1500">
                          <a:solidFill>
                            <a:prstClr val="black"/>
                          </a:solidFill>
                          <a:latin typeface="Cambria Math" panose="02040503050406030204" pitchFamily="18" charset="0"/>
                        </a:rPr>
                        <m:t>(</m:t>
                      </m:r>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sub>
                      </m:sSub>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sub>
                      </m:sSub>
                      <m:r>
                        <a:rPr lang="en-US" sz="1500" b="0" i="0" smtClean="0">
                          <a:latin typeface="Cambria Math" panose="02040503050406030204" pitchFamily="18" charset="0"/>
                          <a:cs typeface="Arial" pitchFamily="34" charset="0"/>
                        </a:rPr>
                        <m:t>+</m:t>
                      </m:r>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r>
                            <a:rPr lang="en-US" sz="1500" b="0" i="1" smtClean="0">
                              <a:latin typeface="Cambria Math" panose="02040503050406030204" pitchFamily="18" charset="0"/>
                              <a:cs typeface="Arial" pitchFamily="34" charset="0"/>
                            </a:rPr>
                            <m:t>+1</m:t>
                          </m:r>
                        </m:sub>
                      </m:sSub>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r>
                            <a:rPr lang="en-US" sz="1500" b="0" i="1" smtClean="0">
                              <a:latin typeface="Cambria Math" panose="02040503050406030204" pitchFamily="18" charset="0"/>
                              <a:cs typeface="Arial" pitchFamily="34" charset="0"/>
                            </a:rPr>
                            <m:t>+1</m:t>
                          </m:r>
                        </m:sub>
                      </m:sSub>
                      <m:r>
                        <a:rPr lang="en-US" sz="1500" b="0" i="0" smtClean="0">
                          <a:solidFill>
                            <a:prstClr val="black"/>
                          </a:solidFill>
                          <a:latin typeface="Cambria Math" panose="02040503050406030204" pitchFamily="18" charset="0"/>
                        </a:rPr>
                        <m:t>)</m:t>
                      </m:r>
                    </m:oMath>
                  </a14:m>
                  <a:endParaRPr lang="en-US" sz="1500" dirty="0">
                    <a:solidFill>
                      <a:prstClr val="black"/>
                    </a:solidFill>
                    <a:latin typeface="+mj-lt"/>
                  </a:endParaRPr>
                </a:p>
              </p:txBody>
            </p:sp>
          </mc:Choice>
          <mc:Fallback xmlns="">
            <p:sp>
              <p:nvSpPr>
                <p:cNvPr id="103" name="TextBox 102">
                  <a:extLst>
                    <a:ext uri="{FF2B5EF4-FFF2-40B4-BE49-F238E27FC236}">
                      <a16:creationId xmlns:a16="http://schemas.microsoft.com/office/drawing/2014/main" id="{11646954-7DBE-458D-8F8F-6E4E73F2521C}"/>
                    </a:ext>
                  </a:extLst>
                </p:cNvPr>
                <p:cNvSpPr txBox="1">
                  <a:spLocks noRot="1" noChangeAspect="1" noMove="1" noResize="1" noEditPoints="1" noAdjustHandles="1" noChangeArrowheads="1" noChangeShapeType="1" noTextEdit="1"/>
                </p:cNvSpPr>
                <p:nvPr/>
              </p:nvSpPr>
              <p:spPr>
                <a:xfrm>
                  <a:off x="3203534" y="4151147"/>
                  <a:ext cx="6051082" cy="323165"/>
                </a:xfrm>
                <a:prstGeom prst="rect">
                  <a:avLst/>
                </a:prstGeom>
                <a:blipFill>
                  <a:blip r:embed="rId13"/>
                  <a:stretch>
                    <a:fillRect l="-403" t="-5660" b="-18868"/>
                  </a:stretch>
                </a:blipFill>
              </p:spPr>
              <p:txBody>
                <a:bodyPr/>
                <a:lstStyle/>
                <a:p>
                  <a:r>
                    <a:rPr lang="en-US">
                      <a:noFill/>
                    </a:rPr>
                    <a:t> </a:t>
                  </a:r>
                </a:p>
              </p:txBody>
            </p:sp>
          </mc:Fallback>
        </mc:AlternateContent>
      </p:grpSp>
      <p:grpSp>
        <p:nvGrpSpPr>
          <p:cNvPr id="115" name="Group 114">
            <a:extLst>
              <a:ext uri="{FF2B5EF4-FFF2-40B4-BE49-F238E27FC236}">
                <a16:creationId xmlns:a16="http://schemas.microsoft.com/office/drawing/2014/main" id="{F36F1C97-9F31-43B2-A1FD-5F4D55E71ECE}"/>
              </a:ext>
            </a:extLst>
          </p:cNvPr>
          <p:cNvGrpSpPr/>
          <p:nvPr/>
        </p:nvGrpSpPr>
        <p:grpSpPr>
          <a:xfrm>
            <a:off x="2095334" y="4051574"/>
            <a:ext cx="4678926" cy="821927"/>
            <a:chOff x="2095334" y="4051574"/>
            <a:chExt cx="4678926" cy="821927"/>
          </a:xfrm>
        </p:grpSpPr>
        <p:cxnSp>
          <p:nvCxnSpPr>
            <p:cNvPr id="104" name="Straight Connector 103">
              <a:extLst>
                <a:ext uri="{FF2B5EF4-FFF2-40B4-BE49-F238E27FC236}">
                  <a16:creationId xmlns:a16="http://schemas.microsoft.com/office/drawing/2014/main" id="{7994091B-4664-4C95-A5D3-A8B8FFA81932}"/>
                </a:ext>
              </a:extLst>
            </p:cNvPr>
            <p:cNvCxnSpPr/>
            <p:nvPr/>
          </p:nvCxnSpPr>
          <p:spPr>
            <a:xfrm>
              <a:off x="2176178" y="4051574"/>
              <a:ext cx="5290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71F1E8B2-C690-4B35-9D65-2071A43CE8FE}"/>
                </a:ext>
              </a:extLst>
            </p:cNvPr>
            <p:cNvSpPr txBox="1"/>
            <p:nvPr/>
          </p:nvSpPr>
          <p:spPr>
            <a:xfrm>
              <a:off x="2095334" y="4534947"/>
              <a:ext cx="4678926" cy="338554"/>
            </a:xfrm>
            <a:prstGeom prst="rect">
              <a:avLst/>
            </a:prstGeom>
            <a:noFill/>
          </p:spPr>
          <p:txBody>
            <a:bodyPr wrap="square">
              <a:spAutoFit/>
            </a:bodyPr>
            <a:lstStyle/>
            <a:p>
              <a:r>
                <a:rPr lang="en-US" sz="1600" dirty="0">
                  <a:solidFill>
                    <a:srgbClr val="FF0000"/>
                  </a:solidFill>
                  <a:latin typeface="+mj-lt"/>
                </a:rPr>
                <a:t>How to support non-linear activations?</a:t>
              </a:r>
              <a:endParaRPr lang="en-US" sz="1600" dirty="0">
                <a:solidFill>
                  <a:srgbClr val="FF0000"/>
                </a:solidFill>
              </a:endParaRPr>
            </a:p>
          </p:txBody>
        </p:sp>
        <p:cxnSp>
          <p:nvCxnSpPr>
            <p:cNvPr id="110" name="Straight Arrow Connector 109">
              <a:extLst>
                <a:ext uri="{FF2B5EF4-FFF2-40B4-BE49-F238E27FC236}">
                  <a16:creationId xmlns:a16="http://schemas.microsoft.com/office/drawing/2014/main" id="{0B586B3B-8A76-4A2C-8B32-906F30B9EC3E}"/>
                </a:ext>
              </a:extLst>
            </p:cNvPr>
            <p:cNvCxnSpPr>
              <a:cxnSpLocks/>
            </p:cNvCxnSpPr>
            <p:nvPr/>
          </p:nvCxnSpPr>
          <p:spPr>
            <a:xfrm>
              <a:off x="2431929" y="4051574"/>
              <a:ext cx="8795" cy="5572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Audio 7">
            <a:hlinkClick r:id="" action="ppaction://media"/>
            <a:extLst>
              <a:ext uri="{FF2B5EF4-FFF2-40B4-BE49-F238E27FC236}">
                <a16:creationId xmlns:a16="http://schemas.microsoft.com/office/drawing/2014/main" id="{D92E4B79-6595-4EC7-A143-74DC8AFDFF23}"/>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589509170"/>
      </p:ext>
    </p:extLst>
  </p:cSld>
  <p:clrMapOvr>
    <a:masterClrMapping/>
  </p:clrMapOvr>
  <mc:AlternateContent xmlns:mc="http://schemas.openxmlformats.org/markup-compatibility/2006" xmlns:p14="http://schemas.microsoft.com/office/powerpoint/2010/main">
    <mc:Choice Requires="p14">
      <p:transition spd="slow" p14:dur="2000" advTm="36041"/>
    </mc:Choice>
    <mc:Fallback xmlns="">
      <p:transition spd="slow" advTm="36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wipe(left)">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left)">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wipe(up)">
                                      <p:cBhvr>
                                        <p:cTn id="2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8"/>
                </p:tgtEl>
              </p:cMediaNode>
            </p:audio>
          </p:childTnLst>
        </p:cTn>
      </p:par>
    </p:tnLst>
    <p:bldLst>
      <p:bldP spid="9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Previous works: approximation</a:t>
            </a:r>
          </a:p>
        </p:txBody>
      </p:sp>
      <p:sp>
        <p:nvSpPr>
          <p:cNvPr id="5" name="Slide Number Placeholder 4">
            <a:extLst>
              <a:ext uri="{FF2B5EF4-FFF2-40B4-BE49-F238E27FC236}">
                <a16:creationId xmlns:a16="http://schemas.microsoft.com/office/drawing/2014/main" id="{9B278848-FA59-412B-96DA-A9DA23710D59}"/>
              </a:ext>
            </a:extLst>
          </p:cNvPr>
          <p:cNvSpPr>
            <a:spLocks noGrp="1"/>
          </p:cNvSpPr>
          <p:nvPr>
            <p:ph type="sldNum"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8</a:t>
            </a:fld>
            <a:endParaRPr lang="en" kern="0">
              <a:latin typeface="Arial"/>
              <a:cs typeface="Arial"/>
              <a:sym typeface="Arial"/>
            </a:endParaRPr>
          </a:p>
        </p:txBody>
      </p:sp>
      <p:sp>
        <p:nvSpPr>
          <p:cNvPr id="105" name="TextBox 104">
            <a:extLst>
              <a:ext uri="{FF2B5EF4-FFF2-40B4-BE49-F238E27FC236}">
                <a16:creationId xmlns:a16="http://schemas.microsoft.com/office/drawing/2014/main" id="{3DA60942-4305-4BF0-9E74-CEC00874D0EA}"/>
              </a:ext>
            </a:extLst>
          </p:cNvPr>
          <p:cNvSpPr txBox="1"/>
          <p:nvPr/>
        </p:nvSpPr>
        <p:spPr>
          <a:xfrm>
            <a:off x="303974" y="3519385"/>
            <a:ext cx="3397871" cy="1338828"/>
          </a:xfrm>
          <a:prstGeom prst="rect">
            <a:avLst/>
          </a:prstGeom>
          <a:noFill/>
        </p:spPr>
        <p:txBody>
          <a:bodyPr wrap="square">
            <a:spAutoFit/>
          </a:bodyPr>
          <a:lstStyle/>
          <a:p>
            <a:pPr marL="285750" indent="-285750">
              <a:buFont typeface="Arial" panose="020B0604020202020204" pitchFamily="34" charset="0"/>
              <a:buChar char="•"/>
            </a:pPr>
            <a:r>
              <a:rPr lang="en-US" dirty="0" err="1">
                <a:latin typeface="+mj-lt"/>
              </a:rPr>
              <a:t>CryptoNets</a:t>
            </a:r>
            <a:r>
              <a:rPr lang="en-US" dirty="0">
                <a:latin typeface="+mj-lt"/>
              </a:rPr>
              <a:t> [Nathan+, ICML’16]</a:t>
            </a:r>
          </a:p>
          <a:p>
            <a:pPr marL="285750" indent="-285750">
              <a:buFont typeface="Arial" panose="020B0604020202020204" pitchFamily="34" charset="0"/>
              <a:buChar char="•"/>
            </a:pPr>
            <a:r>
              <a:rPr lang="en-US" dirty="0">
                <a:latin typeface="+mj-lt"/>
              </a:rPr>
              <a:t>CHET [</a:t>
            </a:r>
            <a:r>
              <a:rPr lang="en-US" dirty="0" err="1">
                <a:latin typeface="+mj-lt"/>
              </a:rPr>
              <a:t>Datha</a:t>
            </a:r>
            <a:r>
              <a:rPr lang="en-US" dirty="0">
                <a:latin typeface="+mj-lt"/>
              </a:rPr>
              <a:t>+, PLDI’19]</a:t>
            </a:r>
          </a:p>
          <a:p>
            <a:pPr marL="285750" indent="-285750">
              <a:buFont typeface="Arial" panose="020B0604020202020204" pitchFamily="34" charset="0"/>
              <a:buChar char="•"/>
            </a:pPr>
            <a:r>
              <a:rPr lang="en-US" dirty="0">
                <a:latin typeface="+mj-lt"/>
              </a:rPr>
              <a:t>Faster </a:t>
            </a:r>
            <a:r>
              <a:rPr lang="en-US" dirty="0" err="1">
                <a:latin typeface="+mj-lt"/>
              </a:rPr>
              <a:t>CryptoNets</a:t>
            </a:r>
            <a:r>
              <a:rPr lang="en-US" dirty="0">
                <a:latin typeface="+mj-lt"/>
              </a:rPr>
              <a:t> [Edward+, arxiv’19]</a:t>
            </a:r>
          </a:p>
          <a:p>
            <a:pPr marL="285750" indent="-285750">
              <a:buFont typeface="Arial" panose="020B0604020202020204" pitchFamily="34" charset="0"/>
              <a:buChar char="•"/>
            </a:pPr>
            <a:r>
              <a:rPr lang="en-US" dirty="0" err="1">
                <a:latin typeface="+mj-lt"/>
              </a:rPr>
              <a:t>LoLa</a:t>
            </a:r>
            <a:r>
              <a:rPr lang="en-US" dirty="0">
                <a:latin typeface="+mj-lt"/>
              </a:rPr>
              <a:t> [Alon+, ICML’19]</a:t>
            </a:r>
          </a:p>
          <a:p>
            <a:pPr marL="285750" indent="-285750">
              <a:buFont typeface="Arial" panose="020B0604020202020204" pitchFamily="34" charset="0"/>
              <a:buChar char="•"/>
            </a:pPr>
            <a:r>
              <a:rPr lang="en-US" dirty="0" err="1">
                <a:latin typeface="+mj-lt"/>
              </a:rPr>
              <a:t>DiNN</a:t>
            </a:r>
            <a:r>
              <a:rPr lang="en-US" dirty="0">
                <a:latin typeface="+mj-lt"/>
              </a:rPr>
              <a:t> [Florian+, Security’17] </a:t>
            </a:r>
          </a:p>
          <a:p>
            <a:pPr marL="285750" indent="-285750">
              <a:buFont typeface="Arial" panose="020B0604020202020204" pitchFamily="34" charset="0"/>
              <a:buChar char="•"/>
            </a:pPr>
            <a:r>
              <a:rPr lang="en-US" dirty="0">
                <a:latin typeface="+mj-lt"/>
              </a:rPr>
              <a:t>TAPAS [Amartya+, ICML’18]</a:t>
            </a:r>
          </a:p>
        </p:txBody>
      </p:sp>
      <p:pic>
        <p:nvPicPr>
          <p:cNvPr id="107" name="Picture 106">
            <a:extLst>
              <a:ext uri="{FF2B5EF4-FFF2-40B4-BE49-F238E27FC236}">
                <a16:creationId xmlns:a16="http://schemas.microsoft.com/office/drawing/2014/main" id="{06601B5C-467B-47C8-9DC1-759BBB8903F2}"/>
              </a:ext>
            </a:extLst>
          </p:cNvPr>
          <p:cNvPicPr>
            <a:picLocks noChangeAspect="1"/>
          </p:cNvPicPr>
          <p:nvPr/>
        </p:nvPicPr>
        <p:blipFill>
          <a:blip r:embed="rId6"/>
          <a:stretch>
            <a:fillRect/>
          </a:stretch>
        </p:blipFill>
        <p:spPr>
          <a:xfrm>
            <a:off x="3713795" y="2600555"/>
            <a:ext cx="2492514" cy="2452891"/>
          </a:xfrm>
          <a:prstGeom prst="rect">
            <a:avLst/>
          </a:prstGeom>
        </p:spPr>
      </p:pic>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88C11D7-2BC2-4E4F-A9B9-0BE4FD227642}"/>
                  </a:ext>
                </a:extLst>
              </p:cNvPr>
              <p:cNvSpPr txBox="1"/>
              <p:nvPr/>
            </p:nvSpPr>
            <p:spPr>
              <a:xfrm>
                <a:off x="246322" y="2858561"/>
                <a:ext cx="3108936" cy="584775"/>
              </a:xfrm>
              <a:prstGeom prst="rect">
                <a:avLst/>
              </a:prstGeom>
              <a:noFill/>
            </p:spPr>
            <p:txBody>
              <a:bodyPr wrap="square">
                <a:spAutoFit/>
              </a:bodyPr>
              <a:lstStyle/>
              <a:p>
                <a:pPr defTabSz="685800"/>
                <a:r>
                  <a:rPr lang="en-US" sz="1800" b="1" dirty="0">
                    <a:solidFill>
                      <a:prstClr val="black"/>
                    </a:solidFill>
                    <a:latin typeface="+mj-lt"/>
                  </a:rPr>
                  <a:t>Activation approximation:</a:t>
                </a:r>
                <a:endParaRPr lang="en-US" sz="1800" b="1" i="1" dirty="0">
                  <a:latin typeface="Cambria Math" panose="02040503050406030204" pitchFamily="18" charset="0"/>
                  <a:cs typeface="Arial" pitchFamily="34" charset="0"/>
                </a:endParaRPr>
              </a:p>
              <a:p>
                <a:pPr defTabSz="685800"/>
                <a14:m>
                  <m:oMathPara xmlns:m="http://schemas.openxmlformats.org/officeDocument/2006/math">
                    <m:oMathParaPr>
                      <m:jc m:val="left"/>
                    </m:oMathParaPr>
                    <m:oMath xmlns:m="http://schemas.openxmlformats.org/officeDocument/2006/math">
                      <m:r>
                        <a:rPr lang="en-US" sz="1400" i="1">
                          <a:latin typeface="Cambria Math" panose="02040503050406030204" pitchFamily="18" charset="0"/>
                          <a:cs typeface="Arial" pitchFamily="34" charset="0"/>
                        </a:rPr>
                        <m:t>𝑅𝑒𝐿𝑈</m:t>
                      </m:r>
                      <m:d>
                        <m:dPr>
                          <m:ctrlPr>
                            <a:rPr lang="en-US" sz="1400" i="1">
                              <a:latin typeface="Cambria Math" panose="02040503050406030204" pitchFamily="18" charset="0"/>
                              <a:cs typeface="Arial" pitchFamily="34" charset="0"/>
                            </a:rPr>
                          </m:ctrlPr>
                        </m:dPr>
                        <m:e>
                          <m:r>
                            <a:rPr lang="en-US" sz="1400" i="1">
                              <a:latin typeface="Cambria Math" panose="02040503050406030204" pitchFamily="18" charset="0"/>
                              <a:cs typeface="Arial" pitchFamily="34" charset="0"/>
                            </a:rPr>
                            <m:t>𝑥</m:t>
                          </m:r>
                        </m:e>
                      </m:d>
                      <m:r>
                        <a:rPr lang="en-US" sz="1400" i="1">
                          <a:latin typeface="Cambria Math" panose="02040503050406030204" pitchFamily="18" charset="0"/>
                          <a:cs typeface="Arial" pitchFamily="34" charset="0"/>
                        </a:rPr>
                        <m:t>=</m:t>
                      </m:r>
                      <m:func>
                        <m:funcPr>
                          <m:ctrlPr>
                            <a:rPr lang="en-US" sz="1400" i="1">
                              <a:latin typeface="Cambria Math" panose="02040503050406030204" pitchFamily="18" charset="0"/>
                              <a:cs typeface="Arial" pitchFamily="34" charset="0"/>
                            </a:rPr>
                          </m:ctrlPr>
                        </m:funcPr>
                        <m:fName>
                          <m:r>
                            <m:rPr>
                              <m:sty m:val="p"/>
                            </m:rPr>
                            <a:rPr lang="en-US" sz="1400">
                              <a:latin typeface="Cambria Math" panose="02040503050406030204" pitchFamily="18" charset="0"/>
                              <a:cs typeface="Arial" pitchFamily="34" charset="0"/>
                            </a:rPr>
                            <m:t>max</m:t>
                          </m:r>
                        </m:fName>
                        <m:e>
                          <m:d>
                            <m:dPr>
                              <m:ctrlPr>
                                <a:rPr lang="en-US" sz="1400" i="1">
                                  <a:latin typeface="Cambria Math" panose="02040503050406030204" pitchFamily="18" charset="0"/>
                                  <a:cs typeface="Arial" pitchFamily="34" charset="0"/>
                                </a:rPr>
                              </m:ctrlPr>
                            </m:dPr>
                            <m:e>
                              <m:r>
                                <a:rPr lang="en-US" sz="1400" i="1">
                                  <a:latin typeface="Cambria Math" panose="02040503050406030204" pitchFamily="18" charset="0"/>
                                  <a:cs typeface="Arial" pitchFamily="34" charset="0"/>
                                </a:rPr>
                                <m:t>0,</m:t>
                              </m:r>
                              <m:r>
                                <a:rPr lang="en-US" sz="1400" i="1">
                                  <a:latin typeface="Cambria Math" panose="02040503050406030204" pitchFamily="18" charset="0"/>
                                  <a:cs typeface="Arial" pitchFamily="34" charset="0"/>
                                </a:rPr>
                                <m:t>𝑥</m:t>
                              </m:r>
                            </m:e>
                          </m:d>
                        </m:e>
                      </m:func>
                      <m:r>
                        <a:rPr lang="en-US" sz="1400" i="1">
                          <a:latin typeface="Cambria Math" panose="02040503050406030204" pitchFamily="18" charset="0"/>
                          <a:cs typeface="Arial" pitchFamily="34" charset="0"/>
                          <a:sym typeface="Symbol" panose="05050102010706020507" pitchFamily="18" charset="2"/>
                        </a:rPr>
                        <m:t> </m:t>
                      </m:r>
                      <m:r>
                        <a:rPr lang="en-US" sz="1400" i="1">
                          <a:latin typeface="Cambria Math" panose="02040503050406030204" pitchFamily="18" charset="0"/>
                          <a:cs typeface="Arial" pitchFamily="34" charset="0"/>
                          <a:sym typeface="Symbol" panose="05050102010706020507" pitchFamily="18" charset="2"/>
                        </a:rPr>
                        <m:t>𝑥</m:t>
                      </m:r>
                      <m:r>
                        <a:rPr lang="en-US" sz="1400" i="1" baseline="30000">
                          <a:latin typeface="Cambria Math" panose="02040503050406030204" pitchFamily="18" charset="0"/>
                          <a:cs typeface="Arial" pitchFamily="34" charset="0"/>
                          <a:sym typeface="Symbol" panose="05050102010706020507" pitchFamily="18" charset="2"/>
                        </a:rPr>
                        <m:t>2</m:t>
                      </m:r>
                    </m:oMath>
                  </m:oMathPara>
                </a14:m>
                <a:endParaRPr lang="en-US" sz="1400" dirty="0">
                  <a:solidFill>
                    <a:prstClr val="black"/>
                  </a:solidFill>
                  <a:latin typeface="+mj-lt"/>
                </a:endParaRPr>
              </a:p>
            </p:txBody>
          </p:sp>
        </mc:Choice>
        <mc:Fallback xmlns="">
          <p:sp>
            <p:nvSpPr>
              <p:cNvPr id="90" name="TextBox 89">
                <a:extLst>
                  <a:ext uri="{FF2B5EF4-FFF2-40B4-BE49-F238E27FC236}">
                    <a16:creationId xmlns:a16="http://schemas.microsoft.com/office/drawing/2014/main" id="{E88C11D7-2BC2-4E4F-A9B9-0BE4FD227642}"/>
                  </a:ext>
                </a:extLst>
              </p:cNvPr>
              <p:cNvSpPr txBox="1">
                <a:spLocks noRot="1" noChangeAspect="1" noMove="1" noResize="1" noEditPoints="1" noAdjustHandles="1" noChangeArrowheads="1" noChangeShapeType="1" noTextEdit="1"/>
              </p:cNvSpPr>
              <p:nvPr/>
            </p:nvSpPr>
            <p:spPr>
              <a:xfrm>
                <a:off x="246322" y="2858561"/>
                <a:ext cx="3108936" cy="584775"/>
              </a:xfrm>
              <a:prstGeom prst="rect">
                <a:avLst/>
              </a:prstGeom>
              <a:blipFill>
                <a:blip r:embed="rId7"/>
                <a:stretch>
                  <a:fillRect l="-1569" t="-6250"/>
                </a:stretch>
              </a:blipFill>
            </p:spPr>
            <p:txBody>
              <a:bodyPr/>
              <a:lstStyle/>
              <a:p>
                <a:r>
                  <a:rPr lang="en-US">
                    <a:noFill/>
                  </a:rPr>
                  <a:t> </a:t>
                </a:r>
              </a:p>
            </p:txBody>
          </p:sp>
        </mc:Fallback>
      </mc:AlternateContent>
      <p:sp>
        <p:nvSpPr>
          <p:cNvPr id="91" name="TextBox 90">
            <a:extLst>
              <a:ext uri="{FF2B5EF4-FFF2-40B4-BE49-F238E27FC236}">
                <a16:creationId xmlns:a16="http://schemas.microsoft.com/office/drawing/2014/main" id="{22492550-27D6-47E9-AA2B-65E5DF8432FD}"/>
              </a:ext>
            </a:extLst>
          </p:cNvPr>
          <p:cNvSpPr txBox="1"/>
          <p:nvPr/>
        </p:nvSpPr>
        <p:spPr>
          <a:xfrm>
            <a:off x="6218259" y="3503834"/>
            <a:ext cx="3108936" cy="584775"/>
          </a:xfrm>
          <a:prstGeom prst="rect">
            <a:avLst/>
          </a:prstGeom>
          <a:noFill/>
        </p:spPr>
        <p:txBody>
          <a:bodyPr wrap="square">
            <a:spAutoFit/>
          </a:bodyPr>
          <a:lstStyle/>
          <a:p>
            <a:pPr marL="285750" indent="-285750" defTabSz="685800">
              <a:buFont typeface="Arial" panose="020B0604020202020204" pitchFamily="34" charset="0"/>
              <a:buChar char="•"/>
            </a:pPr>
            <a:r>
              <a:rPr lang="en-US" sz="1600" dirty="0">
                <a:solidFill>
                  <a:srgbClr val="FF0000"/>
                </a:solidFill>
                <a:latin typeface="+mj-lt"/>
              </a:rPr>
              <a:t>Large approximation error</a:t>
            </a:r>
          </a:p>
          <a:p>
            <a:pPr marL="285750" indent="-285750" defTabSz="685800">
              <a:buFont typeface="Arial" panose="020B0604020202020204" pitchFamily="34" charset="0"/>
              <a:buChar char="•"/>
            </a:pPr>
            <a:r>
              <a:rPr lang="en-US" sz="1600" dirty="0">
                <a:solidFill>
                  <a:srgbClr val="FF0000"/>
                </a:solidFill>
                <a:latin typeface="+mj-lt"/>
              </a:rPr>
              <a:t>Difficult training</a:t>
            </a:r>
          </a:p>
        </p:txBody>
      </p:sp>
      <p:grpSp>
        <p:nvGrpSpPr>
          <p:cNvPr id="162" name="Group 161">
            <a:extLst>
              <a:ext uri="{FF2B5EF4-FFF2-40B4-BE49-F238E27FC236}">
                <a16:creationId xmlns:a16="http://schemas.microsoft.com/office/drawing/2014/main" id="{E924E6F8-2B2B-4F02-AEEA-40D3862A1883}"/>
              </a:ext>
            </a:extLst>
          </p:cNvPr>
          <p:cNvGrpSpPr/>
          <p:nvPr/>
        </p:nvGrpSpPr>
        <p:grpSpPr>
          <a:xfrm>
            <a:off x="166098" y="913959"/>
            <a:ext cx="1929236" cy="1283133"/>
            <a:chOff x="4752975" y="2959100"/>
            <a:chExt cx="1800225" cy="1189038"/>
          </a:xfrm>
        </p:grpSpPr>
        <p:sp>
          <p:nvSpPr>
            <p:cNvPr id="163" name="Oval 5">
              <a:extLst>
                <a:ext uri="{FF2B5EF4-FFF2-40B4-BE49-F238E27FC236}">
                  <a16:creationId xmlns:a16="http://schemas.microsoft.com/office/drawing/2014/main" id="{02B53770-CD01-4587-95EB-A9577293A985}"/>
                </a:ext>
              </a:extLst>
            </p:cNvPr>
            <p:cNvSpPr>
              <a:spLocks noChangeArrowheads="1"/>
            </p:cNvSpPr>
            <p:nvPr/>
          </p:nvSpPr>
          <p:spPr bwMode="auto">
            <a:xfrm>
              <a:off x="5137150" y="2979738"/>
              <a:ext cx="244475"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Oval 6">
              <a:extLst>
                <a:ext uri="{FF2B5EF4-FFF2-40B4-BE49-F238E27FC236}">
                  <a16:creationId xmlns:a16="http://schemas.microsoft.com/office/drawing/2014/main" id="{0BB41CB6-B9E5-43F9-8CB6-DE4E463B1A34}"/>
                </a:ext>
              </a:extLst>
            </p:cNvPr>
            <p:cNvSpPr>
              <a:spLocks noChangeArrowheads="1"/>
            </p:cNvSpPr>
            <p:nvPr/>
          </p:nvSpPr>
          <p:spPr bwMode="auto">
            <a:xfrm>
              <a:off x="5137150" y="2979738"/>
              <a:ext cx="244475"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Oval 7">
              <a:extLst>
                <a:ext uri="{FF2B5EF4-FFF2-40B4-BE49-F238E27FC236}">
                  <a16:creationId xmlns:a16="http://schemas.microsoft.com/office/drawing/2014/main" id="{BAEFB946-7086-4E52-82A5-D7FBDEE9AEB2}"/>
                </a:ext>
              </a:extLst>
            </p:cNvPr>
            <p:cNvSpPr>
              <a:spLocks noChangeArrowheads="1"/>
            </p:cNvSpPr>
            <p:nvPr/>
          </p:nvSpPr>
          <p:spPr bwMode="auto">
            <a:xfrm>
              <a:off x="5543550" y="2973388"/>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Oval 8">
              <a:extLst>
                <a:ext uri="{FF2B5EF4-FFF2-40B4-BE49-F238E27FC236}">
                  <a16:creationId xmlns:a16="http://schemas.microsoft.com/office/drawing/2014/main" id="{7D5187DF-6E98-44D0-8148-31DF3B38FDD9}"/>
                </a:ext>
              </a:extLst>
            </p:cNvPr>
            <p:cNvSpPr>
              <a:spLocks noChangeArrowheads="1"/>
            </p:cNvSpPr>
            <p:nvPr/>
          </p:nvSpPr>
          <p:spPr bwMode="auto">
            <a:xfrm>
              <a:off x="5543550" y="2973388"/>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Oval 9">
              <a:extLst>
                <a:ext uri="{FF2B5EF4-FFF2-40B4-BE49-F238E27FC236}">
                  <a16:creationId xmlns:a16="http://schemas.microsoft.com/office/drawing/2014/main" id="{C73C83C1-344C-4A49-967E-BBC49B05AE68}"/>
                </a:ext>
              </a:extLst>
            </p:cNvPr>
            <p:cNvSpPr>
              <a:spLocks noChangeArrowheads="1"/>
            </p:cNvSpPr>
            <p:nvPr/>
          </p:nvSpPr>
          <p:spPr bwMode="auto">
            <a:xfrm>
              <a:off x="5934075" y="2973388"/>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Oval 10">
              <a:extLst>
                <a:ext uri="{FF2B5EF4-FFF2-40B4-BE49-F238E27FC236}">
                  <a16:creationId xmlns:a16="http://schemas.microsoft.com/office/drawing/2014/main" id="{B33DDB62-C359-4CAE-AAB9-BCA839502E6D}"/>
                </a:ext>
              </a:extLst>
            </p:cNvPr>
            <p:cNvSpPr>
              <a:spLocks noChangeArrowheads="1"/>
            </p:cNvSpPr>
            <p:nvPr/>
          </p:nvSpPr>
          <p:spPr bwMode="auto">
            <a:xfrm>
              <a:off x="5934075" y="2973388"/>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Oval 11">
              <a:extLst>
                <a:ext uri="{FF2B5EF4-FFF2-40B4-BE49-F238E27FC236}">
                  <a16:creationId xmlns:a16="http://schemas.microsoft.com/office/drawing/2014/main" id="{5D8B4491-E633-40BF-BCF2-E229446EDFFD}"/>
                </a:ext>
              </a:extLst>
            </p:cNvPr>
            <p:cNvSpPr>
              <a:spLocks noChangeArrowheads="1"/>
            </p:cNvSpPr>
            <p:nvPr/>
          </p:nvSpPr>
          <p:spPr bwMode="auto">
            <a:xfrm>
              <a:off x="4919663" y="3432175"/>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Oval 12">
              <a:extLst>
                <a:ext uri="{FF2B5EF4-FFF2-40B4-BE49-F238E27FC236}">
                  <a16:creationId xmlns:a16="http://schemas.microsoft.com/office/drawing/2014/main" id="{C0E86B41-E9AC-4D38-8B80-18490BAD7A10}"/>
                </a:ext>
              </a:extLst>
            </p:cNvPr>
            <p:cNvSpPr>
              <a:spLocks noChangeArrowheads="1"/>
            </p:cNvSpPr>
            <p:nvPr/>
          </p:nvSpPr>
          <p:spPr bwMode="auto">
            <a:xfrm>
              <a:off x="4919663" y="3432175"/>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Oval 13">
              <a:extLst>
                <a:ext uri="{FF2B5EF4-FFF2-40B4-BE49-F238E27FC236}">
                  <a16:creationId xmlns:a16="http://schemas.microsoft.com/office/drawing/2014/main" id="{91D9BB03-2D73-4B1E-B57D-9056FFEF0B63}"/>
                </a:ext>
              </a:extLst>
            </p:cNvPr>
            <p:cNvSpPr>
              <a:spLocks noChangeArrowheads="1"/>
            </p:cNvSpPr>
            <p:nvPr/>
          </p:nvSpPr>
          <p:spPr bwMode="auto">
            <a:xfrm>
              <a:off x="5300663" y="3432175"/>
              <a:ext cx="246063"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Oval 14">
              <a:extLst>
                <a:ext uri="{FF2B5EF4-FFF2-40B4-BE49-F238E27FC236}">
                  <a16:creationId xmlns:a16="http://schemas.microsoft.com/office/drawing/2014/main" id="{3B73EDEF-6D3C-4278-89EE-FCAB7F023208}"/>
                </a:ext>
              </a:extLst>
            </p:cNvPr>
            <p:cNvSpPr>
              <a:spLocks noChangeArrowheads="1"/>
            </p:cNvSpPr>
            <p:nvPr/>
          </p:nvSpPr>
          <p:spPr bwMode="auto">
            <a:xfrm>
              <a:off x="5300663" y="3432175"/>
              <a:ext cx="246063"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Oval 15">
              <a:extLst>
                <a:ext uri="{FF2B5EF4-FFF2-40B4-BE49-F238E27FC236}">
                  <a16:creationId xmlns:a16="http://schemas.microsoft.com/office/drawing/2014/main" id="{7CB2B7DA-267F-4BC6-801B-3D58DBF48E8D}"/>
                </a:ext>
              </a:extLst>
            </p:cNvPr>
            <p:cNvSpPr>
              <a:spLocks noChangeArrowheads="1"/>
            </p:cNvSpPr>
            <p:nvPr/>
          </p:nvSpPr>
          <p:spPr bwMode="auto">
            <a:xfrm>
              <a:off x="5734050" y="3432175"/>
              <a:ext cx="246063"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Oval 16">
              <a:extLst>
                <a:ext uri="{FF2B5EF4-FFF2-40B4-BE49-F238E27FC236}">
                  <a16:creationId xmlns:a16="http://schemas.microsoft.com/office/drawing/2014/main" id="{593FA288-72E9-4704-9193-F3AB7D1C204D}"/>
                </a:ext>
              </a:extLst>
            </p:cNvPr>
            <p:cNvSpPr>
              <a:spLocks noChangeArrowheads="1"/>
            </p:cNvSpPr>
            <p:nvPr/>
          </p:nvSpPr>
          <p:spPr bwMode="auto">
            <a:xfrm>
              <a:off x="5734050" y="3432175"/>
              <a:ext cx="246063"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Oval 17">
              <a:extLst>
                <a:ext uri="{FF2B5EF4-FFF2-40B4-BE49-F238E27FC236}">
                  <a16:creationId xmlns:a16="http://schemas.microsoft.com/office/drawing/2014/main" id="{B655BCB9-C90C-4E82-B0B6-8855101DC37C}"/>
                </a:ext>
              </a:extLst>
            </p:cNvPr>
            <p:cNvSpPr>
              <a:spLocks noChangeArrowheads="1"/>
            </p:cNvSpPr>
            <p:nvPr/>
          </p:nvSpPr>
          <p:spPr bwMode="auto">
            <a:xfrm>
              <a:off x="6118225" y="3432175"/>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Oval 18">
              <a:extLst>
                <a:ext uri="{FF2B5EF4-FFF2-40B4-BE49-F238E27FC236}">
                  <a16:creationId xmlns:a16="http://schemas.microsoft.com/office/drawing/2014/main" id="{BB5AB31C-208F-4B67-819B-F58A4C981263}"/>
                </a:ext>
              </a:extLst>
            </p:cNvPr>
            <p:cNvSpPr>
              <a:spLocks noChangeArrowheads="1"/>
            </p:cNvSpPr>
            <p:nvPr/>
          </p:nvSpPr>
          <p:spPr bwMode="auto">
            <a:xfrm>
              <a:off x="6118225" y="3432175"/>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Rectangle 19">
              <a:extLst>
                <a:ext uri="{FF2B5EF4-FFF2-40B4-BE49-F238E27FC236}">
                  <a16:creationId xmlns:a16="http://schemas.microsoft.com/office/drawing/2014/main" id="{11DD5A5D-2799-4B27-A028-85BC873310CC}"/>
                </a:ext>
              </a:extLst>
            </p:cNvPr>
            <p:cNvSpPr>
              <a:spLocks noChangeArrowheads="1"/>
            </p:cNvSpPr>
            <p:nvPr/>
          </p:nvSpPr>
          <p:spPr bwMode="auto">
            <a:xfrm>
              <a:off x="4964113" y="2959100"/>
              <a:ext cx="1417638" cy="265113"/>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Rectangle 20">
              <a:extLst>
                <a:ext uri="{FF2B5EF4-FFF2-40B4-BE49-F238E27FC236}">
                  <a16:creationId xmlns:a16="http://schemas.microsoft.com/office/drawing/2014/main" id="{C67FF373-FD2E-476F-9B67-223679237F79}"/>
                </a:ext>
              </a:extLst>
            </p:cNvPr>
            <p:cNvSpPr>
              <a:spLocks noChangeArrowheads="1"/>
            </p:cNvSpPr>
            <p:nvPr/>
          </p:nvSpPr>
          <p:spPr bwMode="auto">
            <a:xfrm>
              <a:off x="4752975" y="3422650"/>
              <a:ext cx="1800225" cy="265113"/>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Oval 21">
              <a:extLst>
                <a:ext uri="{FF2B5EF4-FFF2-40B4-BE49-F238E27FC236}">
                  <a16:creationId xmlns:a16="http://schemas.microsoft.com/office/drawing/2014/main" id="{F257E90B-99F2-4497-8D87-904C044B7300}"/>
                </a:ext>
              </a:extLst>
            </p:cNvPr>
            <p:cNvSpPr>
              <a:spLocks noChangeArrowheads="1"/>
            </p:cNvSpPr>
            <p:nvPr/>
          </p:nvSpPr>
          <p:spPr bwMode="auto">
            <a:xfrm>
              <a:off x="5137150" y="3905250"/>
              <a:ext cx="244475" cy="242888"/>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Oval 22">
              <a:extLst>
                <a:ext uri="{FF2B5EF4-FFF2-40B4-BE49-F238E27FC236}">
                  <a16:creationId xmlns:a16="http://schemas.microsoft.com/office/drawing/2014/main" id="{2B248B5B-141B-4713-9E9A-B5D6C616C6BF}"/>
                </a:ext>
              </a:extLst>
            </p:cNvPr>
            <p:cNvSpPr>
              <a:spLocks noChangeArrowheads="1"/>
            </p:cNvSpPr>
            <p:nvPr/>
          </p:nvSpPr>
          <p:spPr bwMode="auto">
            <a:xfrm>
              <a:off x="5137150" y="3905250"/>
              <a:ext cx="244475" cy="242888"/>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Oval 23">
              <a:extLst>
                <a:ext uri="{FF2B5EF4-FFF2-40B4-BE49-F238E27FC236}">
                  <a16:creationId xmlns:a16="http://schemas.microsoft.com/office/drawing/2014/main" id="{B98ADB73-8838-4651-B9FE-8799529B3158}"/>
                </a:ext>
              </a:extLst>
            </p:cNvPr>
            <p:cNvSpPr>
              <a:spLocks noChangeArrowheads="1"/>
            </p:cNvSpPr>
            <p:nvPr/>
          </p:nvSpPr>
          <p:spPr bwMode="auto">
            <a:xfrm>
              <a:off x="5543550" y="3898900"/>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Oval 24">
              <a:extLst>
                <a:ext uri="{FF2B5EF4-FFF2-40B4-BE49-F238E27FC236}">
                  <a16:creationId xmlns:a16="http://schemas.microsoft.com/office/drawing/2014/main" id="{68CA7AC5-CBE4-4B63-A403-7DE401584AB1}"/>
                </a:ext>
              </a:extLst>
            </p:cNvPr>
            <p:cNvSpPr>
              <a:spLocks noChangeArrowheads="1"/>
            </p:cNvSpPr>
            <p:nvPr/>
          </p:nvSpPr>
          <p:spPr bwMode="auto">
            <a:xfrm>
              <a:off x="5543550" y="3898900"/>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Oval 25">
              <a:extLst>
                <a:ext uri="{FF2B5EF4-FFF2-40B4-BE49-F238E27FC236}">
                  <a16:creationId xmlns:a16="http://schemas.microsoft.com/office/drawing/2014/main" id="{F1C4AB1D-8563-4A76-94ED-90008FD6E5FB}"/>
                </a:ext>
              </a:extLst>
            </p:cNvPr>
            <p:cNvSpPr>
              <a:spLocks noChangeArrowheads="1"/>
            </p:cNvSpPr>
            <p:nvPr/>
          </p:nvSpPr>
          <p:spPr bwMode="auto">
            <a:xfrm>
              <a:off x="5934075" y="3898900"/>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Oval 26">
              <a:extLst>
                <a:ext uri="{FF2B5EF4-FFF2-40B4-BE49-F238E27FC236}">
                  <a16:creationId xmlns:a16="http://schemas.microsoft.com/office/drawing/2014/main" id="{EE89288D-4B2D-4920-A384-6BCB96BCA012}"/>
                </a:ext>
              </a:extLst>
            </p:cNvPr>
            <p:cNvSpPr>
              <a:spLocks noChangeArrowheads="1"/>
            </p:cNvSpPr>
            <p:nvPr/>
          </p:nvSpPr>
          <p:spPr bwMode="auto">
            <a:xfrm>
              <a:off x="5934075" y="3898900"/>
              <a:ext cx="242888" cy="244475"/>
            </a:xfrm>
            <a:prstGeom prst="ellipse">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Rectangle 27">
              <a:extLst>
                <a:ext uri="{FF2B5EF4-FFF2-40B4-BE49-F238E27FC236}">
                  <a16:creationId xmlns:a16="http://schemas.microsoft.com/office/drawing/2014/main" id="{6E118C37-3DF5-47B6-8E57-3C11D034FCA2}"/>
                </a:ext>
              </a:extLst>
            </p:cNvPr>
            <p:cNvSpPr>
              <a:spLocks noChangeArrowheads="1"/>
            </p:cNvSpPr>
            <p:nvPr/>
          </p:nvSpPr>
          <p:spPr bwMode="auto">
            <a:xfrm>
              <a:off x="4964113" y="3886200"/>
              <a:ext cx="1417638" cy="261938"/>
            </a:xfrm>
            <a:prstGeom prst="rect">
              <a:avLst/>
            </a:pr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28">
              <a:extLst>
                <a:ext uri="{FF2B5EF4-FFF2-40B4-BE49-F238E27FC236}">
                  <a16:creationId xmlns:a16="http://schemas.microsoft.com/office/drawing/2014/main" id="{0C1691A0-4D5B-4CCC-9244-B38299F29250}"/>
                </a:ext>
              </a:extLst>
            </p:cNvPr>
            <p:cNvSpPr>
              <a:spLocks/>
            </p:cNvSpPr>
            <p:nvPr/>
          </p:nvSpPr>
          <p:spPr bwMode="auto">
            <a:xfrm>
              <a:off x="5059363" y="3224213"/>
              <a:ext cx="346075" cy="198438"/>
            </a:xfrm>
            <a:custGeom>
              <a:avLst/>
              <a:gdLst>
                <a:gd name="T0" fmla="*/ 218 w 218"/>
                <a:gd name="T1" fmla="*/ 125 h 125"/>
                <a:gd name="T2" fmla="*/ 121 w 218"/>
                <a:gd name="T3" fmla="*/ 0 h 125"/>
                <a:gd name="T4" fmla="*/ 0 w 218"/>
                <a:gd name="T5" fmla="*/ 125 h 125"/>
              </a:gdLst>
              <a:ahLst/>
              <a:cxnLst>
                <a:cxn ang="0">
                  <a:pos x="T0" y="T1"/>
                </a:cxn>
                <a:cxn ang="0">
                  <a:pos x="T2" y="T3"/>
                </a:cxn>
                <a:cxn ang="0">
                  <a:pos x="T4" y="T5"/>
                </a:cxn>
              </a:cxnLst>
              <a:rect l="0" t="0" r="r" b="b"/>
              <a:pathLst>
                <a:path w="218" h="125">
                  <a:moveTo>
                    <a:pt x="218" y="125"/>
                  </a:moveTo>
                  <a:lnTo>
                    <a:pt x="121" y="0"/>
                  </a:lnTo>
                  <a:lnTo>
                    <a:pt x="0" y="125"/>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29">
              <a:extLst>
                <a:ext uri="{FF2B5EF4-FFF2-40B4-BE49-F238E27FC236}">
                  <a16:creationId xmlns:a16="http://schemas.microsoft.com/office/drawing/2014/main" id="{2F9F9311-45EE-4DC3-A4CF-0FF1FE7AF600}"/>
                </a:ext>
              </a:extLst>
            </p:cNvPr>
            <p:cNvSpPr>
              <a:spLocks/>
            </p:cNvSpPr>
            <p:nvPr/>
          </p:nvSpPr>
          <p:spPr bwMode="auto">
            <a:xfrm>
              <a:off x="5251450" y="3224213"/>
              <a:ext cx="995363" cy="198438"/>
            </a:xfrm>
            <a:custGeom>
              <a:avLst/>
              <a:gdLst>
                <a:gd name="T0" fmla="*/ 627 w 627"/>
                <a:gd name="T1" fmla="*/ 125 h 125"/>
                <a:gd name="T2" fmla="*/ 0 w 627"/>
                <a:gd name="T3" fmla="*/ 0 h 125"/>
                <a:gd name="T4" fmla="*/ 362 w 627"/>
                <a:gd name="T5" fmla="*/ 125 h 125"/>
              </a:gdLst>
              <a:ahLst/>
              <a:cxnLst>
                <a:cxn ang="0">
                  <a:pos x="T0" y="T1"/>
                </a:cxn>
                <a:cxn ang="0">
                  <a:pos x="T2" y="T3"/>
                </a:cxn>
                <a:cxn ang="0">
                  <a:pos x="T4" y="T5"/>
                </a:cxn>
              </a:cxnLst>
              <a:rect l="0" t="0" r="r" b="b"/>
              <a:pathLst>
                <a:path w="627" h="125">
                  <a:moveTo>
                    <a:pt x="627" y="125"/>
                  </a:moveTo>
                  <a:lnTo>
                    <a:pt x="0" y="0"/>
                  </a:lnTo>
                  <a:lnTo>
                    <a:pt x="362" y="125"/>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30">
              <a:extLst>
                <a:ext uri="{FF2B5EF4-FFF2-40B4-BE49-F238E27FC236}">
                  <a16:creationId xmlns:a16="http://schemas.microsoft.com/office/drawing/2014/main" id="{0FEAE7C0-01A6-4F91-A9AF-03A9BBDA36A9}"/>
                </a:ext>
              </a:extLst>
            </p:cNvPr>
            <p:cNvSpPr>
              <a:spLocks/>
            </p:cNvSpPr>
            <p:nvPr/>
          </p:nvSpPr>
          <p:spPr bwMode="auto">
            <a:xfrm>
              <a:off x="5059363" y="3224213"/>
              <a:ext cx="612775" cy="198438"/>
            </a:xfrm>
            <a:custGeom>
              <a:avLst/>
              <a:gdLst>
                <a:gd name="T0" fmla="*/ 242 w 386"/>
                <a:gd name="T1" fmla="*/ 125 h 125"/>
                <a:gd name="T2" fmla="*/ 386 w 386"/>
                <a:gd name="T3" fmla="*/ 0 h 125"/>
                <a:gd name="T4" fmla="*/ 0 w 386"/>
                <a:gd name="T5" fmla="*/ 125 h 125"/>
              </a:gdLst>
              <a:ahLst/>
              <a:cxnLst>
                <a:cxn ang="0">
                  <a:pos x="T0" y="T1"/>
                </a:cxn>
                <a:cxn ang="0">
                  <a:pos x="T2" y="T3"/>
                </a:cxn>
                <a:cxn ang="0">
                  <a:pos x="T4" y="T5"/>
                </a:cxn>
              </a:cxnLst>
              <a:rect l="0" t="0" r="r" b="b"/>
              <a:pathLst>
                <a:path w="386" h="125">
                  <a:moveTo>
                    <a:pt x="242" y="125"/>
                  </a:moveTo>
                  <a:lnTo>
                    <a:pt x="386" y="0"/>
                  </a:lnTo>
                  <a:lnTo>
                    <a:pt x="0" y="125"/>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31">
              <a:extLst>
                <a:ext uri="{FF2B5EF4-FFF2-40B4-BE49-F238E27FC236}">
                  <a16:creationId xmlns:a16="http://schemas.microsoft.com/office/drawing/2014/main" id="{5CEC550A-5C2C-4503-89D5-9F5DB60D8830}"/>
                </a:ext>
              </a:extLst>
            </p:cNvPr>
            <p:cNvSpPr>
              <a:spLocks/>
            </p:cNvSpPr>
            <p:nvPr/>
          </p:nvSpPr>
          <p:spPr bwMode="auto">
            <a:xfrm>
              <a:off x="5672138" y="3224213"/>
              <a:ext cx="574675" cy="207963"/>
            </a:xfrm>
            <a:custGeom>
              <a:avLst/>
              <a:gdLst>
                <a:gd name="T0" fmla="*/ 362 w 362"/>
                <a:gd name="T1" fmla="*/ 125 h 131"/>
                <a:gd name="T2" fmla="*/ 0 w 362"/>
                <a:gd name="T3" fmla="*/ 0 h 131"/>
                <a:gd name="T4" fmla="*/ 112 w 362"/>
                <a:gd name="T5" fmla="*/ 131 h 131"/>
              </a:gdLst>
              <a:ahLst/>
              <a:cxnLst>
                <a:cxn ang="0">
                  <a:pos x="T0" y="T1"/>
                </a:cxn>
                <a:cxn ang="0">
                  <a:pos x="T2" y="T3"/>
                </a:cxn>
                <a:cxn ang="0">
                  <a:pos x="T4" y="T5"/>
                </a:cxn>
              </a:cxnLst>
              <a:rect l="0" t="0" r="r" b="b"/>
              <a:pathLst>
                <a:path w="362" h="131">
                  <a:moveTo>
                    <a:pt x="362" y="125"/>
                  </a:moveTo>
                  <a:lnTo>
                    <a:pt x="0" y="0"/>
                  </a:lnTo>
                  <a:lnTo>
                    <a:pt x="112" y="131"/>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32">
              <a:extLst>
                <a:ext uri="{FF2B5EF4-FFF2-40B4-BE49-F238E27FC236}">
                  <a16:creationId xmlns:a16="http://schemas.microsoft.com/office/drawing/2014/main" id="{96519482-CF0D-4E90-86D0-854FFFD893BE}"/>
                </a:ext>
              </a:extLst>
            </p:cNvPr>
            <p:cNvSpPr>
              <a:spLocks/>
            </p:cNvSpPr>
            <p:nvPr/>
          </p:nvSpPr>
          <p:spPr bwMode="auto">
            <a:xfrm>
              <a:off x="5864225" y="3224213"/>
              <a:ext cx="382588" cy="198438"/>
            </a:xfrm>
            <a:custGeom>
              <a:avLst/>
              <a:gdLst>
                <a:gd name="T0" fmla="*/ 0 w 241"/>
                <a:gd name="T1" fmla="*/ 125 h 125"/>
                <a:gd name="T2" fmla="*/ 121 w 241"/>
                <a:gd name="T3" fmla="*/ 0 h 125"/>
                <a:gd name="T4" fmla="*/ 241 w 241"/>
                <a:gd name="T5" fmla="*/ 125 h 125"/>
              </a:gdLst>
              <a:ahLst/>
              <a:cxnLst>
                <a:cxn ang="0">
                  <a:pos x="T0" y="T1"/>
                </a:cxn>
                <a:cxn ang="0">
                  <a:pos x="T2" y="T3"/>
                </a:cxn>
                <a:cxn ang="0">
                  <a:pos x="T4" y="T5"/>
                </a:cxn>
              </a:cxnLst>
              <a:rect l="0" t="0" r="r" b="b"/>
              <a:pathLst>
                <a:path w="241" h="125">
                  <a:moveTo>
                    <a:pt x="0" y="125"/>
                  </a:moveTo>
                  <a:lnTo>
                    <a:pt x="121" y="0"/>
                  </a:lnTo>
                  <a:lnTo>
                    <a:pt x="241" y="125"/>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33">
              <a:extLst>
                <a:ext uri="{FF2B5EF4-FFF2-40B4-BE49-F238E27FC236}">
                  <a16:creationId xmlns:a16="http://schemas.microsoft.com/office/drawing/2014/main" id="{FBC9D0F6-A640-4D56-98A8-889855F1A442}"/>
                </a:ext>
              </a:extLst>
            </p:cNvPr>
            <p:cNvSpPr>
              <a:spLocks/>
            </p:cNvSpPr>
            <p:nvPr/>
          </p:nvSpPr>
          <p:spPr bwMode="auto">
            <a:xfrm>
              <a:off x="5059363" y="3224213"/>
              <a:ext cx="996950" cy="198438"/>
            </a:xfrm>
            <a:custGeom>
              <a:avLst/>
              <a:gdLst>
                <a:gd name="T0" fmla="*/ 0 w 628"/>
                <a:gd name="T1" fmla="*/ 125 h 125"/>
                <a:gd name="T2" fmla="*/ 628 w 628"/>
                <a:gd name="T3" fmla="*/ 0 h 125"/>
                <a:gd name="T4" fmla="*/ 242 w 628"/>
                <a:gd name="T5" fmla="*/ 125 h 125"/>
              </a:gdLst>
              <a:ahLst/>
              <a:cxnLst>
                <a:cxn ang="0">
                  <a:pos x="T0" y="T1"/>
                </a:cxn>
                <a:cxn ang="0">
                  <a:pos x="T2" y="T3"/>
                </a:cxn>
                <a:cxn ang="0">
                  <a:pos x="T4" y="T5"/>
                </a:cxn>
              </a:cxnLst>
              <a:rect l="0" t="0" r="r" b="b"/>
              <a:pathLst>
                <a:path w="628" h="125">
                  <a:moveTo>
                    <a:pt x="0" y="125"/>
                  </a:moveTo>
                  <a:lnTo>
                    <a:pt x="628" y="0"/>
                  </a:lnTo>
                  <a:lnTo>
                    <a:pt x="242" y="125"/>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34">
              <a:extLst>
                <a:ext uri="{FF2B5EF4-FFF2-40B4-BE49-F238E27FC236}">
                  <a16:creationId xmlns:a16="http://schemas.microsoft.com/office/drawing/2014/main" id="{8142EB90-4273-44E8-9E58-AA48A1008149}"/>
                </a:ext>
              </a:extLst>
            </p:cNvPr>
            <p:cNvSpPr>
              <a:spLocks/>
            </p:cNvSpPr>
            <p:nvPr/>
          </p:nvSpPr>
          <p:spPr bwMode="auto">
            <a:xfrm>
              <a:off x="5035550" y="3676650"/>
              <a:ext cx="620713" cy="228600"/>
            </a:xfrm>
            <a:custGeom>
              <a:avLst/>
              <a:gdLst>
                <a:gd name="T0" fmla="*/ 391 w 391"/>
                <a:gd name="T1" fmla="*/ 140 h 144"/>
                <a:gd name="T2" fmla="*/ 0 w 391"/>
                <a:gd name="T3" fmla="*/ 0 h 144"/>
                <a:gd name="T4" fmla="*/ 140 w 391"/>
                <a:gd name="T5" fmla="*/ 144 h 144"/>
              </a:gdLst>
              <a:ahLst/>
              <a:cxnLst>
                <a:cxn ang="0">
                  <a:pos x="T0" y="T1"/>
                </a:cxn>
                <a:cxn ang="0">
                  <a:pos x="T2" y="T3"/>
                </a:cxn>
                <a:cxn ang="0">
                  <a:pos x="T4" y="T5"/>
                </a:cxn>
              </a:cxnLst>
              <a:rect l="0" t="0" r="r" b="b"/>
              <a:pathLst>
                <a:path w="391" h="144">
                  <a:moveTo>
                    <a:pt x="391" y="140"/>
                  </a:moveTo>
                  <a:lnTo>
                    <a:pt x="0" y="0"/>
                  </a:lnTo>
                  <a:lnTo>
                    <a:pt x="140" y="144"/>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35">
              <a:extLst>
                <a:ext uri="{FF2B5EF4-FFF2-40B4-BE49-F238E27FC236}">
                  <a16:creationId xmlns:a16="http://schemas.microsoft.com/office/drawing/2014/main" id="{2E2AD86A-F459-4E01-A803-D06C84DAD7A3}"/>
                </a:ext>
              </a:extLst>
            </p:cNvPr>
            <p:cNvSpPr>
              <a:spLocks noChangeShapeType="1"/>
            </p:cNvSpPr>
            <p:nvPr/>
          </p:nvSpPr>
          <p:spPr bwMode="auto">
            <a:xfrm>
              <a:off x="5064125" y="3687763"/>
              <a:ext cx="987425" cy="211138"/>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36">
              <a:extLst>
                <a:ext uri="{FF2B5EF4-FFF2-40B4-BE49-F238E27FC236}">
                  <a16:creationId xmlns:a16="http://schemas.microsoft.com/office/drawing/2014/main" id="{5F82DAAB-B99D-41ED-9A17-07E036353AD4}"/>
                </a:ext>
              </a:extLst>
            </p:cNvPr>
            <p:cNvSpPr>
              <a:spLocks/>
            </p:cNvSpPr>
            <p:nvPr/>
          </p:nvSpPr>
          <p:spPr bwMode="auto">
            <a:xfrm>
              <a:off x="5257800" y="3687763"/>
              <a:ext cx="606425" cy="217488"/>
            </a:xfrm>
            <a:custGeom>
              <a:avLst/>
              <a:gdLst>
                <a:gd name="T0" fmla="*/ 117 w 382"/>
                <a:gd name="T1" fmla="*/ 0 h 137"/>
                <a:gd name="T2" fmla="*/ 0 w 382"/>
                <a:gd name="T3" fmla="*/ 137 h 137"/>
                <a:gd name="T4" fmla="*/ 382 w 382"/>
                <a:gd name="T5" fmla="*/ 0 h 137"/>
              </a:gdLst>
              <a:ahLst/>
              <a:cxnLst>
                <a:cxn ang="0">
                  <a:pos x="T0" y="T1"/>
                </a:cxn>
                <a:cxn ang="0">
                  <a:pos x="T2" y="T3"/>
                </a:cxn>
                <a:cxn ang="0">
                  <a:pos x="T4" y="T5"/>
                </a:cxn>
              </a:cxnLst>
              <a:rect l="0" t="0" r="r" b="b"/>
              <a:pathLst>
                <a:path w="382" h="137">
                  <a:moveTo>
                    <a:pt x="117" y="0"/>
                  </a:moveTo>
                  <a:lnTo>
                    <a:pt x="0" y="137"/>
                  </a:lnTo>
                  <a:lnTo>
                    <a:pt x="382" y="0"/>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37">
              <a:extLst>
                <a:ext uri="{FF2B5EF4-FFF2-40B4-BE49-F238E27FC236}">
                  <a16:creationId xmlns:a16="http://schemas.microsoft.com/office/drawing/2014/main" id="{CB8C3F35-FA42-463A-AD7F-5D5A6AB252B3}"/>
                </a:ext>
              </a:extLst>
            </p:cNvPr>
            <p:cNvSpPr>
              <a:spLocks noChangeShapeType="1"/>
            </p:cNvSpPr>
            <p:nvPr/>
          </p:nvSpPr>
          <p:spPr bwMode="auto">
            <a:xfrm flipV="1">
              <a:off x="5257800" y="3687763"/>
              <a:ext cx="989013" cy="217488"/>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38">
              <a:extLst>
                <a:ext uri="{FF2B5EF4-FFF2-40B4-BE49-F238E27FC236}">
                  <a16:creationId xmlns:a16="http://schemas.microsoft.com/office/drawing/2014/main" id="{B840D0AE-EE51-4404-A336-796BAB460B68}"/>
                </a:ext>
              </a:extLst>
            </p:cNvPr>
            <p:cNvSpPr>
              <a:spLocks/>
            </p:cNvSpPr>
            <p:nvPr/>
          </p:nvSpPr>
          <p:spPr bwMode="auto">
            <a:xfrm>
              <a:off x="5443538" y="3687763"/>
              <a:ext cx="420688" cy="211138"/>
            </a:xfrm>
            <a:custGeom>
              <a:avLst/>
              <a:gdLst>
                <a:gd name="T0" fmla="*/ 265 w 265"/>
                <a:gd name="T1" fmla="*/ 0 h 133"/>
                <a:gd name="T2" fmla="*/ 134 w 265"/>
                <a:gd name="T3" fmla="*/ 133 h 133"/>
                <a:gd name="T4" fmla="*/ 0 w 265"/>
                <a:gd name="T5" fmla="*/ 0 h 133"/>
              </a:gdLst>
              <a:ahLst/>
              <a:cxnLst>
                <a:cxn ang="0">
                  <a:pos x="T0" y="T1"/>
                </a:cxn>
                <a:cxn ang="0">
                  <a:pos x="T2" y="T3"/>
                </a:cxn>
                <a:cxn ang="0">
                  <a:pos x="T4" y="T5"/>
                </a:cxn>
              </a:cxnLst>
              <a:rect l="0" t="0" r="r" b="b"/>
              <a:pathLst>
                <a:path w="265" h="133">
                  <a:moveTo>
                    <a:pt x="265" y="0"/>
                  </a:moveTo>
                  <a:lnTo>
                    <a:pt x="134" y="133"/>
                  </a:lnTo>
                  <a:lnTo>
                    <a:pt x="0" y="0"/>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39">
              <a:extLst>
                <a:ext uri="{FF2B5EF4-FFF2-40B4-BE49-F238E27FC236}">
                  <a16:creationId xmlns:a16="http://schemas.microsoft.com/office/drawing/2014/main" id="{05E16F73-219F-4F44-B84D-046251E786E3}"/>
                </a:ext>
              </a:extLst>
            </p:cNvPr>
            <p:cNvSpPr>
              <a:spLocks noChangeShapeType="1"/>
            </p:cNvSpPr>
            <p:nvPr/>
          </p:nvSpPr>
          <p:spPr bwMode="auto">
            <a:xfrm flipV="1">
              <a:off x="5656263" y="3687763"/>
              <a:ext cx="590550" cy="211138"/>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40">
              <a:extLst>
                <a:ext uri="{FF2B5EF4-FFF2-40B4-BE49-F238E27FC236}">
                  <a16:creationId xmlns:a16="http://schemas.microsoft.com/office/drawing/2014/main" id="{12B53496-F82B-498F-966F-4B6F76DBA781}"/>
                </a:ext>
              </a:extLst>
            </p:cNvPr>
            <p:cNvSpPr>
              <a:spLocks/>
            </p:cNvSpPr>
            <p:nvPr/>
          </p:nvSpPr>
          <p:spPr bwMode="auto">
            <a:xfrm>
              <a:off x="5864225" y="3687763"/>
              <a:ext cx="382588" cy="211138"/>
            </a:xfrm>
            <a:custGeom>
              <a:avLst/>
              <a:gdLst>
                <a:gd name="T0" fmla="*/ 241 w 241"/>
                <a:gd name="T1" fmla="*/ 0 h 133"/>
                <a:gd name="T2" fmla="*/ 118 w 241"/>
                <a:gd name="T3" fmla="*/ 133 h 133"/>
                <a:gd name="T4" fmla="*/ 0 w 241"/>
                <a:gd name="T5" fmla="*/ 0 h 133"/>
              </a:gdLst>
              <a:ahLst/>
              <a:cxnLst>
                <a:cxn ang="0">
                  <a:pos x="T0" y="T1"/>
                </a:cxn>
                <a:cxn ang="0">
                  <a:pos x="T2" y="T3"/>
                </a:cxn>
                <a:cxn ang="0">
                  <a:pos x="T4" y="T5"/>
                </a:cxn>
              </a:cxnLst>
              <a:rect l="0" t="0" r="r" b="b"/>
              <a:pathLst>
                <a:path w="241" h="133">
                  <a:moveTo>
                    <a:pt x="241" y="0"/>
                  </a:moveTo>
                  <a:lnTo>
                    <a:pt x="118" y="133"/>
                  </a:lnTo>
                  <a:lnTo>
                    <a:pt x="0" y="0"/>
                  </a:lnTo>
                </a:path>
              </a:pathLst>
            </a:custGeom>
            <a:noFill/>
            <a:ln w="190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41">
              <a:extLst>
                <a:ext uri="{FF2B5EF4-FFF2-40B4-BE49-F238E27FC236}">
                  <a16:creationId xmlns:a16="http://schemas.microsoft.com/office/drawing/2014/main" id="{90639378-6D6A-4570-A0E5-7F55B9373F42}"/>
                </a:ext>
              </a:extLst>
            </p:cNvPr>
            <p:cNvSpPr>
              <a:spLocks noChangeShapeType="1"/>
            </p:cNvSpPr>
            <p:nvPr/>
          </p:nvSpPr>
          <p:spPr bwMode="auto">
            <a:xfrm flipH="1" flipV="1">
              <a:off x="5443538" y="3687763"/>
              <a:ext cx="608013" cy="211138"/>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5B37BED2-5040-46F3-9311-6A52C4482018}"/>
                  </a:ext>
                </a:extLst>
              </p:cNvPr>
              <p:cNvSpPr txBox="1"/>
              <p:nvPr/>
            </p:nvSpPr>
            <p:spPr>
              <a:xfrm>
                <a:off x="2015920" y="1391489"/>
                <a:ext cx="1929237" cy="754950"/>
              </a:xfrm>
              <a:prstGeom prst="rect">
                <a:avLst/>
              </a:prstGeom>
              <a:noFill/>
              <a:ln w="38100">
                <a:noFill/>
              </a:ln>
              <a:effectLst/>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Arial" pitchFamily="34" charset="0"/>
                        </a:rPr>
                        <m:t>𝑅𝑒𝐿𝑈</m:t>
                      </m:r>
                      <m:r>
                        <a:rPr lang="en-US" sz="1800" b="0" i="1">
                          <a:latin typeface="Cambria Math" panose="02040503050406030204" pitchFamily="18" charset="0"/>
                          <a:cs typeface="Arial" pitchFamily="34" charset="0"/>
                        </a:rPr>
                        <m:t>(</m:t>
                      </m:r>
                      <m:nary>
                        <m:naryPr>
                          <m:chr m:val="∑"/>
                          <m:ctrlPr>
                            <a:rPr lang="en-US" sz="1800" i="1">
                              <a:latin typeface="Cambria Math" panose="02040503050406030204" pitchFamily="18" charset="0"/>
                              <a:cs typeface="Arial" pitchFamily="34" charset="0"/>
                            </a:rPr>
                          </m:ctrlPr>
                        </m:naryPr>
                        <m:sub>
                          <m:r>
                            <m:rPr>
                              <m:brk m:alnAt="23"/>
                            </m:rPr>
                            <a:rPr lang="en-US" sz="1800" b="0" i="1">
                              <a:latin typeface="Cambria Math" panose="02040503050406030204" pitchFamily="18" charset="0"/>
                              <a:cs typeface="Arial" pitchFamily="34" charset="0"/>
                            </a:rPr>
                            <m:t>𝑖</m:t>
                          </m:r>
                          <m:r>
                            <a:rPr lang="en-US" sz="1800" b="0" i="1">
                              <a:latin typeface="Cambria Math" panose="02040503050406030204" pitchFamily="18" charset="0"/>
                              <a:cs typeface="Arial" pitchFamily="34" charset="0"/>
                            </a:rPr>
                            <m:t>=0</m:t>
                          </m:r>
                        </m:sub>
                        <m:sup>
                          <m:r>
                            <a:rPr lang="en-US" sz="1800" b="0" i="1">
                              <a:latin typeface="Cambria Math" panose="02040503050406030204" pitchFamily="18" charset="0"/>
                              <a:cs typeface="Arial" pitchFamily="34" charset="0"/>
                            </a:rPr>
                            <m:t>𝑛</m:t>
                          </m:r>
                        </m:sup>
                        <m:e>
                          <m:sSub>
                            <m:sSubPr>
                              <m:ctrlPr>
                                <a:rPr lang="en-US" sz="1800" i="1">
                                  <a:latin typeface="Cambria Math" panose="02040503050406030204" pitchFamily="18" charset="0"/>
                                  <a:cs typeface="Arial" pitchFamily="34" charset="0"/>
                                </a:rPr>
                              </m:ctrlPr>
                            </m:sSubPr>
                            <m:e>
                              <m:r>
                                <a:rPr lang="en-US" sz="1800" b="0" i="1">
                                  <a:latin typeface="Cambria Math" panose="02040503050406030204" pitchFamily="18" charset="0"/>
                                  <a:cs typeface="Arial" pitchFamily="34" charset="0"/>
                                </a:rPr>
                                <m:t>𝑥</m:t>
                              </m:r>
                            </m:e>
                            <m:sub>
                              <m:r>
                                <a:rPr lang="en-US" sz="1800" b="0" i="1">
                                  <a:latin typeface="Cambria Math" panose="02040503050406030204" pitchFamily="18" charset="0"/>
                                  <a:cs typeface="Arial" pitchFamily="34" charset="0"/>
                                </a:rPr>
                                <m:t>𝑖</m:t>
                              </m:r>
                            </m:sub>
                          </m:sSub>
                          <m:sSub>
                            <m:sSubPr>
                              <m:ctrlPr>
                                <a:rPr lang="en-US" sz="1800" i="1">
                                  <a:latin typeface="Cambria Math" panose="02040503050406030204" pitchFamily="18" charset="0"/>
                                  <a:cs typeface="Arial" pitchFamily="34" charset="0"/>
                                </a:rPr>
                              </m:ctrlPr>
                            </m:sSubPr>
                            <m:e>
                              <m:r>
                                <a:rPr lang="en-US" sz="1800" b="0" i="1">
                                  <a:latin typeface="Cambria Math" panose="02040503050406030204" pitchFamily="18" charset="0"/>
                                  <a:cs typeface="Arial" pitchFamily="34" charset="0"/>
                                </a:rPr>
                                <m:t>𝑤</m:t>
                              </m:r>
                            </m:e>
                            <m:sub>
                              <m:r>
                                <a:rPr lang="en-US" sz="1800" b="0" i="1">
                                  <a:latin typeface="Cambria Math" panose="02040503050406030204" pitchFamily="18" charset="0"/>
                                  <a:cs typeface="Arial" pitchFamily="34" charset="0"/>
                                </a:rPr>
                                <m:t>𝑖</m:t>
                              </m:r>
                            </m:sub>
                          </m:sSub>
                          <m:r>
                            <a:rPr lang="en-US" sz="1800" b="0" i="1">
                              <a:latin typeface="Cambria Math" panose="02040503050406030204" pitchFamily="18" charset="0"/>
                              <a:cs typeface="Arial" pitchFamily="34" charset="0"/>
                            </a:rPr>
                            <m:t>)</m:t>
                          </m:r>
                        </m:e>
                      </m:nary>
                    </m:oMath>
                  </m:oMathPara>
                </a14:m>
                <a:endParaRPr lang="en-US" sz="1800" dirty="0">
                  <a:latin typeface="Calibri" pitchFamily="34" charset="0"/>
                  <a:cs typeface="Arial" pitchFamily="34" charset="0"/>
                </a:endParaRPr>
              </a:p>
            </p:txBody>
          </p:sp>
        </mc:Choice>
        <mc:Fallback xmlns="">
          <p:sp>
            <p:nvSpPr>
              <p:cNvPr id="200" name="TextBox 199">
                <a:extLst>
                  <a:ext uri="{FF2B5EF4-FFF2-40B4-BE49-F238E27FC236}">
                    <a16:creationId xmlns:a16="http://schemas.microsoft.com/office/drawing/2014/main" id="{5B37BED2-5040-46F3-9311-6A52C4482018}"/>
                  </a:ext>
                </a:extLst>
              </p:cNvPr>
              <p:cNvSpPr txBox="1">
                <a:spLocks noRot="1" noChangeAspect="1" noMove="1" noResize="1" noEditPoints="1" noAdjustHandles="1" noChangeArrowheads="1" noChangeShapeType="1" noTextEdit="1"/>
              </p:cNvSpPr>
              <p:nvPr/>
            </p:nvSpPr>
            <p:spPr>
              <a:xfrm>
                <a:off x="2015920" y="1391489"/>
                <a:ext cx="1929237" cy="754950"/>
              </a:xfrm>
              <a:prstGeom prst="rect">
                <a:avLst/>
              </a:prstGeom>
              <a:blipFill>
                <a:blip r:embed="rId9"/>
                <a:stretch>
                  <a:fillRect/>
                </a:stretch>
              </a:blipFill>
              <a:ln w="38100">
                <a:noFill/>
              </a:ln>
              <a:effectLst/>
            </p:spPr>
            <p:txBody>
              <a:bodyPr/>
              <a:lstStyle/>
              <a:p>
                <a:r>
                  <a:rPr lang="en-US">
                    <a:noFill/>
                  </a:rPr>
                  <a:t> </a:t>
                </a:r>
              </a:p>
            </p:txBody>
          </p:sp>
        </mc:Fallback>
      </mc:AlternateContent>
      <p:grpSp>
        <p:nvGrpSpPr>
          <p:cNvPr id="201" name="Group 200">
            <a:extLst>
              <a:ext uri="{FF2B5EF4-FFF2-40B4-BE49-F238E27FC236}">
                <a16:creationId xmlns:a16="http://schemas.microsoft.com/office/drawing/2014/main" id="{3887E774-8C67-42C2-A48C-7F256333F0B9}"/>
              </a:ext>
            </a:extLst>
          </p:cNvPr>
          <p:cNvGrpSpPr/>
          <p:nvPr/>
        </p:nvGrpSpPr>
        <p:grpSpPr>
          <a:xfrm>
            <a:off x="2431929" y="693941"/>
            <a:ext cx="915868" cy="732055"/>
            <a:chOff x="2581775" y="2797255"/>
            <a:chExt cx="915868" cy="732055"/>
          </a:xfrm>
        </p:grpSpPr>
        <p:grpSp>
          <p:nvGrpSpPr>
            <p:cNvPr id="202" name="Group 201">
              <a:extLst>
                <a:ext uri="{FF2B5EF4-FFF2-40B4-BE49-F238E27FC236}">
                  <a16:creationId xmlns:a16="http://schemas.microsoft.com/office/drawing/2014/main" id="{2306E36E-4757-4068-A702-80EFF4B59B91}"/>
                </a:ext>
              </a:extLst>
            </p:cNvPr>
            <p:cNvGrpSpPr/>
            <p:nvPr/>
          </p:nvGrpSpPr>
          <p:grpSpPr>
            <a:xfrm rot="16200000">
              <a:off x="2523216" y="2869155"/>
              <a:ext cx="732055" cy="588256"/>
              <a:chOff x="3306168" y="1250521"/>
              <a:chExt cx="602066" cy="498803"/>
            </a:xfrm>
          </p:grpSpPr>
          <p:sp>
            <p:nvSpPr>
              <p:cNvPr id="206" name="Oval 9">
                <a:extLst>
                  <a:ext uri="{FF2B5EF4-FFF2-40B4-BE49-F238E27FC236}">
                    <a16:creationId xmlns:a16="http://schemas.microsoft.com/office/drawing/2014/main" id="{CE9487BC-47E1-4A46-83C0-A38CE5B067AD}"/>
                  </a:ext>
                </a:extLst>
              </p:cNvPr>
              <p:cNvSpPr>
                <a:spLocks noChangeArrowheads="1"/>
              </p:cNvSpPr>
              <p:nvPr/>
            </p:nvSpPr>
            <p:spPr bwMode="auto">
              <a:xfrm>
                <a:off x="3665346" y="1474687"/>
                <a:ext cx="242888" cy="244475"/>
              </a:xfrm>
              <a:prstGeom prst="ellipse">
                <a:avLst/>
              </a:prstGeom>
              <a:solidFill>
                <a:srgbClr val="BFBFB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Line 41">
                <a:extLst>
                  <a:ext uri="{FF2B5EF4-FFF2-40B4-BE49-F238E27FC236}">
                    <a16:creationId xmlns:a16="http://schemas.microsoft.com/office/drawing/2014/main" id="{67E48FAF-3B21-4F54-B306-AD09A00BBDAF}"/>
                  </a:ext>
                </a:extLst>
              </p:cNvPr>
              <p:cNvSpPr>
                <a:spLocks noChangeShapeType="1"/>
              </p:cNvSpPr>
              <p:nvPr/>
            </p:nvSpPr>
            <p:spPr bwMode="auto">
              <a:xfrm flipH="1" flipV="1">
                <a:off x="3505199" y="1449386"/>
                <a:ext cx="155921" cy="147539"/>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41">
                <a:extLst>
                  <a:ext uri="{FF2B5EF4-FFF2-40B4-BE49-F238E27FC236}">
                    <a16:creationId xmlns:a16="http://schemas.microsoft.com/office/drawing/2014/main" id="{7473C3A4-6409-46D4-A0E0-BB24BDB3BCF0}"/>
                  </a:ext>
                </a:extLst>
              </p:cNvPr>
              <p:cNvSpPr>
                <a:spLocks noChangeShapeType="1"/>
              </p:cNvSpPr>
              <p:nvPr/>
            </p:nvSpPr>
            <p:spPr bwMode="auto">
              <a:xfrm flipV="1">
                <a:off x="3505199" y="1601785"/>
                <a:ext cx="152399" cy="147539"/>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Line 41">
                <a:extLst>
                  <a:ext uri="{FF2B5EF4-FFF2-40B4-BE49-F238E27FC236}">
                    <a16:creationId xmlns:a16="http://schemas.microsoft.com/office/drawing/2014/main" id="{2D0B0CCA-6D49-484F-BFE1-1F08C32AA3CB}"/>
                  </a:ext>
                </a:extLst>
              </p:cNvPr>
              <p:cNvSpPr>
                <a:spLocks noChangeShapeType="1"/>
              </p:cNvSpPr>
              <p:nvPr/>
            </p:nvSpPr>
            <p:spPr bwMode="auto">
              <a:xfrm flipH="1">
                <a:off x="3491698" y="1601784"/>
                <a:ext cx="165899" cy="0"/>
              </a:xfrm>
              <a:prstGeom prst="line">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F330B774-A9E7-439A-B085-75D19E6BCC60}"/>
                      </a:ext>
                    </a:extLst>
                  </p:cNvPr>
                  <p:cNvSpPr txBox="1"/>
                  <p:nvPr/>
                </p:nvSpPr>
                <p:spPr>
                  <a:xfrm rot="5400000">
                    <a:off x="3579394" y="1278638"/>
                    <a:ext cx="354763" cy="298529"/>
                  </a:xfrm>
                  <a:prstGeom prst="rect">
                    <a:avLst/>
                  </a:prstGeom>
                  <a:noFill/>
                  <a:ln w="38100">
                    <a:noFill/>
                  </a:ln>
                  <a:effectLst/>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1800" i="1" baseline="-25000" smtClean="0">
                                  <a:latin typeface="Cambria Math" panose="02040503050406030204" pitchFamily="18" charset="0"/>
                                  <a:cs typeface="Arial" pitchFamily="34" charset="0"/>
                                </a:rPr>
                              </m:ctrlPr>
                            </m:sSubPr>
                            <m:e>
                              <m:r>
                                <a:rPr lang="en-US" sz="1800" b="0" i="1" baseline="-25000" smtClean="0">
                                  <a:latin typeface="Cambria Math" panose="02040503050406030204" pitchFamily="18" charset="0"/>
                                  <a:cs typeface="Arial" pitchFamily="34" charset="0"/>
                                </a:rPr>
                                <m:t>𝑤</m:t>
                              </m:r>
                            </m:e>
                            <m:sub>
                              <m:r>
                                <a:rPr lang="en-US" sz="1800" b="0" i="1" baseline="-25000" smtClean="0">
                                  <a:latin typeface="Cambria Math" panose="02040503050406030204" pitchFamily="18" charset="0"/>
                                  <a:cs typeface="Arial" pitchFamily="34" charset="0"/>
                                </a:rPr>
                                <m:t> 0</m:t>
                              </m:r>
                            </m:sub>
                          </m:sSub>
                        </m:oMath>
                      </m:oMathPara>
                    </a14:m>
                    <a:endParaRPr lang="en-US" sz="1800" baseline="-25000" dirty="0">
                      <a:latin typeface="Calibri" pitchFamily="34" charset="0"/>
                      <a:cs typeface="Arial" pitchFamily="34" charset="0"/>
                    </a:endParaRPr>
                  </a:p>
                </p:txBody>
              </p:sp>
            </mc:Choice>
            <mc:Fallback xmlns="">
              <p:sp>
                <p:nvSpPr>
                  <p:cNvPr id="210" name="TextBox 209">
                    <a:extLst>
                      <a:ext uri="{FF2B5EF4-FFF2-40B4-BE49-F238E27FC236}">
                        <a16:creationId xmlns:a16="http://schemas.microsoft.com/office/drawing/2014/main" id="{F330B774-A9E7-439A-B085-75D19E6BCC60}"/>
                      </a:ext>
                    </a:extLst>
                  </p:cNvPr>
                  <p:cNvSpPr txBox="1">
                    <a:spLocks noRot="1" noChangeAspect="1" noMove="1" noResize="1" noEditPoints="1" noAdjustHandles="1" noChangeArrowheads="1" noChangeShapeType="1" noTextEdit="1"/>
                  </p:cNvSpPr>
                  <p:nvPr/>
                </p:nvSpPr>
                <p:spPr>
                  <a:xfrm rot="5400000">
                    <a:off x="3579394" y="1278638"/>
                    <a:ext cx="354763" cy="298529"/>
                  </a:xfrm>
                  <a:prstGeom prst="rect">
                    <a:avLst/>
                  </a:prstGeom>
                  <a:blipFill>
                    <a:blip r:embed="rId10"/>
                    <a:stretch>
                      <a:fillRect b="-30000"/>
                    </a:stretch>
                  </a:blipFill>
                  <a:ln w="38100">
                    <a:noFill/>
                  </a:ln>
                  <a:effectLst/>
                </p:spPr>
                <p:txBody>
                  <a:bodyPr/>
                  <a:lstStyle/>
                  <a:p>
                    <a:r>
                      <a:rPr lang="en-US">
                        <a:noFill/>
                      </a:rPr>
                      <a:t> </a:t>
                    </a:r>
                  </a:p>
                </p:txBody>
              </p:sp>
            </mc:Fallback>
          </mc:AlternateContent>
          <p:sp>
            <p:nvSpPr>
              <p:cNvPr id="211" name="TextBox 210">
                <a:extLst>
                  <a:ext uri="{FF2B5EF4-FFF2-40B4-BE49-F238E27FC236}">
                    <a16:creationId xmlns:a16="http://schemas.microsoft.com/office/drawing/2014/main" id="{DE08260A-67F0-427C-8A93-82816248A742}"/>
                  </a:ext>
                </a:extLst>
              </p:cNvPr>
              <p:cNvSpPr txBox="1"/>
              <p:nvPr/>
            </p:nvSpPr>
            <p:spPr>
              <a:xfrm rot="5400000">
                <a:off x="3302342" y="1463466"/>
                <a:ext cx="254450" cy="246797"/>
              </a:xfrm>
              <a:prstGeom prst="rect">
                <a:avLst/>
              </a:prstGeom>
              <a:noFill/>
              <a:ln w="38100">
                <a:noFill/>
              </a:ln>
              <a:effectLst/>
            </p:spPr>
            <p:txBody>
              <a:bodyPr wrap="none" rtlCol="0">
                <a:spAutoFit/>
              </a:bodyPr>
              <a:lstStyle/>
              <a:p>
                <a:pPr algn="ctr"/>
                <a:r>
                  <a:rPr lang="en-US" b="1" dirty="0">
                    <a:latin typeface="+mj-lt"/>
                    <a:cs typeface="Arial" pitchFamily="34" charset="0"/>
                  </a:rPr>
                  <a:t>…</a:t>
                </a:r>
                <a:endParaRPr lang="en-US" b="1" baseline="-25000" dirty="0">
                  <a:latin typeface="+mj-lt"/>
                  <a:cs typeface="Arial" pitchFamily="34" charset="0"/>
                </a:endParaRPr>
              </a:p>
            </p:txBody>
          </p:sp>
        </p:grpSp>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5DC24FB3-D8F1-4043-97BC-79BC8BC505E0}"/>
                    </a:ext>
                  </a:extLst>
                </p:cNvPr>
                <p:cNvSpPr txBox="1"/>
                <p:nvPr/>
              </p:nvSpPr>
              <p:spPr>
                <a:xfrm>
                  <a:off x="3053362" y="2806566"/>
                  <a:ext cx="429285" cy="362984"/>
                </a:xfrm>
                <a:prstGeom prst="rect">
                  <a:avLst/>
                </a:prstGeom>
                <a:noFill/>
                <a:ln w="38100">
                  <a:noFill/>
                </a:ln>
                <a:effectLst/>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1800" i="1" baseline="-25000" smtClean="0">
                                <a:latin typeface="Cambria Math" panose="02040503050406030204" pitchFamily="18" charset="0"/>
                                <a:cs typeface="Arial" pitchFamily="34" charset="0"/>
                              </a:rPr>
                            </m:ctrlPr>
                          </m:sSubPr>
                          <m:e>
                            <m:r>
                              <a:rPr lang="en-US" sz="1800" b="0" i="1" baseline="-25000" smtClean="0">
                                <a:latin typeface="Cambria Math" panose="02040503050406030204" pitchFamily="18" charset="0"/>
                                <a:cs typeface="Arial" pitchFamily="34" charset="0"/>
                              </a:rPr>
                              <m:t>𝑤</m:t>
                            </m:r>
                          </m:e>
                          <m:sub>
                            <m:r>
                              <a:rPr lang="en-US" sz="1800" b="0" i="1" baseline="-25000" smtClean="0">
                                <a:latin typeface="Cambria Math" panose="02040503050406030204" pitchFamily="18" charset="0"/>
                                <a:cs typeface="Arial" pitchFamily="34" charset="0"/>
                              </a:rPr>
                              <m:t> </m:t>
                            </m:r>
                            <m:r>
                              <a:rPr lang="en-US" sz="1800" b="0" i="1" baseline="-25000" smtClean="0">
                                <a:latin typeface="Cambria Math" panose="02040503050406030204" pitchFamily="18" charset="0"/>
                                <a:cs typeface="Arial" pitchFamily="34" charset="0"/>
                              </a:rPr>
                              <m:t>𝑛</m:t>
                            </m:r>
                          </m:sub>
                        </m:sSub>
                      </m:oMath>
                    </m:oMathPara>
                  </a14:m>
                  <a:endParaRPr lang="en-US" sz="1800" baseline="-25000" dirty="0">
                    <a:latin typeface="Calibri" pitchFamily="34" charset="0"/>
                    <a:cs typeface="Arial" pitchFamily="34" charset="0"/>
                  </a:endParaRPr>
                </a:p>
              </p:txBody>
            </p:sp>
          </mc:Choice>
          <mc:Fallback xmlns="">
            <p:sp>
              <p:nvSpPr>
                <p:cNvPr id="203" name="TextBox 202">
                  <a:extLst>
                    <a:ext uri="{FF2B5EF4-FFF2-40B4-BE49-F238E27FC236}">
                      <a16:creationId xmlns:a16="http://schemas.microsoft.com/office/drawing/2014/main" id="{5DC24FB3-D8F1-4043-97BC-79BC8BC505E0}"/>
                    </a:ext>
                  </a:extLst>
                </p:cNvPr>
                <p:cNvSpPr txBox="1">
                  <a:spLocks noRot="1" noChangeAspect="1" noMove="1" noResize="1" noEditPoints="1" noAdjustHandles="1" noChangeArrowheads="1" noChangeShapeType="1" noTextEdit="1"/>
                </p:cNvSpPr>
                <p:nvPr/>
              </p:nvSpPr>
              <p:spPr>
                <a:xfrm>
                  <a:off x="3053362" y="2806566"/>
                  <a:ext cx="429285" cy="362984"/>
                </a:xfrm>
                <a:prstGeom prst="rect">
                  <a:avLst/>
                </a:prstGeom>
                <a:blipFill>
                  <a:blip r:embed="rId11"/>
                  <a:stretch>
                    <a:fillRect b="-30000"/>
                  </a:stretch>
                </a:blipFill>
                <a:ln w="3810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142C5D90-1EB9-4D34-809F-4E1144AAD821}"/>
                    </a:ext>
                  </a:extLst>
                </p:cNvPr>
                <p:cNvSpPr txBox="1"/>
                <p:nvPr/>
              </p:nvSpPr>
              <p:spPr>
                <a:xfrm>
                  <a:off x="2581775" y="3084156"/>
                  <a:ext cx="398764" cy="362984"/>
                </a:xfrm>
                <a:prstGeom prst="rect">
                  <a:avLst/>
                </a:prstGeom>
                <a:noFill/>
                <a:ln w="38100">
                  <a:noFill/>
                </a:ln>
                <a:effectLst/>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1800" i="1" baseline="-25000" smtClean="0">
                                <a:latin typeface="Cambria Math" panose="02040503050406030204" pitchFamily="18" charset="0"/>
                                <a:cs typeface="Arial" pitchFamily="34" charset="0"/>
                              </a:rPr>
                            </m:ctrlPr>
                          </m:sSubPr>
                          <m:e>
                            <m:r>
                              <a:rPr lang="en-US" sz="1800" b="0" i="1" baseline="-25000" smtClean="0">
                                <a:latin typeface="Cambria Math" panose="02040503050406030204" pitchFamily="18" charset="0"/>
                                <a:cs typeface="Arial" pitchFamily="34" charset="0"/>
                              </a:rPr>
                              <m:t>𝑥</m:t>
                            </m:r>
                          </m:e>
                          <m:sub>
                            <m:r>
                              <a:rPr lang="en-US" sz="1800" b="0" i="1" baseline="-25000" smtClean="0">
                                <a:latin typeface="Cambria Math" panose="02040503050406030204" pitchFamily="18" charset="0"/>
                                <a:cs typeface="Arial" pitchFamily="34" charset="0"/>
                              </a:rPr>
                              <m:t> 0</m:t>
                            </m:r>
                          </m:sub>
                        </m:sSub>
                      </m:oMath>
                    </m:oMathPara>
                  </a14:m>
                  <a:endParaRPr lang="en-US" sz="1800" baseline="-25000" dirty="0">
                    <a:latin typeface="Calibri" pitchFamily="34" charset="0"/>
                    <a:cs typeface="Arial" pitchFamily="34" charset="0"/>
                  </a:endParaRPr>
                </a:p>
              </p:txBody>
            </p:sp>
          </mc:Choice>
          <mc:Fallback xmlns="">
            <p:sp>
              <p:nvSpPr>
                <p:cNvPr id="204" name="TextBox 203">
                  <a:extLst>
                    <a:ext uri="{FF2B5EF4-FFF2-40B4-BE49-F238E27FC236}">
                      <a16:creationId xmlns:a16="http://schemas.microsoft.com/office/drawing/2014/main" id="{142C5D90-1EB9-4D34-809F-4E1144AAD821}"/>
                    </a:ext>
                  </a:extLst>
                </p:cNvPr>
                <p:cNvSpPr txBox="1">
                  <a:spLocks noRot="1" noChangeAspect="1" noMove="1" noResize="1" noEditPoints="1" noAdjustHandles="1" noChangeArrowheads="1" noChangeShapeType="1" noTextEdit="1"/>
                </p:cNvSpPr>
                <p:nvPr/>
              </p:nvSpPr>
              <p:spPr>
                <a:xfrm>
                  <a:off x="2581775" y="3084156"/>
                  <a:ext cx="398764" cy="362984"/>
                </a:xfrm>
                <a:prstGeom prst="rect">
                  <a:avLst/>
                </a:prstGeom>
                <a:blipFill>
                  <a:blip r:embed="rId12"/>
                  <a:stretch>
                    <a:fillRect b="-30508"/>
                  </a:stretch>
                </a:blipFill>
                <a:ln w="38100">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F1DB3A9A-841B-46F1-A71F-E0BB633D26AA}"/>
                    </a:ext>
                  </a:extLst>
                </p:cNvPr>
                <p:cNvSpPr txBox="1"/>
                <p:nvPr/>
              </p:nvSpPr>
              <p:spPr>
                <a:xfrm>
                  <a:off x="3087979" y="3084453"/>
                  <a:ext cx="409664" cy="362984"/>
                </a:xfrm>
                <a:prstGeom prst="rect">
                  <a:avLst/>
                </a:prstGeom>
                <a:noFill/>
                <a:ln w="38100">
                  <a:noFill/>
                </a:ln>
                <a:effectLst/>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1800" i="1" baseline="-25000" smtClean="0">
                                <a:latin typeface="Cambria Math" panose="02040503050406030204" pitchFamily="18" charset="0"/>
                                <a:cs typeface="Arial" pitchFamily="34" charset="0"/>
                              </a:rPr>
                            </m:ctrlPr>
                          </m:sSubPr>
                          <m:e>
                            <m:r>
                              <a:rPr lang="en-US" sz="1800" b="0" i="1" baseline="-25000" smtClean="0">
                                <a:latin typeface="Cambria Math" panose="02040503050406030204" pitchFamily="18" charset="0"/>
                                <a:cs typeface="Arial" pitchFamily="34" charset="0"/>
                              </a:rPr>
                              <m:t>𝑥</m:t>
                            </m:r>
                          </m:e>
                          <m:sub>
                            <m:r>
                              <a:rPr lang="en-US" sz="1800" b="0" i="1" baseline="-25000" smtClean="0">
                                <a:latin typeface="Cambria Math" panose="02040503050406030204" pitchFamily="18" charset="0"/>
                                <a:cs typeface="Arial" pitchFamily="34" charset="0"/>
                              </a:rPr>
                              <m:t> </m:t>
                            </m:r>
                            <m:r>
                              <a:rPr lang="en-US" sz="1800" b="0" i="1" baseline="-25000" smtClean="0">
                                <a:latin typeface="Cambria Math" panose="02040503050406030204" pitchFamily="18" charset="0"/>
                                <a:cs typeface="Arial" pitchFamily="34" charset="0"/>
                              </a:rPr>
                              <m:t>𝑛</m:t>
                            </m:r>
                          </m:sub>
                        </m:sSub>
                      </m:oMath>
                    </m:oMathPara>
                  </a14:m>
                  <a:endParaRPr lang="en-US" sz="1800" baseline="-25000" dirty="0">
                    <a:latin typeface="Calibri" pitchFamily="34" charset="0"/>
                    <a:cs typeface="Arial" pitchFamily="34" charset="0"/>
                  </a:endParaRPr>
                </a:p>
              </p:txBody>
            </p:sp>
          </mc:Choice>
          <mc:Fallback xmlns="">
            <p:sp>
              <p:nvSpPr>
                <p:cNvPr id="205" name="TextBox 204">
                  <a:extLst>
                    <a:ext uri="{FF2B5EF4-FFF2-40B4-BE49-F238E27FC236}">
                      <a16:creationId xmlns:a16="http://schemas.microsoft.com/office/drawing/2014/main" id="{F1DB3A9A-841B-46F1-A71F-E0BB633D26AA}"/>
                    </a:ext>
                  </a:extLst>
                </p:cNvPr>
                <p:cNvSpPr txBox="1">
                  <a:spLocks noRot="1" noChangeAspect="1" noMove="1" noResize="1" noEditPoints="1" noAdjustHandles="1" noChangeArrowheads="1" noChangeShapeType="1" noTextEdit="1"/>
                </p:cNvSpPr>
                <p:nvPr/>
              </p:nvSpPr>
              <p:spPr>
                <a:xfrm>
                  <a:off x="3087979" y="3084453"/>
                  <a:ext cx="409664" cy="362984"/>
                </a:xfrm>
                <a:prstGeom prst="rect">
                  <a:avLst/>
                </a:prstGeom>
                <a:blipFill>
                  <a:blip r:embed="rId13"/>
                  <a:stretch>
                    <a:fillRect b="-30508"/>
                  </a:stretch>
                </a:blipFill>
                <a:ln w="38100">
                  <a:noFill/>
                </a:ln>
                <a:effectLst/>
              </p:spPr>
              <p:txBody>
                <a:bodyPr/>
                <a:lstStyle/>
                <a:p>
                  <a:r>
                    <a:rPr lang="en-US">
                      <a:noFill/>
                    </a:rPr>
                    <a:t> </a:t>
                  </a:r>
                </a:p>
              </p:txBody>
            </p:sp>
          </mc:Fallback>
        </mc:AlternateContent>
      </p:grpSp>
      <p:grpSp>
        <p:nvGrpSpPr>
          <p:cNvPr id="212" name="Group 211">
            <a:extLst>
              <a:ext uri="{FF2B5EF4-FFF2-40B4-BE49-F238E27FC236}">
                <a16:creationId xmlns:a16="http://schemas.microsoft.com/office/drawing/2014/main" id="{4AF02B80-CE00-49C5-BAB3-E817FA6B8A47}"/>
              </a:ext>
            </a:extLst>
          </p:cNvPr>
          <p:cNvGrpSpPr/>
          <p:nvPr/>
        </p:nvGrpSpPr>
        <p:grpSpPr>
          <a:xfrm>
            <a:off x="3168624" y="1637608"/>
            <a:ext cx="5135850" cy="323165"/>
            <a:chOff x="3168624" y="3767347"/>
            <a:chExt cx="5135850" cy="323165"/>
          </a:xfrm>
        </p:grpSpPr>
        <p:cxnSp>
          <p:nvCxnSpPr>
            <p:cNvPr id="213" name="Straight Connector 212">
              <a:extLst>
                <a:ext uri="{FF2B5EF4-FFF2-40B4-BE49-F238E27FC236}">
                  <a16:creationId xmlns:a16="http://schemas.microsoft.com/office/drawing/2014/main" id="{FB028275-B724-4FE7-B10B-88D565F69A89}"/>
                </a:ext>
              </a:extLst>
            </p:cNvPr>
            <p:cNvCxnSpPr/>
            <p:nvPr/>
          </p:nvCxnSpPr>
          <p:spPr>
            <a:xfrm>
              <a:off x="3168624" y="4052070"/>
              <a:ext cx="529092"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1FC417A0-3AEE-46A9-BD1D-1F55153D1913}"/>
                    </a:ext>
                  </a:extLst>
                </p:cNvPr>
                <p:cNvSpPr txBox="1"/>
                <p:nvPr/>
              </p:nvSpPr>
              <p:spPr>
                <a:xfrm>
                  <a:off x="3732474" y="3767347"/>
                  <a:ext cx="4572000" cy="323165"/>
                </a:xfrm>
                <a:prstGeom prst="rect">
                  <a:avLst/>
                </a:prstGeom>
                <a:noFill/>
              </p:spPr>
              <p:txBody>
                <a:bodyPr wrap="square">
                  <a:spAutoFit/>
                </a:bodyPr>
                <a:lstStyle/>
                <a:p>
                  <a:pPr defTabSz="685800"/>
                  <a:r>
                    <a:rPr lang="en-US" sz="1500" dirty="0">
                      <a:solidFill>
                        <a:prstClr val="black"/>
                      </a:solidFill>
                      <a:latin typeface="+mj-lt"/>
                    </a:rPr>
                    <a:t>Ciphertext scaling: Enc </a:t>
                  </a:r>
                  <a14:m>
                    <m:oMath xmlns:m="http://schemas.openxmlformats.org/officeDocument/2006/math">
                      <m:r>
                        <a:rPr lang="en-US" sz="1500">
                          <a:solidFill>
                            <a:prstClr val="black"/>
                          </a:solidFill>
                          <a:latin typeface="Cambria Math" panose="02040503050406030204" pitchFamily="18" charset="0"/>
                        </a:rPr>
                        <m:t>(</m:t>
                      </m:r>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sub>
                      </m:sSub>
                      <m:r>
                        <a:rPr lang="en-US" sz="1500">
                          <a:solidFill>
                            <a:prstClr val="black"/>
                          </a:solidFill>
                          <a:latin typeface="Cambria Math" panose="02040503050406030204" pitchFamily="18" charset="0"/>
                        </a:rPr>
                        <m:t>)</m:t>
                      </m:r>
                    </m:oMath>
                  </a14:m>
                  <a:r>
                    <a:rPr lang="en-US" sz="1500" dirty="0">
                      <a:solidFill>
                        <a:prstClr val="black"/>
                      </a:solidFill>
                      <a:latin typeface="+mj-lt"/>
                    </a:rPr>
                    <a:t> x </a:t>
                  </a:r>
                  <a14:m>
                    <m:oMath xmlns:m="http://schemas.openxmlformats.org/officeDocument/2006/math">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sub>
                      </m:sSub>
                    </m:oMath>
                  </a14:m>
                  <a:r>
                    <a:rPr lang="en-US" sz="1500" dirty="0">
                      <a:solidFill>
                        <a:prstClr val="black"/>
                      </a:solidFill>
                      <a:latin typeface="+mj-lt"/>
                    </a:rPr>
                    <a:t> </a:t>
                  </a:r>
                  <a:r>
                    <a:rPr lang="en-US" sz="1500" dirty="0">
                      <a:solidFill>
                        <a:prstClr val="black"/>
                      </a:solidFill>
                      <a:latin typeface="+mj-lt"/>
                      <a:sym typeface="Wingdings" panose="05000000000000000000" pitchFamily="2" charset="2"/>
                    </a:rPr>
                    <a:t> </a:t>
                  </a:r>
                  <a:r>
                    <a:rPr lang="en-US" sz="1500" dirty="0">
                      <a:solidFill>
                        <a:prstClr val="black"/>
                      </a:solidFill>
                      <a:latin typeface="+mj-lt"/>
                    </a:rPr>
                    <a:t>Enc </a:t>
                  </a:r>
                  <a14:m>
                    <m:oMath xmlns:m="http://schemas.openxmlformats.org/officeDocument/2006/math">
                      <m:r>
                        <a:rPr lang="en-US" sz="1500" smtClean="0">
                          <a:solidFill>
                            <a:prstClr val="black"/>
                          </a:solidFill>
                          <a:latin typeface="Cambria Math" panose="02040503050406030204" pitchFamily="18" charset="0"/>
                        </a:rPr>
                        <m:t>(</m:t>
                      </m:r>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sub>
                      </m:sSub>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sub>
                      </m:sSub>
                      <m:r>
                        <a:rPr lang="en-US" sz="1500" smtClean="0">
                          <a:solidFill>
                            <a:prstClr val="black"/>
                          </a:solidFill>
                          <a:latin typeface="Cambria Math" panose="02040503050406030204" pitchFamily="18" charset="0"/>
                        </a:rPr>
                        <m:t>)</m:t>
                      </m:r>
                    </m:oMath>
                  </a14:m>
                  <a:r>
                    <a:rPr lang="en-US" sz="1500" dirty="0">
                      <a:solidFill>
                        <a:prstClr val="black"/>
                      </a:solidFill>
                      <a:latin typeface="+mj-lt"/>
                    </a:rPr>
                    <a:t> </a:t>
                  </a:r>
                </a:p>
              </p:txBody>
            </p:sp>
          </mc:Choice>
          <mc:Fallback xmlns="">
            <p:sp>
              <p:nvSpPr>
                <p:cNvPr id="214" name="TextBox 213">
                  <a:extLst>
                    <a:ext uri="{FF2B5EF4-FFF2-40B4-BE49-F238E27FC236}">
                      <a16:creationId xmlns:a16="http://schemas.microsoft.com/office/drawing/2014/main" id="{1FC417A0-3AEE-46A9-BD1D-1F55153D1913}"/>
                    </a:ext>
                  </a:extLst>
                </p:cNvPr>
                <p:cNvSpPr txBox="1">
                  <a:spLocks noRot="1" noChangeAspect="1" noMove="1" noResize="1" noEditPoints="1" noAdjustHandles="1" noChangeArrowheads="1" noChangeShapeType="1" noTextEdit="1"/>
                </p:cNvSpPr>
                <p:nvPr/>
              </p:nvSpPr>
              <p:spPr>
                <a:xfrm>
                  <a:off x="3732474" y="3767347"/>
                  <a:ext cx="4572000" cy="323165"/>
                </a:xfrm>
                <a:prstGeom prst="rect">
                  <a:avLst/>
                </a:prstGeom>
                <a:blipFill>
                  <a:blip r:embed="rId14"/>
                  <a:stretch>
                    <a:fillRect l="-533" t="-7547" b="-18868"/>
                  </a:stretch>
                </a:blipFill>
              </p:spPr>
              <p:txBody>
                <a:bodyPr/>
                <a:lstStyle/>
                <a:p>
                  <a:r>
                    <a:rPr lang="en-US">
                      <a:noFill/>
                    </a:rPr>
                    <a:t> </a:t>
                  </a:r>
                </a:p>
              </p:txBody>
            </p:sp>
          </mc:Fallback>
        </mc:AlternateContent>
      </p:grpSp>
      <p:grpSp>
        <p:nvGrpSpPr>
          <p:cNvPr id="215" name="Group 214">
            <a:extLst>
              <a:ext uri="{FF2B5EF4-FFF2-40B4-BE49-F238E27FC236}">
                <a16:creationId xmlns:a16="http://schemas.microsoft.com/office/drawing/2014/main" id="{C329C432-C795-4AC8-8737-B1A72C923894}"/>
              </a:ext>
            </a:extLst>
          </p:cNvPr>
          <p:cNvGrpSpPr/>
          <p:nvPr/>
        </p:nvGrpSpPr>
        <p:grpSpPr>
          <a:xfrm>
            <a:off x="2740808" y="2021408"/>
            <a:ext cx="6513808" cy="323165"/>
            <a:chOff x="2740808" y="4151147"/>
            <a:chExt cx="6513808" cy="323165"/>
          </a:xfrm>
        </p:grpSpPr>
        <p:cxnSp>
          <p:nvCxnSpPr>
            <p:cNvPr id="216" name="Straight Connector 215">
              <a:extLst>
                <a:ext uri="{FF2B5EF4-FFF2-40B4-BE49-F238E27FC236}">
                  <a16:creationId xmlns:a16="http://schemas.microsoft.com/office/drawing/2014/main" id="{617D9C96-2284-4708-9745-2A74EB49D38E}"/>
                </a:ext>
              </a:extLst>
            </p:cNvPr>
            <p:cNvCxnSpPr/>
            <p:nvPr/>
          </p:nvCxnSpPr>
          <p:spPr>
            <a:xfrm>
              <a:off x="2740808" y="4345358"/>
              <a:ext cx="529092"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7" name="TextBox 216">
                  <a:extLst>
                    <a:ext uri="{FF2B5EF4-FFF2-40B4-BE49-F238E27FC236}">
                      <a16:creationId xmlns:a16="http://schemas.microsoft.com/office/drawing/2014/main" id="{0FAF8B59-80C2-444C-B2D6-1E31D4D9BEE1}"/>
                    </a:ext>
                  </a:extLst>
                </p:cNvPr>
                <p:cNvSpPr txBox="1"/>
                <p:nvPr/>
              </p:nvSpPr>
              <p:spPr>
                <a:xfrm>
                  <a:off x="3203534" y="4151147"/>
                  <a:ext cx="6051082" cy="323165"/>
                </a:xfrm>
                <a:prstGeom prst="rect">
                  <a:avLst/>
                </a:prstGeom>
                <a:noFill/>
              </p:spPr>
              <p:txBody>
                <a:bodyPr wrap="square">
                  <a:spAutoFit/>
                </a:bodyPr>
                <a:lstStyle/>
                <a:p>
                  <a:pPr defTabSz="685800"/>
                  <a:r>
                    <a:rPr lang="en-US" sz="1500" dirty="0">
                      <a:solidFill>
                        <a:prstClr val="black"/>
                      </a:solidFill>
                      <a:latin typeface="+mj-lt"/>
                    </a:rPr>
                    <a:t>Ciphertext Addition: Enc </a:t>
                  </a:r>
                  <a14:m>
                    <m:oMath xmlns:m="http://schemas.openxmlformats.org/officeDocument/2006/math">
                      <m:r>
                        <a:rPr lang="en-US" sz="1500">
                          <a:solidFill>
                            <a:prstClr val="black"/>
                          </a:solidFill>
                          <a:latin typeface="Cambria Math" panose="02040503050406030204" pitchFamily="18" charset="0"/>
                        </a:rPr>
                        <m:t>(</m:t>
                      </m:r>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sub>
                      </m:sSub>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sub>
                      </m:sSub>
                      <m:r>
                        <a:rPr lang="en-US" sz="1500">
                          <a:solidFill>
                            <a:prstClr val="black"/>
                          </a:solidFill>
                          <a:latin typeface="Cambria Math" panose="02040503050406030204" pitchFamily="18" charset="0"/>
                        </a:rPr>
                        <m:t>)</m:t>
                      </m:r>
                      <m:r>
                        <a:rPr lang="en-US" sz="1500" i="1">
                          <a:solidFill>
                            <a:prstClr val="black"/>
                          </a:solidFill>
                          <a:latin typeface="Cambria Math" panose="02040503050406030204" pitchFamily="18" charset="0"/>
                        </a:rPr>
                        <m:t> </m:t>
                      </m:r>
                    </m:oMath>
                  </a14:m>
                  <a:r>
                    <a:rPr lang="en-US" sz="1500" dirty="0">
                      <a:solidFill>
                        <a:prstClr val="black"/>
                      </a:solidFill>
                      <a:latin typeface="+mj-lt"/>
                    </a:rPr>
                    <a:t>+ Enc </a:t>
                  </a:r>
                  <a14:m>
                    <m:oMath xmlns:m="http://schemas.openxmlformats.org/officeDocument/2006/math">
                      <m:d>
                        <m:dPr>
                          <m:ctrlPr>
                            <a:rPr lang="en-US" sz="1500" i="1">
                              <a:solidFill>
                                <a:prstClr val="black"/>
                              </a:solidFill>
                              <a:latin typeface="Cambria Math" panose="02040503050406030204" pitchFamily="18" charset="0"/>
                            </a:rPr>
                          </m:ctrlPr>
                        </m:dPr>
                        <m:e>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r>
                                <a:rPr lang="en-US" sz="1500" b="0" i="1" smtClean="0">
                                  <a:latin typeface="Cambria Math" panose="02040503050406030204" pitchFamily="18" charset="0"/>
                                  <a:cs typeface="Arial" pitchFamily="34" charset="0"/>
                                </a:rPr>
                                <m:t>+1</m:t>
                              </m:r>
                            </m:sub>
                          </m:sSub>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r>
                                <a:rPr lang="en-US" sz="1500" b="0" i="1" smtClean="0">
                                  <a:latin typeface="Cambria Math" panose="02040503050406030204" pitchFamily="18" charset="0"/>
                                  <a:cs typeface="Arial" pitchFamily="34" charset="0"/>
                                </a:rPr>
                                <m:t>+1</m:t>
                              </m:r>
                            </m:sub>
                          </m:sSub>
                        </m:e>
                      </m:d>
                    </m:oMath>
                  </a14:m>
                  <a:r>
                    <a:rPr lang="en-US" sz="1500" dirty="0">
                      <a:solidFill>
                        <a:prstClr val="black"/>
                      </a:solidFill>
                      <a:latin typeface="+mj-lt"/>
                      <a:sym typeface="Wingdings" panose="05000000000000000000" pitchFamily="2" charset="2"/>
                    </a:rPr>
                    <a:t>  </a:t>
                  </a:r>
                  <a:r>
                    <a:rPr lang="en-US" sz="1500" dirty="0">
                      <a:solidFill>
                        <a:prstClr val="black"/>
                      </a:solidFill>
                      <a:latin typeface="+mj-lt"/>
                    </a:rPr>
                    <a:t>Enc </a:t>
                  </a:r>
                  <a14:m>
                    <m:oMath xmlns:m="http://schemas.openxmlformats.org/officeDocument/2006/math">
                      <m:r>
                        <a:rPr lang="en-US" sz="1500">
                          <a:solidFill>
                            <a:prstClr val="black"/>
                          </a:solidFill>
                          <a:latin typeface="Cambria Math" panose="02040503050406030204" pitchFamily="18" charset="0"/>
                        </a:rPr>
                        <m:t>(</m:t>
                      </m:r>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sub>
                      </m:sSub>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sub>
                      </m:sSub>
                      <m:r>
                        <a:rPr lang="en-US" sz="1500" b="0" i="0" smtClean="0">
                          <a:latin typeface="Cambria Math" panose="02040503050406030204" pitchFamily="18" charset="0"/>
                          <a:cs typeface="Arial" pitchFamily="34" charset="0"/>
                        </a:rPr>
                        <m:t>+</m:t>
                      </m:r>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𝑥</m:t>
                          </m:r>
                        </m:e>
                        <m:sub>
                          <m:r>
                            <a:rPr lang="en-US" sz="1500" i="1">
                              <a:latin typeface="Cambria Math" panose="02040503050406030204" pitchFamily="18" charset="0"/>
                              <a:cs typeface="Arial" pitchFamily="34" charset="0"/>
                            </a:rPr>
                            <m:t>𝑖</m:t>
                          </m:r>
                          <m:r>
                            <a:rPr lang="en-US" sz="1500" b="0" i="1" smtClean="0">
                              <a:latin typeface="Cambria Math" panose="02040503050406030204" pitchFamily="18" charset="0"/>
                              <a:cs typeface="Arial" pitchFamily="34" charset="0"/>
                            </a:rPr>
                            <m:t>+1</m:t>
                          </m:r>
                        </m:sub>
                      </m:sSub>
                      <m:sSub>
                        <m:sSubPr>
                          <m:ctrlPr>
                            <a:rPr lang="en-US" sz="1500" i="1">
                              <a:latin typeface="Cambria Math" panose="02040503050406030204" pitchFamily="18" charset="0"/>
                              <a:cs typeface="Arial" pitchFamily="34" charset="0"/>
                            </a:rPr>
                          </m:ctrlPr>
                        </m:sSubPr>
                        <m:e>
                          <m:r>
                            <a:rPr lang="en-US" sz="1500" i="1">
                              <a:latin typeface="Cambria Math" panose="02040503050406030204" pitchFamily="18" charset="0"/>
                              <a:cs typeface="Arial" pitchFamily="34" charset="0"/>
                            </a:rPr>
                            <m:t>𝑤</m:t>
                          </m:r>
                        </m:e>
                        <m:sub>
                          <m:r>
                            <a:rPr lang="en-US" sz="1500" i="1">
                              <a:latin typeface="Cambria Math" panose="02040503050406030204" pitchFamily="18" charset="0"/>
                              <a:cs typeface="Arial" pitchFamily="34" charset="0"/>
                            </a:rPr>
                            <m:t>𝑖</m:t>
                          </m:r>
                          <m:r>
                            <a:rPr lang="en-US" sz="1500" b="0" i="1" smtClean="0">
                              <a:latin typeface="Cambria Math" panose="02040503050406030204" pitchFamily="18" charset="0"/>
                              <a:cs typeface="Arial" pitchFamily="34" charset="0"/>
                            </a:rPr>
                            <m:t>+1</m:t>
                          </m:r>
                        </m:sub>
                      </m:sSub>
                      <m:r>
                        <a:rPr lang="en-US" sz="1500" b="0" i="0" smtClean="0">
                          <a:solidFill>
                            <a:prstClr val="black"/>
                          </a:solidFill>
                          <a:latin typeface="Cambria Math" panose="02040503050406030204" pitchFamily="18" charset="0"/>
                        </a:rPr>
                        <m:t>)</m:t>
                      </m:r>
                    </m:oMath>
                  </a14:m>
                  <a:endParaRPr lang="en-US" sz="1500" dirty="0">
                    <a:solidFill>
                      <a:prstClr val="black"/>
                    </a:solidFill>
                    <a:latin typeface="+mj-lt"/>
                  </a:endParaRPr>
                </a:p>
              </p:txBody>
            </p:sp>
          </mc:Choice>
          <mc:Fallback xmlns="">
            <p:sp>
              <p:nvSpPr>
                <p:cNvPr id="217" name="TextBox 216">
                  <a:extLst>
                    <a:ext uri="{FF2B5EF4-FFF2-40B4-BE49-F238E27FC236}">
                      <a16:creationId xmlns:a16="http://schemas.microsoft.com/office/drawing/2014/main" id="{0FAF8B59-80C2-444C-B2D6-1E31D4D9BEE1}"/>
                    </a:ext>
                  </a:extLst>
                </p:cNvPr>
                <p:cNvSpPr txBox="1">
                  <a:spLocks noRot="1" noChangeAspect="1" noMove="1" noResize="1" noEditPoints="1" noAdjustHandles="1" noChangeArrowheads="1" noChangeShapeType="1" noTextEdit="1"/>
                </p:cNvSpPr>
                <p:nvPr/>
              </p:nvSpPr>
              <p:spPr>
                <a:xfrm>
                  <a:off x="3203534" y="4151147"/>
                  <a:ext cx="6051082" cy="323165"/>
                </a:xfrm>
                <a:prstGeom prst="rect">
                  <a:avLst/>
                </a:prstGeom>
                <a:blipFill>
                  <a:blip r:embed="rId15"/>
                  <a:stretch>
                    <a:fillRect l="-403" t="-7547" b="-18868"/>
                  </a:stretch>
                </a:blipFill>
              </p:spPr>
              <p:txBody>
                <a:bodyPr/>
                <a:lstStyle/>
                <a:p>
                  <a:r>
                    <a:rPr lang="en-US">
                      <a:noFill/>
                    </a:rPr>
                    <a:t> </a:t>
                  </a:r>
                </a:p>
              </p:txBody>
            </p:sp>
          </mc:Fallback>
        </mc:AlternateContent>
      </p:grpSp>
      <p:grpSp>
        <p:nvGrpSpPr>
          <p:cNvPr id="218" name="Group 217">
            <a:extLst>
              <a:ext uri="{FF2B5EF4-FFF2-40B4-BE49-F238E27FC236}">
                <a16:creationId xmlns:a16="http://schemas.microsoft.com/office/drawing/2014/main" id="{D6F8B838-1757-4A51-A255-76823AD97698}"/>
              </a:ext>
            </a:extLst>
          </p:cNvPr>
          <p:cNvGrpSpPr/>
          <p:nvPr/>
        </p:nvGrpSpPr>
        <p:grpSpPr>
          <a:xfrm>
            <a:off x="2095334" y="1921835"/>
            <a:ext cx="4678926" cy="821927"/>
            <a:chOff x="2095334" y="4051574"/>
            <a:chExt cx="4678926" cy="821927"/>
          </a:xfrm>
        </p:grpSpPr>
        <p:cxnSp>
          <p:nvCxnSpPr>
            <p:cNvPr id="219" name="Straight Connector 218">
              <a:extLst>
                <a:ext uri="{FF2B5EF4-FFF2-40B4-BE49-F238E27FC236}">
                  <a16:creationId xmlns:a16="http://schemas.microsoft.com/office/drawing/2014/main" id="{414E6BFA-C793-4742-9B88-453B7E60E198}"/>
                </a:ext>
              </a:extLst>
            </p:cNvPr>
            <p:cNvCxnSpPr/>
            <p:nvPr/>
          </p:nvCxnSpPr>
          <p:spPr>
            <a:xfrm>
              <a:off x="2176178" y="4051574"/>
              <a:ext cx="5290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DEA6F6A9-5EE2-4EB8-B312-234EAB7F676F}"/>
                </a:ext>
              </a:extLst>
            </p:cNvPr>
            <p:cNvSpPr txBox="1"/>
            <p:nvPr/>
          </p:nvSpPr>
          <p:spPr>
            <a:xfrm>
              <a:off x="2095334" y="4534947"/>
              <a:ext cx="4678926" cy="338554"/>
            </a:xfrm>
            <a:prstGeom prst="rect">
              <a:avLst/>
            </a:prstGeom>
            <a:noFill/>
          </p:spPr>
          <p:txBody>
            <a:bodyPr wrap="square">
              <a:spAutoFit/>
            </a:bodyPr>
            <a:lstStyle/>
            <a:p>
              <a:r>
                <a:rPr lang="en-US" sz="1600" dirty="0">
                  <a:solidFill>
                    <a:srgbClr val="FF0000"/>
                  </a:solidFill>
                  <a:latin typeface="+mj-lt"/>
                </a:rPr>
                <a:t>How to support non-linear activations?</a:t>
              </a:r>
              <a:endParaRPr lang="en-US" sz="1600" dirty="0">
                <a:solidFill>
                  <a:srgbClr val="FF0000"/>
                </a:solidFill>
              </a:endParaRPr>
            </a:p>
          </p:txBody>
        </p:sp>
        <p:cxnSp>
          <p:nvCxnSpPr>
            <p:cNvPr id="221" name="Straight Arrow Connector 220">
              <a:extLst>
                <a:ext uri="{FF2B5EF4-FFF2-40B4-BE49-F238E27FC236}">
                  <a16:creationId xmlns:a16="http://schemas.microsoft.com/office/drawing/2014/main" id="{69FA242E-B72C-4FE6-BD16-D3EF50D3AFF6}"/>
                </a:ext>
              </a:extLst>
            </p:cNvPr>
            <p:cNvCxnSpPr>
              <a:cxnSpLocks/>
            </p:cNvCxnSpPr>
            <p:nvPr/>
          </p:nvCxnSpPr>
          <p:spPr>
            <a:xfrm>
              <a:off x="2431929" y="4051574"/>
              <a:ext cx="8795" cy="5572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Audio 6">
            <a:hlinkClick r:id="" action="ppaction://media"/>
            <a:extLst>
              <a:ext uri="{FF2B5EF4-FFF2-40B4-BE49-F238E27FC236}">
                <a16:creationId xmlns:a16="http://schemas.microsoft.com/office/drawing/2014/main" id="{3D08FD9D-9F09-492D-8687-0C16DC69B3C7}"/>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989706545"/>
      </p:ext>
    </p:extLst>
  </p:cSld>
  <p:clrMapOvr>
    <a:masterClrMapping/>
  </p:clrMapOvr>
  <p:transition spd="slow" advTm="2715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369721E-C0FB-43E7-9E9A-3BF2A0D9A0BC}"/>
              </a:ext>
            </a:extLst>
          </p:cNvPr>
          <p:cNvSpPr/>
          <p:nvPr/>
        </p:nvSpPr>
        <p:spPr>
          <a:xfrm>
            <a:off x="0" y="4581642"/>
            <a:ext cx="9144000" cy="2305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F246B7-A807-44EE-8854-BD07E0FA31B2}"/>
              </a:ext>
            </a:extLst>
          </p:cNvPr>
          <p:cNvSpPr>
            <a:spLocks noGrp="1"/>
          </p:cNvSpPr>
          <p:nvPr>
            <p:ph type="title"/>
          </p:nvPr>
        </p:nvSpPr>
        <p:spPr>
          <a:xfrm>
            <a:off x="0" y="119932"/>
            <a:ext cx="9144000" cy="707400"/>
          </a:xfrm>
        </p:spPr>
        <p:txBody>
          <a:bodyPr>
            <a:noAutofit/>
          </a:bodyPr>
          <a:lstStyle/>
          <a:p>
            <a:pPr algn="ctr"/>
            <a:r>
              <a:rPr lang="en-US" sz="3000" dirty="0"/>
              <a:t>Problem: Inefficient HE activations</a:t>
            </a:r>
          </a:p>
        </p:txBody>
      </p:sp>
      <p:sp>
        <p:nvSpPr>
          <p:cNvPr id="3" name="Rectangle 2">
            <a:extLst>
              <a:ext uri="{FF2B5EF4-FFF2-40B4-BE49-F238E27FC236}">
                <a16:creationId xmlns:a16="http://schemas.microsoft.com/office/drawing/2014/main" id="{589D0D41-B735-4F59-BFF0-414892711BF8}"/>
              </a:ext>
            </a:extLst>
          </p:cNvPr>
          <p:cNvSpPr/>
          <p:nvPr/>
        </p:nvSpPr>
        <p:spPr>
          <a:xfrm>
            <a:off x="4160965" y="2942239"/>
            <a:ext cx="469595" cy="70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13E7C0E8-0D50-4E04-933C-528F7BA80957}"/>
              </a:ext>
            </a:extLst>
          </p:cNvPr>
          <p:cNvGrpSpPr/>
          <p:nvPr/>
        </p:nvGrpSpPr>
        <p:grpSpPr>
          <a:xfrm>
            <a:off x="1922914" y="767044"/>
            <a:ext cx="5542839" cy="2760662"/>
            <a:chOff x="3826913" y="2047167"/>
            <a:chExt cx="4676597" cy="2370200"/>
          </a:xfrm>
        </p:grpSpPr>
        <p:graphicFrame>
          <p:nvGraphicFramePr>
            <p:cNvPr id="93" name="Chart 92">
              <a:extLst>
                <a:ext uri="{FF2B5EF4-FFF2-40B4-BE49-F238E27FC236}">
                  <a16:creationId xmlns:a16="http://schemas.microsoft.com/office/drawing/2014/main" id="{D125E966-C1F2-494C-AAAB-002C9F3B09EE}"/>
                </a:ext>
              </a:extLst>
            </p:cNvPr>
            <p:cNvGraphicFramePr>
              <a:graphicFrameLocks/>
            </p:cNvGraphicFramePr>
            <p:nvPr>
              <p:extLst>
                <p:ext uri="{D42A27DB-BD31-4B8C-83A1-F6EECF244321}">
                  <p14:modId xmlns:p14="http://schemas.microsoft.com/office/powerpoint/2010/main" val="2108030833"/>
                </p:ext>
              </p:extLst>
            </p:nvPr>
          </p:nvGraphicFramePr>
          <p:xfrm>
            <a:off x="4079256" y="2047167"/>
            <a:ext cx="4424254" cy="2370200"/>
          </p:xfrm>
          <a:graphic>
            <a:graphicData uri="http://schemas.openxmlformats.org/drawingml/2006/chart">
              <c:chart xmlns:c="http://schemas.openxmlformats.org/drawingml/2006/chart" xmlns:r="http://schemas.openxmlformats.org/officeDocument/2006/relationships" r:id="rId6"/>
            </a:graphicData>
          </a:graphic>
        </p:graphicFrame>
        <p:sp>
          <p:nvSpPr>
            <p:cNvPr id="94" name="Rectangle 93">
              <a:extLst>
                <a:ext uri="{FF2B5EF4-FFF2-40B4-BE49-F238E27FC236}">
                  <a16:creationId xmlns:a16="http://schemas.microsoft.com/office/drawing/2014/main" id="{FA7007E1-8597-4601-A7BE-55A3BFF09E15}"/>
                </a:ext>
              </a:extLst>
            </p:cNvPr>
            <p:cNvSpPr/>
            <p:nvPr/>
          </p:nvSpPr>
          <p:spPr>
            <a:xfrm rot="16200000">
              <a:off x="3176000" y="3180650"/>
              <a:ext cx="1613438" cy="311612"/>
            </a:xfrm>
            <a:prstGeom prst="rect">
              <a:avLst/>
            </a:prstGeom>
          </p:spPr>
          <p:txBody>
            <a:bodyPr wrap="none">
              <a:spAutoFit/>
            </a:bodyPr>
            <a:lstStyle/>
            <a:p>
              <a:pPr algn="ctr"/>
              <a:r>
                <a:rPr lang="en-US" sz="1800" dirty="0">
                  <a:latin typeface="+mj-lt"/>
                  <a:cs typeface="Arial" pitchFamily="34" charset="0"/>
                </a:rPr>
                <a:t>Execution Time (s)</a:t>
              </a:r>
            </a:p>
          </p:txBody>
        </p:sp>
        <p:sp>
          <p:nvSpPr>
            <p:cNvPr id="95" name="Rectangle 94">
              <a:extLst>
                <a:ext uri="{FF2B5EF4-FFF2-40B4-BE49-F238E27FC236}">
                  <a16:creationId xmlns:a16="http://schemas.microsoft.com/office/drawing/2014/main" id="{48989B24-0890-4C85-874F-91E8178558B9}"/>
                </a:ext>
              </a:extLst>
            </p:cNvPr>
            <p:cNvSpPr/>
            <p:nvPr/>
          </p:nvSpPr>
          <p:spPr>
            <a:xfrm rot="16200000">
              <a:off x="7209615" y="3076461"/>
              <a:ext cx="1268379" cy="311612"/>
            </a:xfrm>
            <a:prstGeom prst="rect">
              <a:avLst/>
            </a:prstGeom>
          </p:spPr>
          <p:txBody>
            <a:bodyPr wrap="none">
              <a:spAutoFit/>
            </a:bodyPr>
            <a:lstStyle/>
            <a:p>
              <a:pPr algn="ctr"/>
              <a:r>
                <a:rPr lang="en-US" sz="1800" dirty="0">
                  <a:latin typeface="+mj-lt"/>
                  <a:cs typeface="Arial" pitchFamily="34" charset="0"/>
                </a:rPr>
                <a:t>Error Rate (%)</a:t>
              </a:r>
            </a:p>
          </p:txBody>
        </p:sp>
      </p:grpSp>
      <p:sp>
        <p:nvSpPr>
          <p:cNvPr id="96" name="Rectangle 95">
            <a:extLst>
              <a:ext uri="{FF2B5EF4-FFF2-40B4-BE49-F238E27FC236}">
                <a16:creationId xmlns:a16="http://schemas.microsoft.com/office/drawing/2014/main" id="{B963A16A-D1E1-4191-B322-FAD62D0BCE0F}"/>
              </a:ext>
            </a:extLst>
          </p:cNvPr>
          <p:cNvSpPr/>
          <p:nvPr/>
        </p:nvSpPr>
        <p:spPr bwMode="auto">
          <a:xfrm>
            <a:off x="5310671" y="1552546"/>
            <a:ext cx="601437" cy="1633587"/>
          </a:xfrm>
          <a:prstGeom prst="rect">
            <a:avLst/>
          </a:prstGeom>
          <a:noFill/>
          <a:ln w="698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97" name="TextBox 96">
            <a:extLst>
              <a:ext uri="{FF2B5EF4-FFF2-40B4-BE49-F238E27FC236}">
                <a16:creationId xmlns:a16="http://schemas.microsoft.com/office/drawing/2014/main" id="{E542EC7C-BBC6-49AD-81B8-3C6ED776473D}"/>
              </a:ext>
            </a:extLst>
          </p:cNvPr>
          <p:cNvSpPr txBox="1"/>
          <p:nvPr/>
        </p:nvSpPr>
        <p:spPr>
          <a:xfrm>
            <a:off x="2874703" y="3501308"/>
            <a:ext cx="4591050" cy="369332"/>
          </a:xfrm>
          <a:prstGeom prst="rect">
            <a:avLst/>
          </a:prstGeom>
          <a:noFill/>
        </p:spPr>
        <p:txBody>
          <a:bodyPr wrap="square">
            <a:spAutoFit/>
          </a:bodyPr>
          <a:lstStyle/>
          <a:p>
            <a:r>
              <a:rPr lang="en-US" sz="1400" b="1" dirty="0">
                <a:solidFill>
                  <a:schemeClr val="bg1"/>
                </a:solidFill>
              </a:rPr>
              <a:t> </a:t>
            </a:r>
            <a:r>
              <a:rPr lang="en-US" sz="1800" dirty="0">
                <a:latin typeface="+mj-lt"/>
              </a:rPr>
              <a:t>Approximated polynomial degree D</a:t>
            </a:r>
          </a:p>
        </p:txBody>
      </p:sp>
      <p:sp>
        <p:nvSpPr>
          <p:cNvPr id="22" name="Slide Number Placeholder 4">
            <a:extLst>
              <a:ext uri="{FF2B5EF4-FFF2-40B4-BE49-F238E27FC236}">
                <a16:creationId xmlns:a16="http://schemas.microsoft.com/office/drawing/2014/main" id="{5AB28F5A-1B87-4203-A04E-0FB42A4B46A0}"/>
              </a:ext>
            </a:extLst>
          </p:cNvPr>
          <p:cNvSpPr txBox="1">
            <a:spLocks/>
          </p:cNvSpPr>
          <p:nvPr/>
        </p:nvSpPr>
        <p:spPr>
          <a:xfrm>
            <a:off x="7425345" y="4844840"/>
            <a:ext cx="984019" cy="273844"/>
          </a:xfrm>
          <a:prstGeom prst="rect">
            <a:avLst/>
          </a:prstGeom>
        </p:spPr>
        <p:txBody>
          <a:bodyPr spcFirstLastPara="1" vert="horz" wrap="square" lIns="91425" tIns="91425" rIns="91425" bIns="91425" rtlCol="0" anchor="ctr" anchorCtr="0">
            <a:noAutofit/>
          </a:bodyPr>
          <a:lstStyle>
            <a:defPPr>
              <a:defRPr lang="en-US"/>
            </a:defPPr>
            <a:lvl1pPr marL="0" lvl="0" algn="r" defTabSz="342900" rtl="0" eaLnBrk="1" latinLnBrk="0" hangingPunct="1">
              <a:buNone/>
              <a:defRPr sz="1600" kern="1200">
                <a:solidFill>
                  <a:srgbClr val="FFFFFF"/>
                </a:solidFill>
                <a:latin typeface="+mn-lt"/>
                <a:ea typeface="+mn-ea"/>
                <a:cs typeface="+mn-cs"/>
              </a:defRPr>
            </a:lvl1pPr>
            <a:lvl2pPr marL="342900" lvl="1" algn="l" defTabSz="342900" rtl="0" eaLnBrk="1" latinLnBrk="0" hangingPunct="1">
              <a:buNone/>
              <a:defRPr sz="1350" kern="1200">
                <a:solidFill>
                  <a:schemeClr val="tx1"/>
                </a:solidFill>
                <a:latin typeface="+mn-lt"/>
                <a:ea typeface="+mn-ea"/>
                <a:cs typeface="+mn-cs"/>
              </a:defRPr>
            </a:lvl2pPr>
            <a:lvl3pPr marL="685800" lvl="2" algn="l" defTabSz="342900" rtl="0" eaLnBrk="1" latinLnBrk="0" hangingPunct="1">
              <a:buNone/>
              <a:defRPr sz="1350" kern="1200">
                <a:solidFill>
                  <a:schemeClr val="tx1"/>
                </a:solidFill>
                <a:latin typeface="+mn-lt"/>
                <a:ea typeface="+mn-ea"/>
                <a:cs typeface="+mn-cs"/>
              </a:defRPr>
            </a:lvl3pPr>
            <a:lvl4pPr marL="1028700" lvl="3" algn="l" defTabSz="342900" rtl="0" eaLnBrk="1" latinLnBrk="0" hangingPunct="1">
              <a:buNone/>
              <a:defRPr sz="1350" kern="1200">
                <a:solidFill>
                  <a:schemeClr val="tx1"/>
                </a:solidFill>
                <a:latin typeface="+mn-lt"/>
                <a:ea typeface="+mn-ea"/>
                <a:cs typeface="+mn-cs"/>
              </a:defRPr>
            </a:lvl4pPr>
            <a:lvl5pPr marL="1371600" lvl="4" algn="l" defTabSz="342900" rtl="0" eaLnBrk="1" latinLnBrk="0" hangingPunct="1">
              <a:buNone/>
              <a:defRPr sz="1350" kern="1200">
                <a:solidFill>
                  <a:schemeClr val="tx1"/>
                </a:solidFill>
                <a:latin typeface="+mn-lt"/>
                <a:ea typeface="+mn-ea"/>
                <a:cs typeface="+mn-cs"/>
              </a:defRPr>
            </a:lvl5pPr>
            <a:lvl6pPr marL="1714500" lvl="5" algn="l" defTabSz="342900" rtl="0" eaLnBrk="1" latinLnBrk="0" hangingPunct="1">
              <a:buNone/>
              <a:defRPr sz="1350" kern="1200">
                <a:solidFill>
                  <a:schemeClr val="tx1"/>
                </a:solidFill>
                <a:latin typeface="+mn-lt"/>
                <a:ea typeface="+mn-ea"/>
                <a:cs typeface="+mn-cs"/>
              </a:defRPr>
            </a:lvl6pPr>
            <a:lvl7pPr marL="2057400" lvl="6" algn="l" defTabSz="342900" rtl="0" eaLnBrk="1" latinLnBrk="0" hangingPunct="1">
              <a:buNone/>
              <a:defRPr sz="1350" kern="1200">
                <a:solidFill>
                  <a:schemeClr val="tx1"/>
                </a:solidFill>
                <a:latin typeface="+mn-lt"/>
                <a:ea typeface="+mn-ea"/>
                <a:cs typeface="+mn-cs"/>
              </a:defRPr>
            </a:lvl7pPr>
            <a:lvl8pPr marL="2400300" lvl="7" algn="l" defTabSz="342900" rtl="0" eaLnBrk="1" latinLnBrk="0" hangingPunct="1">
              <a:buNone/>
              <a:defRPr sz="1350" kern="1200">
                <a:solidFill>
                  <a:schemeClr val="tx1"/>
                </a:solidFill>
                <a:latin typeface="+mn-lt"/>
                <a:ea typeface="+mn-ea"/>
                <a:cs typeface="+mn-cs"/>
              </a:defRPr>
            </a:lvl8pPr>
            <a:lvl9pPr marL="2743200" lvl="8" algn="l" defTabSz="342900" rtl="0" eaLnBrk="1" latinLnBrk="0" hangingPunct="1">
              <a:buNone/>
              <a:defRPr sz="1350" kern="1200">
                <a:solidFill>
                  <a:schemeClr val="tx1"/>
                </a:solidFill>
                <a:latin typeface="+mn-lt"/>
                <a:ea typeface="+mn-ea"/>
                <a:cs typeface="+mn-cs"/>
              </a:defRPr>
            </a:lvl9pPr>
          </a:lstStyle>
          <a:p>
            <a:fld id="{8C71CAF9-4461-454A-B702-D536C3775752}" type="slidenum">
              <a:rPr lang="en-US" smtClean="0"/>
              <a:pPr/>
              <a:t>9</a:t>
            </a:fld>
            <a:endParaRPr lang="en-US" dirty="0"/>
          </a:p>
        </p:txBody>
      </p:sp>
      <p:sp>
        <p:nvSpPr>
          <p:cNvPr id="4" name="Slide Number Placeholder 3">
            <a:extLst>
              <a:ext uri="{FF2B5EF4-FFF2-40B4-BE49-F238E27FC236}">
                <a16:creationId xmlns:a16="http://schemas.microsoft.com/office/drawing/2014/main" id="{F410AE57-D92E-4395-988E-80CA3F3F7668}"/>
              </a:ext>
            </a:extLst>
          </p:cNvPr>
          <p:cNvSpPr>
            <a:spLocks noGrp="1"/>
          </p:cNvSpPr>
          <p:nvPr>
            <p:ph type="sldNum" idx="12"/>
          </p:nvPr>
        </p:nvSpPr>
        <p:spPr/>
        <p:txBody>
          <a:bodyPr/>
          <a:lstStyle/>
          <a:p>
            <a:pPr defTabSz="914378">
              <a:buClr>
                <a:srgbClr val="000000"/>
              </a:buClr>
            </a:pPr>
            <a:fld id="{00000000-1234-1234-1234-123412341234}" type="slidenum">
              <a:rPr lang="en" kern="0" smtClean="0">
                <a:latin typeface="Arial"/>
                <a:cs typeface="Arial"/>
                <a:sym typeface="Arial"/>
              </a:rPr>
              <a:pPr defTabSz="914378">
                <a:buClr>
                  <a:srgbClr val="000000"/>
                </a:buClr>
              </a:pPr>
              <a:t>9</a:t>
            </a:fld>
            <a:endParaRPr lang="en" kern="0">
              <a:latin typeface="Arial"/>
              <a:cs typeface="Arial"/>
              <a:sym typeface="Arial"/>
            </a:endParaRPr>
          </a:p>
        </p:txBody>
      </p:sp>
      <p:sp>
        <p:nvSpPr>
          <p:cNvPr id="23" name="TextBox 22">
            <a:extLst>
              <a:ext uri="{FF2B5EF4-FFF2-40B4-BE49-F238E27FC236}">
                <a16:creationId xmlns:a16="http://schemas.microsoft.com/office/drawing/2014/main" id="{CC702C66-9E09-49F3-80F6-72B3A18ABD0D}"/>
              </a:ext>
            </a:extLst>
          </p:cNvPr>
          <p:cNvSpPr txBox="1"/>
          <p:nvPr/>
        </p:nvSpPr>
        <p:spPr>
          <a:xfrm>
            <a:off x="1491075" y="3995738"/>
            <a:ext cx="6705600" cy="646331"/>
          </a:xfrm>
          <a:prstGeom prst="rect">
            <a:avLst/>
          </a:prstGeom>
          <a:noFill/>
        </p:spPr>
        <p:txBody>
          <a:bodyPr wrap="square">
            <a:spAutoFit/>
          </a:bodyPr>
          <a:lstStyle/>
          <a:p>
            <a:pPr marL="285750" indent="-285750" defTabSz="685800">
              <a:buFont typeface="Arial" panose="020B0604020202020204" pitchFamily="34" charset="0"/>
              <a:buChar char="•"/>
            </a:pPr>
            <a:r>
              <a:rPr lang="en-US" sz="1800" dirty="0">
                <a:solidFill>
                  <a:srgbClr val="00B050"/>
                </a:solidFill>
                <a:latin typeface="+mj-lt"/>
              </a:rPr>
              <a:t>Increase polynomial degree D </a:t>
            </a:r>
            <a:r>
              <a:rPr lang="en-US" sz="1800" dirty="0">
                <a:solidFill>
                  <a:srgbClr val="00B050"/>
                </a:solidFill>
                <a:latin typeface="+mj-lt"/>
                <a:sym typeface="Wingdings" panose="05000000000000000000" pitchFamily="2" charset="2"/>
              </a:rPr>
              <a:t> smaller inference error</a:t>
            </a:r>
            <a:endParaRPr lang="en-US" sz="1800" dirty="0">
              <a:solidFill>
                <a:srgbClr val="00B050"/>
              </a:solidFill>
              <a:latin typeface="+mj-lt"/>
            </a:endParaRPr>
          </a:p>
          <a:p>
            <a:pPr marL="285750" indent="-285750" defTabSz="685800">
              <a:buFont typeface="Arial" panose="020B0604020202020204" pitchFamily="34" charset="0"/>
              <a:buChar char="•"/>
            </a:pPr>
            <a:r>
              <a:rPr lang="en-US" sz="1800" dirty="0">
                <a:solidFill>
                  <a:srgbClr val="FF0000"/>
                </a:solidFill>
                <a:latin typeface="+mj-lt"/>
              </a:rPr>
              <a:t>Increase polynomial degree D </a:t>
            </a:r>
            <a:r>
              <a:rPr lang="en-US" sz="1800" dirty="0">
                <a:solidFill>
                  <a:srgbClr val="FF0000"/>
                </a:solidFill>
                <a:latin typeface="+mj-lt"/>
                <a:sym typeface="Wingdings" panose="05000000000000000000" pitchFamily="2" charset="2"/>
              </a:rPr>
              <a:t> exponentially increased latency</a:t>
            </a:r>
            <a:endParaRPr lang="en-US" sz="1800" dirty="0">
              <a:solidFill>
                <a:srgbClr val="FF0000"/>
              </a:solidFill>
              <a:latin typeface="+mj-lt"/>
            </a:endParaRPr>
          </a:p>
        </p:txBody>
      </p:sp>
      <p:pic>
        <p:nvPicPr>
          <p:cNvPr id="7" name="Audio 6">
            <a:hlinkClick r:id="" action="ppaction://media"/>
            <a:extLst>
              <a:ext uri="{FF2B5EF4-FFF2-40B4-BE49-F238E27FC236}">
                <a16:creationId xmlns:a16="http://schemas.microsoft.com/office/drawing/2014/main" id="{5379484C-4077-43A4-976F-89BEEAD4A5C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236500197"/>
      </p:ext>
    </p:extLst>
  </p:cSld>
  <p:clrMapOvr>
    <a:masterClrMapping/>
  </p:clrMapOvr>
  <mc:AlternateContent xmlns:mc="http://schemas.openxmlformats.org/markup-compatibility/2006" xmlns:p14="http://schemas.microsoft.com/office/powerpoint/2010/main">
    <mc:Choice Requires="p14">
      <p:transition spd="slow" p14:dur="2000" advTm="32866"/>
    </mc:Choice>
    <mc:Fallback xmlns="">
      <p:transition spd="slow" advTm="32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7"/>
                </p:tgtEl>
              </p:cMediaNode>
            </p:audio>
          </p:childTnLst>
        </p:cTn>
      </p:par>
    </p:tnLst>
    <p:bldLst>
      <p:bldP spid="96" grpId="0" animBg="1"/>
      <p:bldP spid="97"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2|22.5|14.3|6|48.8"/>
</p:tagLst>
</file>

<file path=ppt/tags/tag10.xml><?xml version="1.0" encoding="utf-8"?>
<p:tagLst xmlns:a="http://schemas.openxmlformats.org/drawingml/2006/main" xmlns:r="http://schemas.openxmlformats.org/officeDocument/2006/relationships" xmlns:p="http://schemas.openxmlformats.org/presentationml/2006/main">
  <p:tag name="TIMING" val="|28.7"/>
</p:tagLst>
</file>

<file path=ppt/tags/tag11.xml><?xml version="1.0" encoding="utf-8"?>
<p:tagLst xmlns:a="http://schemas.openxmlformats.org/drawingml/2006/main" xmlns:r="http://schemas.openxmlformats.org/officeDocument/2006/relationships" xmlns:p="http://schemas.openxmlformats.org/presentationml/2006/main">
  <p:tag name="TIMING" val="|1.2"/>
</p:tagLst>
</file>

<file path=ppt/tags/tag12.xml><?xml version="1.0" encoding="utf-8"?>
<p:tagLst xmlns:a="http://schemas.openxmlformats.org/drawingml/2006/main" xmlns:r="http://schemas.openxmlformats.org/officeDocument/2006/relationships" xmlns:p="http://schemas.openxmlformats.org/presentationml/2006/main">
  <p:tag name="TIMING" val="|13.3|6.7|5"/>
</p:tagLst>
</file>

<file path=ppt/tags/tag13.xml><?xml version="1.0" encoding="utf-8"?>
<p:tagLst xmlns:a="http://schemas.openxmlformats.org/drawingml/2006/main" xmlns:r="http://schemas.openxmlformats.org/officeDocument/2006/relationships" xmlns:p="http://schemas.openxmlformats.org/presentationml/2006/main">
  <p:tag name="TIMING" val="|0.5|4.3|2.3|0.8|0.4|10"/>
</p:tagLst>
</file>

<file path=ppt/tags/tag14.xml><?xml version="1.0" encoding="utf-8"?>
<p:tagLst xmlns:a="http://schemas.openxmlformats.org/drawingml/2006/main" xmlns:r="http://schemas.openxmlformats.org/officeDocument/2006/relationships" xmlns:p="http://schemas.openxmlformats.org/presentationml/2006/main">
  <p:tag name="TIMING" val="|5.2|20.8|10.7|6|4.4|8.5|18.8|4.7|11.9|23.1|15.3|19.9"/>
</p:tagLst>
</file>

<file path=ppt/tags/tag15.xml><?xml version="1.0" encoding="utf-8"?>
<p:tagLst xmlns:a="http://schemas.openxmlformats.org/drawingml/2006/main" xmlns:r="http://schemas.openxmlformats.org/officeDocument/2006/relationships" xmlns:p="http://schemas.openxmlformats.org/presentationml/2006/main">
  <p:tag name="TIMING" val="|4.3|7.5"/>
</p:tagLst>
</file>

<file path=ppt/tags/tag16.xml><?xml version="1.0" encoding="utf-8"?>
<p:tagLst xmlns:a="http://schemas.openxmlformats.org/drawingml/2006/main" xmlns:r="http://schemas.openxmlformats.org/officeDocument/2006/relationships" xmlns:p="http://schemas.openxmlformats.org/presentationml/2006/main">
  <p:tag name="TIMING" val="|4.7|4.7|11"/>
</p:tagLst>
</file>

<file path=ppt/tags/tag17.xml><?xml version="1.0" encoding="utf-8"?>
<p:tagLst xmlns:a="http://schemas.openxmlformats.org/drawingml/2006/main" xmlns:r="http://schemas.openxmlformats.org/officeDocument/2006/relationships" xmlns:p="http://schemas.openxmlformats.org/presentationml/2006/main">
  <p:tag name="TIMING" val="|16.9"/>
</p:tagLst>
</file>

<file path=ppt/tags/tag18.xml><?xml version="1.0" encoding="utf-8"?>
<p:tagLst xmlns:a="http://schemas.openxmlformats.org/drawingml/2006/main" xmlns:r="http://schemas.openxmlformats.org/officeDocument/2006/relationships" xmlns:p="http://schemas.openxmlformats.org/presentationml/2006/main">
  <p:tag name="TIMING" val="|8.1|4.8|1|0.4|0.5|4.8|2.3|0.8"/>
</p:tagLst>
</file>

<file path=ppt/tags/tag19.xml><?xml version="1.0" encoding="utf-8"?>
<p:tagLst xmlns:a="http://schemas.openxmlformats.org/drawingml/2006/main" xmlns:r="http://schemas.openxmlformats.org/officeDocument/2006/relationships" xmlns:p="http://schemas.openxmlformats.org/presentationml/2006/main">
  <p:tag name="TIMING" val="|17.4"/>
</p:tagLst>
</file>

<file path=ppt/tags/tag2.xml><?xml version="1.0" encoding="utf-8"?>
<p:tagLst xmlns:a="http://schemas.openxmlformats.org/drawingml/2006/main" xmlns:r="http://schemas.openxmlformats.org/officeDocument/2006/relationships" xmlns:p="http://schemas.openxmlformats.org/presentationml/2006/main">
  <p:tag name="TIMING" val="|12|15.3|0.3"/>
</p:tagLst>
</file>

<file path=ppt/tags/tag20.xml><?xml version="1.0" encoding="utf-8"?>
<p:tagLst xmlns:a="http://schemas.openxmlformats.org/drawingml/2006/main" xmlns:r="http://schemas.openxmlformats.org/officeDocument/2006/relationships" xmlns:p="http://schemas.openxmlformats.org/presentationml/2006/main">
  <p:tag name="TIMING" val="|2.1|5.8|3.7|2.2|1.5|2"/>
</p:tagLst>
</file>

<file path=ppt/tags/tag3.xml><?xml version="1.0" encoding="utf-8"?>
<p:tagLst xmlns:a="http://schemas.openxmlformats.org/drawingml/2006/main" xmlns:r="http://schemas.openxmlformats.org/officeDocument/2006/relationships" xmlns:p="http://schemas.openxmlformats.org/presentationml/2006/main">
  <p:tag name="TIMING" val="|8.1|3.8|5.6|3|2|13.1|6.8|4.7|8|15.3|10.3|3.8"/>
</p:tagLst>
</file>

<file path=ppt/tags/tag4.xml><?xml version="1.0" encoding="utf-8"?>
<p:tagLst xmlns:a="http://schemas.openxmlformats.org/drawingml/2006/main" xmlns:r="http://schemas.openxmlformats.org/officeDocument/2006/relationships" xmlns:p="http://schemas.openxmlformats.org/presentationml/2006/main">
  <p:tag name="TIMING" val="|6.3|3.7|3.6|2.5|4.7|4.6|2.7|5.6|1.3|2.6|1.4"/>
</p:tagLst>
</file>

<file path=ppt/tags/tag5.xml><?xml version="1.0" encoding="utf-8"?>
<p:tagLst xmlns:a="http://schemas.openxmlformats.org/drawingml/2006/main" xmlns:r="http://schemas.openxmlformats.org/officeDocument/2006/relationships" xmlns:p="http://schemas.openxmlformats.org/presentationml/2006/main">
  <p:tag name="TIMING" val="|9.7|12.4|1.9|8.1"/>
</p:tagLst>
</file>

<file path=ppt/tags/tag6.xml><?xml version="1.0" encoding="utf-8"?>
<p:tagLst xmlns:a="http://schemas.openxmlformats.org/drawingml/2006/main" xmlns:r="http://schemas.openxmlformats.org/officeDocument/2006/relationships" xmlns:p="http://schemas.openxmlformats.org/presentationml/2006/main">
  <p:tag name="TIMING" val="|12.2|9.1"/>
</p:tagLst>
</file>

<file path=ppt/tags/tag7.xml><?xml version="1.0" encoding="utf-8"?>
<p:tagLst xmlns:a="http://schemas.openxmlformats.org/drawingml/2006/main" xmlns:r="http://schemas.openxmlformats.org/officeDocument/2006/relationships" xmlns:p="http://schemas.openxmlformats.org/presentationml/2006/main">
  <p:tag name="TIMING" val="|5.8|1.2|1.9"/>
</p:tagLst>
</file>

<file path=ppt/tags/tag8.xml><?xml version="1.0" encoding="utf-8"?>
<p:tagLst xmlns:a="http://schemas.openxmlformats.org/drawingml/2006/main" xmlns:r="http://schemas.openxmlformats.org/officeDocument/2006/relationships" xmlns:p="http://schemas.openxmlformats.org/presentationml/2006/main">
  <p:tag name="TIMING" val="|7.3|6.4|2.1|4.7|6.4"/>
</p:tagLst>
</file>

<file path=ppt/tags/tag9.xml><?xml version="1.0" encoding="utf-8"?>
<p:tagLst xmlns:a="http://schemas.openxmlformats.org/drawingml/2006/main" xmlns:r="http://schemas.openxmlformats.org/officeDocument/2006/relationships" xmlns:p="http://schemas.openxmlformats.org/presentationml/2006/main">
  <p:tag name="TIMING" val="|7.8|1.3|4.8|0.8|3.6|6.8|10.5"/>
</p:tagLst>
</file>

<file path=ppt/theme/theme1.xml><?xml version="1.0" encoding="utf-8"?>
<a:theme xmlns:a="http://schemas.openxmlformats.org/drawingml/2006/main" name="1_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6980</TotalTime>
  <Words>1826</Words>
  <Application>Microsoft Office PowerPoint</Application>
  <PresentationFormat>On-screen Show (16:9)</PresentationFormat>
  <Paragraphs>564</Paragraphs>
  <Slides>26</Slides>
  <Notes>26</Notes>
  <HiddenSlides>1</HiddenSlides>
  <MMClips>26</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Arial Unicode MS</vt:lpstr>
      <vt:lpstr>Arial</vt:lpstr>
      <vt:lpstr>Arial Narrow</vt:lpstr>
      <vt:lpstr>Calibri</vt:lpstr>
      <vt:lpstr>Calibri Light</vt:lpstr>
      <vt:lpstr>Cambria</vt:lpstr>
      <vt:lpstr>Cambria Math</vt:lpstr>
      <vt:lpstr>Consolas</vt:lpstr>
      <vt:lpstr>Segoe UI</vt:lpstr>
      <vt:lpstr>Segoe UI Semibold</vt:lpstr>
      <vt:lpstr>Symbol</vt:lpstr>
      <vt:lpstr>Wingdings</vt:lpstr>
      <vt:lpstr>1_Retrospect</vt:lpstr>
      <vt:lpstr>9-51056_Build 2019 Breakout_White Template</vt:lpstr>
      <vt:lpstr>PowerPoint Presentation</vt:lpstr>
      <vt:lpstr>Machine Learning as a Service</vt:lpstr>
      <vt:lpstr>Machine Learning as a Service</vt:lpstr>
      <vt:lpstr>Homomorphic Encryption (HE)-enabled Inference</vt:lpstr>
      <vt:lpstr>PowerPoint Presentation</vt:lpstr>
      <vt:lpstr>HE  operations</vt:lpstr>
      <vt:lpstr>HE-enabled Neural Networks</vt:lpstr>
      <vt:lpstr>Previous works: approximation</vt:lpstr>
      <vt:lpstr>Problem: Inefficient HE activations</vt:lpstr>
      <vt:lpstr>Solution: TFHE-based HE activations</vt:lpstr>
      <vt:lpstr>TFHE Problem: Slow Multiply-accumulate</vt:lpstr>
      <vt:lpstr>Solution: Log2 quantization</vt:lpstr>
      <vt:lpstr>TFHE-log2-quantized neural networks</vt:lpstr>
      <vt:lpstr>Low-latency Batching Operations</vt:lpstr>
      <vt:lpstr>Low-latency Batching Operations</vt:lpstr>
      <vt:lpstr>PowerPoint Presentation</vt:lpstr>
      <vt:lpstr>Solution: homomorphic spectral operations   </vt:lpstr>
      <vt:lpstr>Experiments and Results</vt:lpstr>
      <vt:lpstr>Training on Encrypted Data</vt:lpstr>
      <vt:lpstr>Problem: Slow operations on ciphertexts</vt:lpstr>
      <vt:lpstr>Solution: Partially Training on Encrypted Data</vt:lpstr>
      <vt:lpstr>Problem: Weakness of each HE scheme </vt:lpstr>
      <vt:lpstr>Solution: Training using multiple HE schemes</vt:lpstr>
      <vt:lpstr>Experiments and Results</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louqian</dc:creator>
  <cp:lastModifiedBy>qian lou</cp:lastModifiedBy>
  <cp:revision>368</cp:revision>
  <dcterms:created xsi:type="dcterms:W3CDTF">2020-11-05T03:18:00Z</dcterms:created>
  <dcterms:modified xsi:type="dcterms:W3CDTF">2021-01-28T03:54:28Z</dcterms:modified>
</cp:coreProperties>
</file>